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7" r:id="rId2"/>
    <p:sldId id="267" r:id="rId3"/>
    <p:sldId id="268" r:id="rId4"/>
    <p:sldId id="269" r:id="rId5"/>
    <p:sldId id="270" r:id="rId6"/>
    <p:sldId id="271" r:id="rId7"/>
    <p:sldId id="272" r:id="rId8"/>
    <p:sldId id="286" r:id="rId9"/>
    <p:sldId id="273" r:id="rId10"/>
    <p:sldId id="275" r:id="rId11"/>
    <p:sldId id="274" r:id="rId12"/>
    <p:sldId id="276" r:id="rId13"/>
    <p:sldId id="281" r:id="rId14"/>
    <p:sldId id="277" r:id="rId15"/>
    <p:sldId id="283" r:id="rId16"/>
    <p:sldId id="278" r:id="rId17"/>
    <p:sldId id="279" r:id="rId18"/>
    <p:sldId id="280" r:id="rId19"/>
    <p:sldId id="285" r:id="rId20"/>
    <p:sldId id="284" r:id="rId21"/>
    <p:sldId id="282"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D58"/>
    <a:srgbClr val="2EB6BE"/>
    <a:srgbClr val="006A66"/>
    <a:srgbClr val="F6BD32"/>
    <a:srgbClr val="322761"/>
    <a:srgbClr val="E36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8"/>
    <p:restoredTop sz="96389"/>
  </p:normalViewPr>
  <p:slideViewPr>
    <p:cSldViewPr snapToGrid="0" snapToObjects="1">
      <p:cViewPr varScale="1">
        <p:scale>
          <a:sx n="185" d="100"/>
          <a:sy n="185" d="100"/>
        </p:scale>
        <p:origin x="1264"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sz="1400" b="0" i="0" u="none" strike="noStrike">
                <a:solidFill>
                  <a:srgbClr val="595959"/>
                </a:solidFill>
                <a:latin typeface="Calibri"/>
              </a:defRPr>
            </a:pPr>
            <a:r>
              <a:rPr lang="it-IT" sz="1600" b="1" i="0" u="none" strike="noStrike" dirty="0" err="1">
                <a:solidFill>
                  <a:srgbClr val="595959"/>
                </a:solidFill>
                <a:latin typeface="Calibri"/>
              </a:rPr>
              <a:t>Lorem</a:t>
            </a:r>
            <a:r>
              <a:rPr lang="it-IT" sz="1600" b="1" i="0" u="none" strike="noStrike" dirty="0">
                <a:solidFill>
                  <a:srgbClr val="595959"/>
                </a:solidFill>
                <a:latin typeface="Calibri"/>
              </a:rPr>
              <a:t> </a:t>
            </a:r>
            <a:r>
              <a:rPr lang="it-IT" sz="1600" b="1" i="0" u="none" strike="noStrike" dirty="0" err="1">
                <a:solidFill>
                  <a:srgbClr val="595959"/>
                </a:solidFill>
                <a:latin typeface="Calibri"/>
              </a:rPr>
              <a:t>ipsum</a:t>
            </a:r>
            <a:endParaRPr lang="it-IT" sz="1600" b="1" i="0" u="none" strike="noStrike" dirty="0">
              <a:solidFill>
                <a:srgbClr val="595959"/>
              </a:solidFill>
              <a:latin typeface="Calibri"/>
            </a:endParaRPr>
          </a:p>
        </c:rich>
      </c:tx>
      <c:layout>
        <c:manualLayout>
          <c:xMode val="edge"/>
          <c:yMode val="edge"/>
          <c:x val="0.35245356047161064"/>
          <c:y val="0"/>
          <c:w val="0.230686"/>
          <c:h val="0.17578099999999999"/>
        </c:manualLayout>
      </c:layout>
      <c:overlay val="1"/>
      <c:spPr>
        <a:noFill/>
        <a:effectLst/>
      </c:spPr>
    </c:title>
    <c:autoTitleDeleted val="0"/>
    <c:plotArea>
      <c:layout>
        <c:manualLayout>
          <c:layoutTarget val="inner"/>
          <c:xMode val="edge"/>
          <c:yMode val="edge"/>
          <c:x val="0.103658"/>
          <c:y val="0.17578099999999999"/>
          <c:w val="0.79268499999999997"/>
          <c:h val="0.71640199999999998"/>
        </c:manualLayout>
      </c:layout>
      <c:pieChart>
        <c:varyColors val="0"/>
        <c:ser>
          <c:idx val="0"/>
          <c:order val="0"/>
          <c:tx>
            <c:strRef>
              <c:f>Sheet1!$A$2</c:f>
              <c:strCache>
                <c:ptCount val="1"/>
                <c:pt idx="0">
                  <c:v>Sales</c:v>
                </c:pt>
              </c:strCache>
            </c:strRef>
          </c:tx>
          <c:spPr>
            <a:solidFill>
              <a:srgbClr val="007BBD"/>
            </a:solidFill>
            <a:ln w="19050" cap="flat">
              <a:solidFill>
                <a:srgbClr val="FFFFFF"/>
              </a:solidFill>
              <a:prstDash val="solid"/>
              <a:round/>
            </a:ln>
            <a:effectLst/>
          </c:spPr>
          <c:dPt>
            <c:idx val="0"/>
            <c:bubble3D val="0"/>
            <c:spPr>
              <a:solidFill>
                <a:srgbClr val="006A66"/>
              </a:solidFill>
              <a:ln w="19050" cap="flat">
                <a:solidFill>
                  <a:srgbClr val="FFFFFF"/>
                </a:solidFill>
                <a:prstDash val="solid"/>
                <a:round/>
              </a:ln>
              <a:effectLst/>
            </c:spPr>
            <c:extLst>
              <c:ext xmlns:c16="http://schemas.microsoft.com/office/drawing/2014/chart" uri="{C3380CC4-5D6E-409C-BE32-E72D297353CC}">
                <c16:uniqueId val="{00000000-5585-2349-8E08-7D8EDAC11D46}"/>
              </c:ext>
            </c:extLst>
          </c:dPt>
          <c:dPt>
            <c:idx val="1"/>
            <c:bubble3D val="0"/>
            <c:spPr>
              <a:solidFill>
                <a:srgbClr val="E36729"/>
              </a:solidFill>
              <a:ln w="19050" cap="flat">
                <a:solidFill>
                  <a:srgbClr val="FFFFFF"/>
                </a:solidFill>
                <a:prstDash val="solid"/>
                <a:round/>
              </a:ln>
              <a:effectLst/>
            </c:spPr>
            <c:extLst>
              <c:ext xmlns:c16="http://schemas.microsoft.com/office/drawing/2014/chart" uri="{C3380CC4-5D6E-409C-BE32-E72D297353CC}">
                <c16:uniqueId val="{00000002-5585-2349-8E08-7D8EDAC11D46}"/>
              </c:ext>
            </c:extLst>
          </c:dPt>
          <c:dPt>
            <c:idx val="2"/>
            <c:bubble3D val="0"/>
            <c:spPr>
              <a:solidFill>
                <a:srgbClr val="F6BD32"/>
              </a:solidFill>
              <a:ln w="12700" cap="flat">
                <a:noFill/>
                <a:miter lim="400000"/>
              </a:ln>
              <a:effectLst/>
            </c:spPr>
            <c:extLst>
              <c:ext xmlns:c16="http://schemas.microsoft.com/office/drawing/2014/chart" uri="{C3380CC4-5D6E-409C-BE32-E72D297353CC}">
                <c16:uniqueId val="{00000004-5585-2349-8E08-7D8EDAC11D46}"/>
              </c:ext>
            </c:extLst>
          </c:dPt>
          <c:dPt>
            <c:idx val="3"/>
            <c:bubble3D val="0"/>
            <c:spPr>
              <a:solidFill>
                <a:srgbClr val="2EB6BE"/>
              </a:solidFill>
              <a:ln w="12700" cap="flat">
                <a:noFill/>
                <a:miter lim="400000"/>
              </a:ln>
              <a:effectLst/>
            </c:spPr>
            <c:extLst>
              <c:ext xmlns:c16="http://schemas.microsoft.com/office/drawing/2014/chart" uri="{C3380CC4-5D6E-409C-BE32-E72D297353CC}">
                <c16:uniqueId val="{00000006-5585-2349-8E08-7D8EDAC11D46}"/>
              </c:ext>
            </c:extLst>
          </c:dPt>
          <c:dLbls>
            <c:dLbl>
              <c:idx val="0"/>
              <c:numFmt formatCode="0.#" sourceLinked="0"/>
              <c:spPr/>
              <c:txPr>
                <a:bodyPr/>
                <a:lstStyle/>
                <a:p>
                  <a:pPr>
                    <a:defRPr sz="2000" b="0" i="0" u="none" strike="noStrike">
                      <a:solidFill>
                        <a:srgbClr val="FFFFFF"/>
                      </a:solidFill>
                      <a:latin typeface="Calibri"/>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5585-2349-8E08-7D8EDAC11D46}"/>
                </c:ext>
              </c:extLst>
            </c:dLbl>
            <c:dLbl>
              <c:idx val="1"/>
              <c:delete val="1"/>
              <c:extLst>
                <c:ext xmlns:c15="http://schemas.microsoft.com/office/drawing/2012/chart" uri="{CE6537A1-D6FC-4f65-9D91-7224C49458BB}"/>
                <c:ext xmlns:c16="http://schemas.microsoft.com/office/drawing/2014/chart" uri="{C3380CC4-5D6E-409C-BE32-E72D297353CC}">
                  <c16:uniqueId val="{00000002-5585-2349-8E08-7D8EDAC11D46}"/>
                </c:ext>
              </c:extLst>
            </c:dLbl>
            <c:dLbl>
              <c:idx val="2"/>
              <c:numFmt formatCode="0.#" sourceLinked="0"/>
              <c:spPr/>
              <c:txPr>
                <a:bodyPr/>
                <a:lstStyle/>
                <a:p>
                  <a:pPr>
                    <a:defRPr sz="1100" b="0" i="0" u="none" strike="noStrike">
                      <a:solidFill>
                        <a:srgbClr val="404040"/>
                      </a:solidFill>
                      <a:latin typeface="Calibri"/>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85-2349-8E08-7D8EDAC11D46}"/>
                </c:ext>
              </c:extLst>
            </c:dLbl>
            <c:dLbl>
              <c:idx val="3"/>
              <c:numFmt formatCode="0.#" sourceLinked="0"/>
              <c:spPr/>
              <c:txPr>
                <a:bodyPr/>
                <a:lstStyle/>
                <a:p>
                  <a:pPr>
                    <a:defRPr sz="1100" b="0" i="0" u="none" strike="noStrike">
                      <a:solidFill>
                        <a:srgbClr val="404040"/>
                      </a:solidFill>
                      <a:latin typeface="Calibri"/>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85-2349-8E08-7D8EDAC11D46}"/>
                </c:ext>
              </c:extLst>
            </c:dLbl>
            <c:numFmt formatCode="0.#" sourceLinked="0"/>
            <c:spPr>
              <a:noFill/>
              <a:ln>
                <a:noFill/>
              </a:ln>
              <a:effectLst/>
            </c:spPr>
            <c:txPr>
              <a:bodyPr/>
              <a:lstStyle/>
              <a:p>
                <a:pPr>
                  <a:defRPr sz="2000" b="0" i="0" u="none" strike="noStrike">
                    <a:solidFill>
                      <a:srgbClr val="FFFFFF"/>
                    </a:solidFill>
                    <a:latin typeface="Calibri"/>
                  </a:defRPr>
                </a:pPr>
                <a:endParaRPr lang="fr-FR"/>
              </a:p>
            </c:txPr>
            <c:dLblPos val="ctr"/>
            <c:showLegendKey val="0"/>
            <c:showVal val="1"/>
            <c:showCatName val="0"/>
            <c:showSerName val="0"/>
            <c:showPercent val="0"/>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Sheet1!$B$1:$E$1</c:f>
              <c:strCache>
                <c:ptCount val="2"/>
                <c:pt idx="0">
                  <c:v>1st Qtr</c:v>
                </c:pt>
                <c:pt idx="1">
                  <c:v>2nd Qtr</c:v>
                </c:pt>
              </c:strCache>
            </c:strRef>
          </c:cat>
          <c:val>
            <c:numRef>
              <c:f>Sheet1!$B$2:$E$2</c:f>
              <c:numCache>
                <c:formatCode>General</c:formatCode>
                <c:ptCount val="4"/>
                <c:pt idx="0">
                  <c:v>20.399999999999999</c:v>
                </c:pt>
                <c:pt idx="1">
                  <c:v>3.2</c:v>
                </c:pt>
                <c:pt idx="2">
                  <c:v>1.4</c:v>
                </c:pt>
                <c:pt idx="3">
                  <c:v>1.2</c:v>
                </c:pt>
              </c:numCache>
            </c:numRef>
          </c:val>
          <c:extLst>
            <c:ext xmlns:c16="http://schemas.microsoft.com/office/drawing/2014/chart" uri="{C3380CC4-5D6E-409C-BE32-E72D297353CC}">
              <c16:uniqueId val="{00000007-5585-2349-8E08-7D8EDAC11D46}"/>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b="1" dirty="0" err="1"/>
              <a:t>Lorem</a:t>
            </a:r>
            <a:r>
              <a:rPr lang="fr-FR" b="1" dirty="0"/>
              <a:t> </a:t>
            </a:r>
            <a:r>
              <a:rPr lang="fr-FR" b="1" dirty="0" err="1"/>
              <a:t>ipsum</a:t>
            </a:r>
            <a:endParaRPr lang="fr-FR"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Série 1</c:v>
                </c:pt>
              </c:strCache>
            </c:strRef>
          </c:tx>
          <c:spPr>
            <a:ln w="28575" cap="rnd">
              <a:solidFill>
                <a:srgbClr val="006A66"/>
              </a:solidFill>
              <a:round/>
            </a:ln>
            <a:effectLst/>
          </c:spPr>
          <c:marker>
            <c:symbol val="circle"/>
            <c:size val="5"/>
            <c:spPr>
              <a:solidFill>
                <a:srgbClr val="006A66"/>
              </a:solidFill>
              <a:ln w="9525">
                <a:solidFill>
                  <a:srgbClr val="006A66"/>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3F8-EE49-9570-5378B312B10B}"/>
            </c:ext>
          </c:extLst>
        </c:ser>
        <c:ser>
          <c:idx val="1"/>
          <c:order val="1"/>
          <c:tx>
            <c:strRef>
              <c:f>Feuil1!$C$1</c:f>
              <c:strCache>
                <c:ptCount val="1"/>
                <c:pt idx="0">
                  <c:v>Série 2</c:v>
                </c:pt>
              </c:strCache>
            </c:strRef>
          </c:tx>
          <c:spPr>
            <a:ln w="28575" cap="rnd">
              <a:solidFill>
                <a:srgbClr val="F6BD32"/>
              </a:solidFill>
              <a:round/>
            </a:ln>
            <a:effectLst/>
          </c:spPr>
          <c:marker>
            <c:symbol val="circle"/>
            <c:size val="5"/>
            <c:spPr>
              <a:solidFill>
                <a:srgbClr val="F6BD32"/>
              </a:solidFill>
              <a:ln w="9525">
                <a:solidFill>
                  <a:srgbClr val="F6BD3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3F8-EE49-9570-5378B312B10B}"/>
            </c:ext>
          </c:extLst>
        </c:ser>
        <c:ser>
          <c:idx val="2"/>
          <c:order val="2"/>
          <c:tx>
            <c:strRef>
              <c:f>Feuil1!$D$1</c:f>
              <c:strCache>
                <c:ptCount val="1"/>
                <c:pt idx="0">
                  <c:v>Série 3</c:v>
                </c:pt>
              </c:strCache>
            </c:strRef>
          </c:tx>
          <c:spPr>
            <a:ln w="28575" cap="rnd">
              <a:solidFill>
                <a:srgbClr val="2EB6BE"/>
              </a:solidFill>
              <a:round/>
            </a:ln>
            <a:effectLst/>
          </c:spPr>
          <c:marker>
            <c:symbol val="circle"/>
            <c:size val="5"/>
            <c:spPr>
              <a:solidFill>
                <a:srgbClr val="2EB6BE"/>
              </a:solidFill>
              <a:ln w="9525">
                <a:solidFill>
                  <a:srgbClr val="2EB6BE"/>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3F8-EE49-9570-5378B312B10B}"/>
            </c:ext>
          </c:extLst>
        </c:ser>
        <c:dLbls>
          <c:showLegendKey val="0"/>
          <c:showVal val="0"/>
          <c:showCatName val="0"/>
          <c:showSerName val="0"/>
          <c:showPercent val="0"/>
          <c:showBubbleSize val="0"/>
        </c:dLbls>
        <c:marker val="1"/>
        <c:smooth val="0"/>
        <c:axId val="1493947855"/>
        <c:axId val="1493904783"/>
      </c:lineChart>
      <c:catAx>
        <c:axId val="149394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3904783"/>
        <c:crosses val="autoZero"/>
        <c:auto val="1"/>
        <c:lblAlgn val="ctr"/>
        <c:lblOffset val="100"/>
        <c:noMultiLvlLbl val="0"/>
      </c:catAx>
      <c:valAx>
        <c:axId val="1493904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394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3CFD3-B296-9840-A1BF-173652ED0048}" type="datetimeFigureOut">
              <a:rPr lang="fr-FR" smtClean="0"/>
              <a:t>19/12/2025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D799-4B50-3C4A-A51D-86BDAF67D817}" type="slidenum">
              <a:rPr lang="fr-FR" smtClean="0"/>
              <a:t>‹N°›</a:t>
            </a:fld>
            <a:endParaRPr lang="fr-FR"/>
          </a:p>
        </p:txBody>
      </p:sp>
    </p:spTree>
    <p:extLst>
      <p:ext uri="{BB962C8B-B14F-4D97-AF65-F5344CB8AC3E}">
        <p14:creationId xmlns:p14="http://schemas.microsoft.com/office/powerpoint/2010/main" val="19805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a:t>
            </a:fld>
            <a:endParaRPr lang="fr-FR"/>
          </a:p>
        </p:txBody>
      </p:sp>
    </p:spTree>
    <p:extLst>
      <p:ext uri="{BB962C8B-B14F-4D97-AF65-F5344CB8AC3E}">
        <p14:creationId xmlns:p14="http://schemas.microsoft.com/office/powerpoint/2010/main" val="141806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11</a:t>
            </a:fld>
            <a:endParaRPr lang="fr-FR"/>
          </a:p>
        </p:txBody>
      </p:sp>
    </p:spTree>
    <p:extLst>
      <p:ext uri="{BB962C8B-B14F-4D97-AF65-F5344CB8AC3E}">
        <p14:creationId xmlns:p14="http://schemas.microsoft.com/office/powerpoint/2010/main" val="3595129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12</a:t>
            </a:fld>
            <a:endParaRPr lang="fr-FR"/>
          </a:p>
        </p:txBody>
      </p:sp>
    </p:spTree>
    <p:extLst>
      <p:ext uri="{BB962C8B-B14F-4D97-AF65-F5344CB8AC3E}">
        <p14:creationId xmlns:p14="http://schemas.microsoft.com/office/powerpoint/2010/main" val="424628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13</a:t>
            </a:fld>
            <a:endParaRPr lang="fr-FR"/>
          </a:p>
        </p:txBody>
      </p:sp>
    </p:spTree>
    <p:extLst>
      <p:ext uri="{BB962C8B-B14F-4D97-AF65-F5344CB8AC3E}">
        <p14:creationId xmlns:p14="http://schemas.microsoft.com/office/powerpoint/2010/main" val="151440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14</a:t>
            </a:fld>
            <a:endParaRPr lang="fr-FR"/>
          </a:p>
        </p:txBody>
      </p:sp>
    </p:spTree>
    <p:extLst>
      <p:ext uri="{BB962C8B-B14F-4D97-AF65-F5344CB8AC3E}">
        <p14:creationId xmlns:p14="http://schemas.microsoft.com/office/powerpoint/2010/main" val="2797492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15</a:t>
            </a:fld>
            <a:endParaRPr lang="fr-FR"/>
          </a:p>
        </p:txBody>
      </p:sp>
    </p:spTree>
    <p:extLst>
      <p:ext uri="{BB962C8B-B14F-4D97-AF65-F5344CB8AC3E}">
        <p14:creationId xmlns:p14="http://schemas.microsoft.com/office/powerpoint/2010/main" val="150411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16</a:t>
            </a:fld>
            <a:endParaRPr lang="fr-FR"/>
          </a:p>
        </p:txBody>
      </p:sp>
    </p:spTree>
    <p:extLst>
      <p:ext uri="{BB962C8B-B14F-4D97-AF65-F5344CB8AC3E}">
        <p14:creationId xmlns:p14="http://schemas.microsoft.com/office/powerpoint/2010/main" val="182849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17</a:t>
            </a:fld>
            <a:endParaRPr lang="fr-FR"/>
          </a:p>
        </p:txBody>
      </p:sp>
    </p:spTree>
    <p:extLst>
      <p:ext uri="{BB962C8B-B14F-4D97-AF65-F5344CB8AC3E}">
        <p14:creationId xmlns:p14="http://schemas.microsoft.com/office/powerpoint/2010/main" val="291833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18</a:t>
            </a:fld>
            <a:endParaRPr lang="fr-FR"/>
          </a:p>
        </p:txBody>
      </p:sp>
    </p:spTree>
    <p:extLst>
      <p:ext uri="{BB962C8B-B14F-4D97-AF65-F5344CB8AC3E}">
        <p14:creationId xmlns:p14="http://schemas.microsoft.com/office/powerpoint/2010/main" val="296067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19</a:t>
            </a:fld>
            <a:endParaRPr lang="fr-FR"/>
          </a:p>
        </p:txBody>
      </p:sp>
    </p:spTree>
    <p:extLst>
      <p:ext uri="{BB962C8B-B14F-4D97-AF65-F5344CB8AC3E}">
        <p14:creationId xmlns:p14="http://schemas.microsoft.com/office/powerpoint/2010/main" val="345080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20</a:t>
            </a:fld>
            <a:endParaRPr lang="fr-FR"/>
          </a:p>
        </p:txBody>
      </p:sp>
    </p:spTree>
    <p:extLst>
      <p:ext uri="{BB962C8B-B14F-4D97-AF65-F5344CB8AC3E}">
        <p14:creationId xmlns:p14="http://schemas.microsoft.com/office/powerpoint/2010/main" val="325093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3</a:t>
            </a:fld>
            <a:endParaRPr lang="fr-FR"/>
          </a:p>
        </p:txBody>
      </p:sp>
    </p:spTree>
    <p:extLst>
      <p:ext uri="{BB962C8B-B14F-4D97-AF65-F5344CB8AC3E}">
        <p14:creationId xmlns:p14="http://schemas.microsoft.com/office/powerpoint/2010/main" val="629525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21</a:t>
            </a:fld>
            <a:endParaRPr lang="fr-FR"/>
          </a:p>
        </p:txBody>
      </p:sp>
    </p:spTree>
    <p:extLst>
      <p:ext uri="{BB962C8B-B14F-4D97-AF65-F5344CB8AC3E}">
        <p14:creationId xmlns:p14="http://schemas.microsoft.com/office/powerpoint/2010/main" val="403169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4</a:t>
            </a:fld>
            <a:endParaRPr lang="fr-FR"/>
          </a:p>
        </p:txBody>
      </p:sp>
    </p:spTree>
    <p:extLst>
      <p:ext uri="{BB962C8B-B14F-4D97-AF65-F5344CB8AC3E}">
        <p14:creationId xmlns:p14="http://schemas.microsoft.com/office/powerpoint/2010/main" val="263573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5</a:t>
            </a:fld>
            <a:endParaRPr lang="fr-FR"/>
          </a:p>
        </p:txBody>
      </p:sp>
    </p:spTree>
    <p:extLst>
      <p:ext uri="{BB962C8B-B14F-4D97-AF65-F5344CB8AC3E}">
        <p14:creationId xmlns:p14="http://schemas.microsoft.com/office/powerpoint/2010/main" val="419935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6</a:t>
            </a:fld>
            <a:endParaRPr lang="fr-FR"/>
          </a:p>
        </p:txBody>
      </p:sp>
    </p:spTree>
    <p:extLst>
      <p:ext uri="{BB962C8B-B14F-4D97-AF65-F5344CB8AC3E}">
        <p14:creationId xmlns:p14="http://schemas.microsoft.com/office/powerpoint/2010/main" val="340855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7</a:t>
            </a:fld>
            <a:endParaRPr lang="fr-FR"/>
          </a:p>
        </p:txBody>
      </p:sp>
    </p:spTree>
    <p:extLst>
      <p:ext uri="{BB962C8B-B14F-4D97-AF65-F5344CB8AC3E}">
        <p14:creationId xmlns:p14="http://schemas.microsoft.com/office/powerpoint/2010/main" val="38994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8</a:t>
            </a:fld>
            <a:endParaRPr lang="fr-FR"/>
          </a:p>
        </p:txBody>
      </p:sp>
    </p:spTree>
    <p:extLst>
      <p:ext uri="{BB962C8B-B14F-4D97-AF65-F5344CB8AC3E}">
        <p14:creationId xmlns:p14="http://schemas.microsoft.com/office/powerpoint/2010/main" val="250142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9</a:t>
            </a:fld>
            <a:endParaRPr lang="fr-FR"/>
          </a:p>
        </p:txBody>
      </p:sp>
    </p:spTree>
    <p:extLst>
      <p:ext uri="{BB962C8B-B14F-4D97-AF65-F5344CB8AC3E}">
        <p14:creationId xmlns:p14="http://schemas.microsoft.com/office/powerpoint/2010/main" val="52109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10</a:t>
            </a:fld>
            <a:endParaRPr lang="fr-FR"/>
          </a:p>
        </p:txBody>
      </p:sp>
    </p:spTree>
    <p:extLst>
      <p:ext uri="{BB962C8B-B14F-4D97-AF65-F5344CB8AC3E}">
        <p14:creationId xmlns:p14="http://schemas.microsoft.com/office/powerpoint/2010/main" val="427051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E1906-89C7-2D40-867F-2E95250259A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D174DFD-584B-F34F-BF2C-76004DD20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00560C7-A612-1341-9D17-7F172E75AA84}"/>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5" name="Espace réservé du pied de page 4">
            <a:extLst>
              <a:ext uri="{FF2B5EF4-FFF2-40B4-BE49-F238E27FC236}">
                <a16:creationId xmlns:a16="http://schemas.microsoft.com/office/drawing/2014/main" id="{248D59C9-EA20-E441-81D0-E951D3E587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66E2EA-2DA1-024B-85C6-32083A3DA5D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34359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CD2DA-2484-3F4C-9CAD-A0BDF5019A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C42E102-28FE-2840-ABB6-EACBEE715ED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5E40B4-3012-E04B-8778-FB2CB28EE4E8}"/>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5" name="Espace réservé du pied de page 4">
            <a:extLst>
              <a:ext uri="{FF2B5EF4-FFF2-40B4-BE49-F238E27FC236}">
                <a16:creationId xmlns:a16="http://schemas.microsoft.com/office/drawing/2014/main" id="{4194E914-FBE0-7F4C-B796-614FEA68A2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0177F2-5876-2A40-AB2D-7932A599CB43}"/>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328134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9EA8A57-5209-8945-B1C0-E9D15716221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DAD1B5-4291-C149-93E5-FBAE535927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96CFA00-1423-D54C-A128-C1497048D8A4}"/>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5" name="Espace réservé du pied de page 4">
            <a:extLst>
              <a:ext uri="{FF2B5EF4-FFF2-40B4-BE49-F238E27FC236}">
                <a16:creationId xmlns:a16="http://schemas.microsoft.com/office/drawing/2014/main" id="{6F2C770B-9596-7948-B9D1-8B8134DF02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5FABA1-F89E-CE46-9101-DE91D2FE00C6}"/>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406974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10F3E-EB8E-FB44-A427-35A98907E3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BE62A5-9D15-7C49-9DF1-D1BCEA4771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FC2FF7-8AB7-5342-8573-C6D151370B51}"/>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5" name="Espace réservé du pied de page 4">
            <a:extLst>
              <a:ext uri="{FF2B5EF4-FFF2-40B4-BE49-F238E27FC236}">
                <a16:creationId xmlns:a16="http://schemas.microsoft.com/office/drawing/2014/main" id="{B508847A-C832-2244-B24D-D132E8E159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BD0C54-4781-9245-B584-6E782B146D02}"/>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89517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32429-47D4-444A-9EA8-BAECD923531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D6F2679-DD3C-BA46-941C-3439D287E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D0AC71B-C7C0-F546-BAA9-59C83A1DA4B8}"/>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5" name="Espace réservé du pied de page 4">
            <a:extLst>
              <a:ext uri="{FF2B5EF4-FFF2-40B4-BE49-F238E27FC236}">
                <a16:creationId xmlns:a16="http://schemas.microsoft.com/office/drawing/2014/main" id="{A522E330-591A-0446-86B5-028EC9F8E5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ADFFCF-3E55-3048-B779-79E15C23D4F8}"/>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59032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05A5E-2750-9044-B36A-DA9F503234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B40F0D-823E-B046-BE81-89808B1E65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4C3E89D-F429-F349-8393-8CE3948A393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5454ABA-6AB1-4544-A853-608C765F2C39}"/>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6" name="Espace réservé du pied de page 5">
            <a:extLst>
              <a:ext uri="{FF2B5EF4-FFF2-40B4-BE49-F238E27FC236}">
                <a16:creationId xmlns:a16="http://schemas.microsoft.com/office/drawing/2014/main" id="{5C788D4D-1973-444C-9184-E50036EA85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6D0F00-761D-3946-B21F-3858CCA16FDE}"/>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8017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95E52-0B4B-C84C-A6B5-55DA97B856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61953A4-48EC-1242-9395-C38576ACD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104E85-7906-A040-8AAC-E7316BF735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C88115A-6031-E94E-95D0-813C8DF5A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4D4C6EE-D6DF-CD47-B13F-58D0A5E41F7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4A78BAA-1FBC-B44F-974B-1B9C5FD6FB05}"/>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8" name="Espace réservé du pied de page 7">
            <a:extLst>
              <a:ext uri="{FF2B5EF4-FFF2-40B4-BE49-F238E27FC236}">
                <a16:creationId xmlns:a16="http://schemas.microsoft.com/office/drawing/2014/main" id="{04839BAD-9C3D-2C43-B3CF-17227DCE04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10371ED-D440-B243-ADB7-BCBE3C467669}"/>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406293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3C3F6-692D-D94D-A71B-D1F90657E9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061CE53-B8E2-634D-A8A8-0F74EFAA2E16}"/>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4" name="Espace réservé du pied de page 3">
            <a:extLst>
              <a:ext uri="{FF2B5EF4-FFF2-40B4-BE49-F238E27FC236}">
                <a16:creationId xmlns:a16="http://schemas.microsoft.com/office/drawing/2014/main" id="{0BBFACC8-C1D5-0F47-BEE3-DC2F58FFBE7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4FBDA52-D4D8-1B40-AD4A-C759F326281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5144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BA7898-5AFB-9249-8E96-4B20BFC8D78B}"/>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3" name="Espace réservé du pied de page 2">
            <a:extLst>
              <a:ext uri="{FF2B5EF4-FFF2-40B4-BE49-F238E27FC236}">
                <a16:creationId xmlns:a16="http://schemas.microsoft.com/office/drawing/2014/main" id="{ED180D02-EEB8-9E4F-8B30-A88943A8BF6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19E620F-3DD5-C147-955E-A6B0BB2E81A2}"/>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3700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9E7FB-6565-844C-A670-41A3D7F894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627D78A-3FD9-4E49-912B-449095036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D57212B-8E70-5946-98A9-82DEDC001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0A0C56-064A-754F-84C3-7C1E151802F6}"/>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6" name="Espace réservé du pied de page 5">
            <a:extLst>
              <a:ext uri="{FF2B5EF4-FFF2-40B4-BE49-F238E27FC236}">
                <a16:creationId xmlns:a16="http://schemas.microsoft.com/office/drawing/2014/main" id="{0D60F2A8-EC50-FC48-9974-7FB55ADF28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88B846-1D39-BB43-B3FD-F793B3154613}"/>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17314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932E7-D482-A342-83D1-5AE55C2D18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7D181A9-E4D9-934C-82CD-229AE6C09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4A41BF-1FB2-3C49-82D1-EBB29B10F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8C8B0A-8A6D-144F-8972-F83E809ACA11}"/>
              </a:ext>
            </a:extLst>
          </p:cNvPr>
          <p:cNvSpPr>
            <a:spLocks noGrp="1"/>
          </p:cNvSpPr>
          <p:nvPr>
            <p:ph type="dt" sz="half" idx="10"/>
          </p:nvPr>
        </p:nvSpPr>
        <p:spPr/>
        <p:txBody>
          <a:bodyPr/>
          <a:lstStyle/>
          <a:p>
            <a:fld id="{D514103F-6814-B348-8EE4-98D767776BC9}" type="datetimeFigureOut">
              <a:rPr lang="fr-FR" smtClean="0"/>
              <a:t>19/12/2025</a:t>
            </a:fld>
            <a:endParaRPr lang="fr-FR"/>
          </a:p>
        </p:txBody>
      </p:sp>
      <p:sp>
        <p:nvSpPr>
          <p:cNvPr id="6" name="Espace réservé du pied de page 5">
            <a:extLst>
              <a:ext uri="{FF2B5EF4-FFF2-40B4-BE49-F238E27FC236}">
                <a16:creationId xmlns:a16="http://schemas.microsoft.com/office/drawing/2014/main" id="{B55F56D3-C459-8D4E-8BB4-927BD58EDE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D769FF-D8E4-A247-A6B1-55BBD4A7D3C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37172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0F063E6-15FD-0140-ABD0-8E5A3F18E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8C93C0B-F989-B84D-8E18-F45793FA6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9F18B9-70EB-1140-A01D-7A818C634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4103F-6814-B348-8EE4-98D767776BC9}" type="datetimeFigureOut">
              <a:rPr lang="fr-FR" smtClean="0"/>
              <a:t>19/12/2025</a:t>
            </a:fld>
            <a:endParaRPr lang="fr-FR"/>
          </a:p>
        </p:txBody>
      </p:sp>
      <p:sp>
        <p:nvSpPr>
          <p:cNvPr id="5" name="Espace réservé du pied de page 4">
            <a:extLst>
              <a:ext uri="{FF2B5EF4-FFF2-40B4-BE49-F238E27FC236}">
                <a16:creationId xmlns:a16="http://schemas.microsoft.com/office/drawing/2014/main" id="{5A5E7D7E-E474-4A41-BDB9-65C2251EC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65A5650-B6F8-3041-A2E6-CE70D8E68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32B49-C95F-C741-A749-CACB5B7F9AA4}" type="slidenum">
              <a:rPr lang="fr-FR" smtClean="0"/>
              <a:t>‹N°›</a:t>
            </a:fld>
            <a:endParaRPr lang="fr-FR"/>
          </a:p>
        </p:txBody>
      </p:sp>
    </p:spTree>
    <p:extLst>
      <p:ext uri="{BB962C8B-B14F-4D97-AF65-F5344CB8AC3E}">
        <p14:creationId xmlns:p14="http://schemas.microsoft.com/office/powerpoint/2010/main" val="4147051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B879A79-E9FB-4C49-856A-6932585800D2}"/>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 2">
            <a:extLst>
              <a:ext uri="{FF2B5EF4-FFF2-40B4-BE49-F238E27FC236}">
                <a16:creationId xmlns:a16="http://schemas.microsoft.com/office/drawing/2014/main" id="{4594CDF6-6172-084A-B858-736F86DBCCE7}"/>
              </a:ext>
            </a:extLst>
          </p:cNvPr>
          <p:cNvPicPr>
            <a:picLocks noChangeAspect="1"/>
          </p:cNvPicPr>
          <p:nvPr/>
        </p:nvPicPr>
        <p:blipFill>
          <a:blip r:embed="rId3"/>
          <a:stretch>
            <a:fillRect/>
          </a:stretch>
        </p:blipFill>
        <p:spPr>
          <a:xfrm>
            <a:off x="5175589" y="412513"/>
            <a:ext cx="3115228" cy="4714939"/>
          </a:xfrm>
          <a:prstGeom prst="rect">
            <a:avLst/>
          </a:prstGeom>
        </p:spPr>
      </p:pic>
      <p:pic>
        <p:nvPicPr>
          <p:cNvPr id="7" name="Image 6">
            <a:extLst>
              <a:ext uri="{FF2B5EF4-FFF2-40B4-BE49-F238E27FC236}">
                <a16:creationId xmlns:a16="http://schemas.microsoft.com/office/drawing/2014/main" id="{DFBEE78A-55D2-044D-8429-EC35FE79D08B}"/>
              </a:ext>
            </a:extLst>
          </p:cNvPr>
          <p:cNvPicPr>
            <a:picLocks noChangeAspect="1"/>
          </p:cNvPicPr>
          <p:nvPr/>
        </p:nvPicPr>
        <p:blipFill>
          <a:blip r:embed="rId4"/>
          <a:stretch>
            <a:fillRect/>
          </a:stretch>
        </p:blipFill>
        <p:spPr>
          <a:xfrm>
            <a:off x="1616695" y="2312613"/>
            <a:ext cx="3811016" cy="983488"/>
          </a:xfrm>
          <a:prstGeom prst="rect">
            <a:avLst/>
          </a:prstGeom>
        </p:spPr>
      </p:pic>
      <p:pic>
        <p:nvPicPr>
          <p:cNvPr id="9" name="Image 8">
            <a:extLst>
              <a:ext uri="{FF2B5EF4-FFF2-40B4-BE49-F238E27FC236}">
                <a16:creationId xmlns:a16="http://schemas.microsoft.com/office/drawing/2014/main" id="{C0345BB5-F38B-6F4E-8367-F8D023A7EC2A}"/>
              </a:ext>
            </a:extLst>
          </p:cNvPr>
          <p:cNvPicPr>
            <a:picLocks noChangeAspect="1"/>
          </p:cNvPicPr>
          <p:nvPr/>
        </p:nvPicPr>
        <p:blipFill>
          <a:blip r:embed="rId5"/>
          <a:stretch>
            <a:fillRect/>
          </a:stretch>
        </p:blipFill>
        <p:spPr>
          <a:xfrm>
            <a:off x="6460389" y="1708478"/>
            <a:ext cx="2850197" cy="4501850"/>
          </a:xfrm>
          <a:prstGeom prst="rect">
            <a:avLst/>
          </a:prstGeom>
        </p:spPr>
      </p:pic>
      <p:pic>
        <p:nvPicPr>
          <p:cNvPr id="11" name="Image 10">
            <a:extLst>
              <a:ext uri="{FF2B5EF4-FFF2-40B4-BE49-F238E27FC236}">
                <a16:creationId xmlns:a16="http://schemas.microsoft.com/office/drawing/2014/main" id="{DFCEF2B3-97F2-B54E-BCD1-12183A1DEFC6}"/>
              </a:ext>
            </a:extLst>
          </p:cNvPr>
          <p:cNvPicPr>
            <a:picLocks noChangeAspect="1"/>
          </p:cNvPicPr>
          <p:nvPr/>
        </p:nvPicPr>
        <p:blipFill>
          <a:blip r:embed="rId6"/>
          <a:stretch>
            <a:fillRect/>
          </a:stretch>
        </p:blipFill>
        <p:spPr>
          <a:xfrm>
            <a:off x="12840459" y="2535453"/>
            <a:ext cx="1537713" cy="2428795"/>
          </a:xfrm>
          <a:prstGeom prst="rect">
            <a:avLst/>
          </a:prstGeom>
        </p:spPr>
      </p:pic>
    </p:spTree>
    <p:extLst>
      <p:ext uri="{BB962C8B-B14F-4D97-AF65-F5344CB8AC3E}">
        <p14:creationId xmlns:p14="http://schemas.microsoft.com/office/powerpoint/2010/main" val="3778645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D91E67A7-A117-DD4F-A922-A39414AC574C}"/>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23" name="Image 22">
            <a:extLst>
              <a:ext uri="{FF2B5EF4-FFF2-40B4-BE49-F238E27FC236}">
                <a16:creationId xmlns:a16="http://schemas.microsoft.com/office/drawing/2014/main" id="{C1A9EC08-288A-E346-AFBE-8B4FF471475A}"/>
              </a:ext>
            </a:extLst>
          </p:cNvPr>
          <p:cNvPicPr>
            <a:picLocks noChangeAspect="1"/>
          </p:cNvPicPr>
          <p:nvPr/>
        </p:nvPicPr>
        <p:blipFill>
          <a:blip r:embed="rId4"/>
          <a:stretch>
            <a:fillRect/>
          </a:stretch>
        </p:blipFill>
        <p:spPr>
          <a:xfrm>
            <a:off x="0" y="0"/>
            <a:ext cx="12192000" cy="1079500"/>
          </a:xfrm>
          <a:prstGeom prst="rect">
            <a:avLst/>
          </a:prstGeom>
        </p:spPr>
      </p:pic>
      <p:sp>
        <p:nvSpPr>
          <p:cNvPr id="10" name="CasellaDiTesto 26">
            <a:extLst>
              <a:ext uri="{FF2B5EF4-FFF2-40B4-BE49-F238E27FC236}">
                <a16:creationId xmlns:a16="http://schemas.microsoft.com/office/drawing/2014/main" id="{10A7C4D6-3B54-4248-9A1C-E8D54B59AFCB}"/>
              </a:ext>
            </a:extLst>
          </p:cNvPr>
          <p:cNvSpPr txBox="1"/>
          <p:nvPr/>
        </p:nvSpPr>
        <p:spPr>
          <a:xfrm>
            <a:off x="764910" y="1596853"/>
            <a:ext cx="637550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200" b="1" dirty="0">
                <a:solidFill>
                  <a:srgbClr val="006A66"/>
                </a:solidFill>
              </a:rPr>
              <a:t>Le Maroc accueillera</a:t>
            </a:r>
          </a:p>
          <a:p>
            <a:r>
              <a:rPr lang="fr-MA" sz="3200" b="1" dirty="0">
                <a:solidFill>
                  <a:srgbClr val="006A66"/>
                </a:solidFill>
              </a:rPr>
              <a:t>la sixième Conférence mondiale sur l’élimination du travail des enfants,</a:t>
            </a:r>
          </a:p>
          <a:p>
            <a:r>
              <a:rPr lang="fr-MA" sz="3200" dirty="0">
                <a:solidFill>
                  <a:srgbClr val="F6BD32"/>
                </a:solidFill>
              </a:rPr>
              <a:t>du 11 au 13 février 2026</a:t>
            </a:r>
          </a:p>
        </p:txBody>
      </p:sp>
      <p:sp>
        <p:nvSpPr>
          <p:cNvPr id="11" name="TextBox 12">
            <a:extLst>
              <a:ext uri="{FF2B5EF4-FFF2-40B4-BE49-F238E27FC236}">
                <a16:creationId xmlns:a16="http://schemas.microsoft.com/office/drawing/2014/main" id="{285A9D1C-4433-8943-8440-80682686C626}"/>
              </a:ext>
            </a:extLst>
          </p:cNvPr>
          <p:cNvSpPr txBox="1"/>
          <p:nvPr/>
        </p:nvSpPr>
        <p:spPr>
          <a:xfrm>
            <a:off x="764910" y="3782062"/>
            <a:ext cx="6528859" cy="2185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700" dirty="0"/>
              <a:t>Du 11 au 13 février 2026, le Gouvernement du Maroc accueillera la sixième Conférence mondiale sur l’élimination du travail des enfants, réunissant des gouvernements, des organisations d’employeurs et de travailleurs, la société civile, le secteur privé et des partenaires internationaux afin d’accélérer les progrès. Cette Conférence intervient alors que les Estimations mondiales 2024 du BIT et de l’UNICEF révèlent que 138 millions d’enfants sont encore astreints au travail des enfants, dont 54 millions effectuent des travaux dangereux.</a:t>
            </a:r>
            <a:endParaRPr sz="1700" dirty="0">
              <a:solidFill>
                <a:schemeClr val="tx1">
                  <a:lumMod val="85000"/>
                  <a:lumOff val="15000"/>
                </a:schemeClr>
              </a:solidFill>
            </a:endParaRPr>
          </a:p>
        </p:txBody>
      </p:sp>
      <p:pic>
        <p:nvPicPr>
          <p:cNvPr id="12" name="Image 11">
            <a:extLst>
              <a:ext uri="{FF2B5EF4-FFF2-40B4-BE49-F238E27FC236}">
                <a16:creationId xmlns:a16="http://schemas.microsoft.com/office/drawing/2014/main" id="{496ECE14-24F3-2E45-9B6F-F744446D49CE}"/>
              </a:ext>
            </a:extLst>
          </p:cNvPr>
          <p:cNvPicPr>
            <a:picLocks noChangeAspect="1"/>
          </p:cNvPicPr>
          <p:nvPr/>
        </p:nvPicPr>
        <p:blipFill>
          <a:blip r:embed="rId5"/>
          <a:stretch>
            <a:fillRect/>
          </a:stretch>
        </p:blipFill>
        <p:spPr>
          <a:xfrm>
            <a:off x="9651524" y="6319362"/>
            <a:ext cx="2247900" cy="266700"/>
          </a:xfrm>
          <a:prstGeom prst="rect">
            <a:avLst/>
          </a:prstGeom>
        </p:spPr>
      </p:pic>
      <p:pic>
        <p:nvPicPr>
          <p:cNvPr id="15" name="Image 14">
            <a:extLst>
              <a:ext uri="{FF2B5EF4-FFF2-40B4-BE49-F238E27FC236}">
                <a16:creationId xmlns:a16="http://schemas.microsoft.com/office/drawing/2014/main" id="{3CDDAD9D-27FB-D444-843E-F8B623AD436F}"/>
              </a:ext>
            </a:extLst>
          </p:cNvPr>
          <p:cNvPicPr>
            <a:picLocks noChangeAspect="1"/>
          </p:cNvPicPr>
          <p:nvPr/>
        </p:nvPicPr>
        <p:blipFill>
          <a:blip r:embed="rId6"/>
          <a:stretch>
            <a:fillRect/>
          </a:stretch>
        </p:blipFill>
        <p:spPr>
          <a:xfrm>
            <a:off x="524352" y="169704"/>
            <a:ext cx="2438400" cy="850900"/>
          </a:xfrm>
          <a:prstGeom prst="rect">
            <a:avLst/>
          </a:prstGeom>
        </p:spPr>
      </p:pic>
      <p:pic>
        <p:nvPicPr>
          <p:cNvPr id="18" name="Image 17">
            <a:extLst>
              <a:ext uri="{FF2B5EF4-FFF2-40B4-BE49-F238E27FC236}">
                <a16:creationId xmlns:a16="http://schemas.microsoft.com/office/drawing/2014/main" id="{350A963B-E60D-3948-A1D1-C382FA9E0717}"/>
              </a:ext>
            </a:extLst>
          </p:cNvPr>
          <p:cNvPicPr>
            <a:picLocks noChangeAspect="1"/>
          </p:cNvPicPr>
          <p:nvPr/>
        </p:nvPicPr>
        <p:blipFill>
          <a:blip r:embed="rId7"/>
          <a:stretch>
            <a:fillRect/>
          </a:stretch>
        </p:blipFill>
        <p:spPr>
          <a:xfrm>
            <a:off x="8453596" y="132874"/>
            <a:ext cx="3136900" cy="812800"/>
          </a:xfrm>
          <a:prstGeom prst="rect">
            <a:avLst/>
          </a:prstGeom>
        </p:spPr>
      </p:pic>
      <p:pic>
        <p:nvPicPr>
          <p:cNvPr id="25" name="Image 24">
            <a:extLst>
              <a:ext uri="{FF2B5EF4-FFF2-40B4-BE49-F238E27FC236}">
                <a16:creationId xmlns:a16="http://schemas.microsoft.com/office/drawing/2014/main" id="{5BB24F3D-7EA2-3948-BC85-64FFA4562E7C}"/>
              </a:ext>
            </a:extLst>
          </p:cNvPr>
          <p:cNvPicPr>
            <a:picLocks noChangeAspect="1"/>
          </p:cNvPicPr>
          <p:nvPr/>
        </p:nvPicPr>
        <p:blipFill>
          <a:blip r:embed="rId8"/>
          <a:stretch>
            <a:fillRect/>
          </a:stretch>
        </p:blipFill>
        <p:spPr>
          <a:xfrm>
            <a:off x="7560822" y="1732588"/>
            <a:ext cx="4258277" cy="4258277"/>
          </a:xfrm>
          <a:prstGeom prst="rect">
            <a:avLst/>
          </a:prstGeom>
        </p:spPr>
      </p:pic>
    </p:spTree>
    <p:extLst>
      <p:ext uri="{BB962C8B-B14F-4D97-AF65-F5344CB8AC3E}">
        <p14:creationId xmlns:p14="http://schemas.microsoft.com/office/powerpoint/2010/main" val="3784850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0340E4EE-BF3B-A641-9C2B-34C191E4B6F5}"/>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19" name="Rectangle 18">
            <a:extLst>
              <a:ext uri="{FF2B5EF4-FFF2-40B4-BE49-F238E27FC236}">
                <a16:creationId xmlns:a16="http://schemas.microsoft.com/office/drawing/2014/main" id="{E5E12A8F-910F-FE49-9DFB-5D9D160EF0C7}"/>
              </a:ext>
            </a:extLst>
          </p:cNvPr>
          <p:cNvSpPr/>
          <p:nvPr/>
        </p:nvSpPr>
        <p:spPr>
          <a:xfrm>
            <a:off x="0"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pic>
        <p:nvPicPr>
          <p:cNvPr id="20" name="Image 19">
            <a:extLst>
              <a:ext uri="{FF2B5EF4-FFF2-40B4-BE49-F238E27FC236}">
                <a16:creationId xmlns:a16="http://schemas.microsoft.com/office/drawing/2014/main" id="{44560D75-5A37-0949-8EB8-A72C21650FE5}"/>
              </a:ext>
            </a:extLst>
          </p:cNvPr>
          <p:cNvPicPr>
            <a:picLocks noChangeAspect="1"/>
          </p:cNvPicPr>
          <p:nvPr/>
        </p:nvPicPr>
        <p:blipFill>
          <a:blip r:embed="rId4"/>
          <a:stretch>
            <a:fillRect/>
          </a:stretch>
        </p:blipFill>
        <p:spPr>
          <a:xfrm>
            <a:off x="471964" y="153828"/>
            <a:ext cx="2514600" cy="838200"/>
          </a:xfrm>
          <a:prstGeom prst="rect">
            <a:avLst/>
          </a:prstGeom>
        </p:spPr>
      </p:pic>
      <p:pic>
        <p:nvPicPr>
          <p:cNvPr id="21" name="Image 20">
            <a:extLst>
              <a:ext uri="{FF2B5EF4-FFF2-40B4-BE49-F238E27FC236}">
                <a16:creationId xmlns:a16="http://schemas.microsoft.com/office/drawing/2014/main" id="{D8A4D12E-8E9A-764A-9DCE-7376E195772E}"/>
              </a:ext>
            </a:extLst>
          </p:cNvPr>
          <p:cNvPicPr>
            <a:picLocks noChangeAspect="1"/>
          </p:cNvPicPr>
          <p:nvPr/>
        </p:nvPicPr>
        <p:blipFill>
          <a:blip r:embed="rId5"/>
          <a:stretch>
            <a:fillRect/>
          </a:stretch>
        </p:blipFill>
        <p:spPr>
          <a:xfrm>
            <a:off x="8468360" y="118586"/>
            <a:ext cx="3149600" cy="812800"/>
          </a:xfrm>
          <a:prstGeom prst="rect">
            <a:avLst/>
          </a:prstGeom>
        </p:spPr>
      </p:pic>
      <p:sp>
        <p:nvSpPr>
          <p:cNvPr id="4" name="CasellaDiTesto 26">
            <a:extLst>
              <a:ext uri="{FF2B5EF4-FFF2-40B4-BE49-F238E27FC236}">
                <a16:creationId xmlns:a16="http://schemas.microsoft.com/office/drawing/2014/main" id="{FBA3B580-AF8C-0146-8B1E-341E563D5302}"/>
              </a:ext>
            </a:extLst>
          </p:cNvPr>
          <p:cNvSpPr txBox="1"/>
          <p:nvPr/>
        </p:nvSpPr>
        <p:spPr>
          <a:xfrm>
            <a:off x="836351" y="1639719"/>
            <a:ext cx="5757330"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500" b="1" dirty="0">
                <a:solidFill>
                  <a:srgbClr val="006A66"/>
                </a:solidFill>
              </a:rPr>
              <a:t>Pourquoi maintenant: </a:t>
            </a:r>
            <a:r>
              <a:rPr lang="fr-MA" sz="3500" dirty="0">
                <a:solidFill>
                  <a:srgbClr val="006A66"/>
                </a:solidFill>
              </a:rPr>
              <a:t>progrès, persévérance et orientations politiques</a:t>
            </a:r>
          </a:p>
        </p:txBody>
      </p:sp>
      <p:sp>
        <p:nvSpPr>
          <p:cNvPr id="5" name="TextBox 12">
            <a:extLst>
              <a:ext uri="{FF2B5EF4-FFF2-40B4-BE49-F238E27FC236}">
                <a16:creationId xmlns:a16="http://schemas.microsoft.com/office/drawing/2014/main" id="{4027CBA0-72E7-D14F-9033-8A05C24943AD}"/>
              </a:ext>
            </a:extLst>
          </p:cNvPr>
          <p:cNvSpPr txBox="1"/>
          <p:nvPr/>
        </p:nvSpPr>
        <p:spPr>
          <a:xfrm>
            <a:off x="836351" y="3486154"/>
            <a:ext cx="5294057" cy="2467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Cette sixième Conférence mondiale se tient à un moment crucial. Aujourd’hui, </a:t>
            </a:r>
            <a:r>
              <a:rPr lang="fr-MA" sz="1500" b="1" dirty="0"/>
              <a:t>138 millions d’enfants sont encore astreints au travail des enfants</a:t>
            </a:r>
            <a:r>
              <a:rPr lang="fr-MA" sz="1500" dirty="0"/>
              <a:t>, dont environ </a:t>
            </a:r>
            <a:r>
              <a:rPr lang="fr-MA" sz="1500" b="1" dirty="0"/>
              <a:t>54 millions effectuent des travaux dangereux.</a:t>
            </a:r>
            <a:r>
              <a:rPr lang="fr-MA" sz="1500" dirty="0"/>
              <a:t> La communauté internationale n’a pas atteint la cible 8.7 des Objectifs de développement durable (ODD), qui vise à éliminer le travail des enfants sous toutes ses formes d’ici 2025. Il est urgent d’accélérer les progrès. Il est essentiel de consolider les acquis récents, d’intensifier les efforts, de renforcer la cohérence des politiques et d’augmenter les ressources aux niveaux national et international.</a:t>
            </a:r>
            <a:endParaRPr sz="1500" dirty="0">
              <a:solidFill>
                <a:schemeClr val="tx1">
                  <a:lumMod val="85000"/>
                  <a:lumOff val="15000"/>
                </a:schemeClr>
              </a:solidFill>
            </a:endParaRPr>
          </a:p>
        </p:txBody>
      </p:sp>
      <p:pic>
        <p:nvPicPr>
          <p:cNvPr id="8" name="Image 7">
            <a:extLst>
              <a:ext uri="{FF2B5EF4-FFF2-40B4-BE49-F238E27FC236}">
                <a16:creationId xmlns:a16="http://schemas.microsoft.com/office/drawing/2014/main" id="{ED6754BD-9CDD-C442-86A0-4D935BE422C2}"/>
              </a:ext>
            </a:extLst>
          </p:cNvPr>
          <p:cNvPicPr>
            <a:picLocks noChangeAspect="1"/>
          </p:cNvPicPr>
          <p:nvPr/>
        </p:nvPicPr>
        <p:blipFill>
          <a:blip r:embed="rId6"/>
          <a:stretch>
            <a:fillRect/>
          </a:stretch>
        </p:blipFill>
        <p:spPr>
          <a:xfrm>
            <a:off x="8893720" y="1722329"/>
            <a:ext cx="2185169" cy="2185169"/>
          </a:xfrm>
          <a:prstGeom prst="rect">
            <a:avLst/>
          </a:prstGeom>
        </p:spPr>
      </p:pic>
      <p:sp>
        <p:nvSpPr>
          <p:cNvPr id="11" name="Rectangle 10">
            <a:extLst>
              <a:ext uri="{FF2B5EF4-FFF2-40B4-BE49-F238E27FC236}">
                <a16:creationId xmlns:a16="http://schemas.microsoft.com/office/drawing/2014/main" id="{EFAE2D60-6FD1-8D4E-B938-72391F9F0999}"/>
              </a:ext>
            </a:extLst>
          </p:cNvPr>
          <p:cNvSpPr/>
          <p:nvPr/>
        </p:nvSpPr>
        <p:spPr>
          <a:xfrm>
            <a:off x="6707988" y="3893210"/>
            <a:ext cx="2185169" cy="2185169"/>
          </a:xfrm>
          <a:prstGeom prst="rect">
            <a:avLst/>
          </a:prstGeom>
          <a:solidFill>
            <a:srgbClr val="F6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extBox 12">
            <a:extLst>
              <a:ext uri="{FF2B5EF4-FFF2-40B4-BE49-F238E27FC236}">
                <a16:creationId xmlns:a16="http://schemas.microsoft.com/office/drawing/2014/main" id="{4615CF51-C163-7246-88D8-D98739168B25}"/>
              </a:ext>
            </a:extLst>
          </p:cNvPr>
          <p:cNvSpPr txBox="1"/>
          <p:nvPr/>
        </p:nvSpPr>
        <p:spPr>
          <a:xfrm>
            <a:off x="7208911" y="4355475"/>
            <a:ext cx="1240473" cy="1203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b="1" dirty="0">
                <a:solidFill>
                  <a:schemeClr val="bg1"/>
                </a:solidFill>
              </a:rPr>
              <a:t>54 millions effectuent des travaux dangereux.</a:t>
            </a:r>
            <a:endParaRPr sz="1700" dirty="0">
              <a:solidFill>
                <a:schemeClr val="bg1"/>
              </a:solidFill>
            </a:endParaRPr>
          </a:p>
        </p:txBody>
      </p:sp>
      <p:sp>
        <p:nvSpPr>
          <p:cNvPr id="12" name="TextBox 12">
            <a:extLst>
              <a:ext uri="{FF2B5EF4-FFF2-40B4-BE49-F238E27FC236}">
                <a16:creationId xmlns:a16="http://schemas.microsoft.com/office/drawing/2014/main" id="{58661637-1678-6547-A426-1DDED29B4EDE}"/>
              </a:ext>
            </a:extLst>
          </p:cNvPr>
          <p:cNvSpPr txBox="1"/>
          <p:nvPr/>
        </p:nvSpPr>
        <p:spPr>
          <a:xfrm>
            <a:off x="9312800" y="4323016"/>
            <a:ext cx="1663964"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b="1" dirty="0">
                <a:solidFill>
                  <a:srgbClr val="006A66"/>
                </a:solidFill>
              </a:rPr>
              <a:t>138 millions d’enfants sont encore astreints au travail des enfants</a:t>
            </a:r>
            <a:endParaRPr sz="1700" dirty="0">
              <a:solidFill>
                <a:srgbClr val="006A66"/>
              </a:solidFill>
            </a:endParaRPr>
          </a:p>
        </p:txBody>
      </p:sp>
      <p:pic>
        <p:nvPicPr>
          <p:cNvPr id="13" name="Image 12">
            <a:extLst>
              <a:ext uri="{FF2B5EF4-FFF2-40B4-BE49-F238E27FC236}">
                <a16:creationId xmlns:a16="http://schemas.microsoft.com/office/drawing/2014/main" id="{FFE0BEA8-2CA5-D14F-A117-93D6E25E46A1}"/>
              </a:ext>
            </a:extLst>
          </p:cNvPr>
          <p:cNvPicPr>
            <a:picLocks noChangeAspect="1"/>
          </p:cNvPicPr>
          <p:nvPr/>
        </p:nvPicPr>
        <p:blipFill>
          <a:blip r:embed="rId7"/>
          <a:stretch>
            <a:fillRect/>
          </a:stretch>
        </p:blipFill>
        <p:spPr>
          <a:xfrm>
            <a:off x="9651524" y="6319362"/>
            <a:ext cx="2247900" cy="266700"/>
          </a:xfrm>
          <a:prstGeom prst="rect">
            <a:avLst/>
          </a:prstGeom>
        </p:spPr>
      </p:pic>
    </p:spTree>
    <p:extLst>
      <p:ext uri="{BB962C8B-B14F-4D97-AF65-F5344CB8AC3E}">
        <p14:creationId xmlns:p14="http://schemas.microsoft.com/office/powerpoint/2010/main" val="366446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8E03F8B-407F-A04F-8C6B-5D550C3F8240}"/>
              </a:ext>
            </a:extLst>
          </p:cNvPr>
          <p:cNvPicPr>
            <a:picLocks noChangeAspect="1"/>
          </p:cNvPicPr>
          <p:nvPr/>
        </p:nvPicPr>
        <p:blipFill>
          <a:blip r:embed="rId3"/>
          <a:stretch>
            <a:fillRect/>
          </a:stretch>
        </p:blipFill>
        <p:spPr>
          <a:xfrm>
            <a:off x="2283612" y="337402"/>
            <a:ext cx="3519043" cy="5286248"/>
          </a:xfrm>
          <a:prstGeom prst="rect">
            <a:avLst/>
          </a:prstGeom>
        </p:spPr>
      </p:pic>
      <p:sp>
        <p:nvSpPr>
          <p:cNvPr id="3" name="TextBox 12">
            <a:extLst>
              <a:ext uri="{FF2B5EF4-FFF2-40B4-BE49-F238E27FC236}">
                <a16:creationId xmlns:a16="http://schemas.microsoft.com/office/drawing/2014/main" id="{53653282-25C4-4D4F-B6AA-8615D4222B6A}"/>
              </a:ext>
            </a:extLst>
          </p:cNvPr>
          <p:cNvSpPr txBox="1"/>
          <p:nvPr/>
        </p:nvSpPr>
        <p:spPr>
          <a:xfrm>
            <a:off x="4272266" y="1437477"/>
            <a:ext cx="6407413" cy="3304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3500" dirty="0">
                <a:solidFill>
                  <a:srgbClr val="322761"/>
                </a:solidFill>
              </a:rPr>
              <a:t>Les enfants doivent être à l’école, pas au travail. Les parents doivent être soutenus et avoir accès à un travail décent afin de pouvoir garantir que leurs enfants soient en classe.</a:t>
            </a:r>
            <a:endParaRPr sz="3500" dirty="0">
              <a:solidFill>
                <a:srgbClr val="322761"/>
              </a:solidFill>
            </a:endParaRPr>
          </a:p>
        </p:txBody>
      </p:sp>
      <p:sp>
        <p:nvSpPr>
          <p:cNvPr id="4" name="TextBox 12">
            <a:extLst>
              <a:ext uri="{FF2B5EF4-FFF2-40B4-BE49-F238E27FC236}">
                <a16:creationId xmlns:a16="http://schemas.microsoft.com/office/drawing/2014/main" id="{BA13F597-7E00-4349-9377-9CE9E9328D91}"/>
              </a:ext>
            </a:extLst>
          </p:cNvPr>
          <p:cNvSpPr txBox="1"/>
          <p:nvPr/>
        </p:nvSpPr>
        <p:spPr>
          <a:xfrm>
            <a:off x="3722198" y="1162563"/>
            <a:ext cx="663838" cy="1464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9000" dirty="0">
                <a:solidFill>
                  <a:srgbClr val="F6BD32"/>
                </a:solidFill>
                <a:latin typeface="Bw Gradual" pitchFamily="2" charset="77"/>
                <a:cs typeface="Baghdad" pitchFamily="2" charset="-78"/>
              </a:rPr>
              <a:t>‘‘</a:t>
            </a:r>
            <a:endParaRPr sz="9000" dirty="0">
              <a:solidFill>
                <a:srgbClr val="F6BD32"/>
              </a:solidFill>
              <a:latin typeface="Bw Gradual" pitchFamily="2" charset="77"/>
              <a:cs typeface="Baghdad" pitchFamily="2" charset="-78"/>
            </a:endParaRPr>
          </a:p>
        </p:txBody>
      </p:sp>
      <p:sp>
        <p:nvSpPr>
          <p:cNvPr id="5" name="TextBox 12">
            <a:extLst>
              <a:ext uri="{FF2B5EF4-FFF2-40B4-BE49-F238E27FC236}">
                <a16:creationId xmlns:a16="http://schemas.microsoft.com/office/drawing/2014/main" id="{0F4030C7-7FBF-6247-AA4C-3DA6D3EBFB40}"/>
              </a:ext>
            </a:extLst>
          </p:cNvPr>
          <p:cNvSpPr txBox="1"/>
          <p:nvPr/>
        </p:nvSpPr>
        <p:spPr>
          <a:xfrm>
            <a:off x="6029626" y="4176213"/>
            <a:ext cx="37809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5000" dirty="0">
                <a:solidFill>
                  <a:srgbClr val="F6BD32"/>
                </a:solidFill>
                <a:latin typeface="Bw Gradual" pitchFamily="2" charset="77"/>
                <a:cs typeface="Baghdad" pitchFamily="2" charset="-78"/>
              </a:rPr>
              <a:t>’’</a:t>
            </a:r>
            <a:endParaRPr sz="5000" dirty="0">
              <a:solidFill>
                <a:srgbClr val="F6BD32"/>
              </a:solidFill>
              <a:latin typeface="Bw Gradual" pitchFamily="2" charset="77"/>
              <a:cs typeface="Baghdad" pitchFamily="2" charset="-78"/>
            </a:endParaRPr>
          </a:p>
        </p:txBody>
      </p:sp>
      <p:sp>
        <p:nvSpPr>
          <p:cNvPr id="6" name="TextBox 12">
            <a:extLst>
              <a:ext uri="{FF2B5EF4-FFF2-40B4-BE49-F238E27FC236}">
                <a16:creationId xmlns:a16="http://schemas.microsoft.com/office/drawing/2014/main" id="{A44527BF-91B1-B245-8B84-5795549CA21C}"/>
              </a:ext>
            </a:extLst>
          </p:cNvPr>
          <p:cNvSpPr txBox="1"/>
          <p:nvPr/>
        </p:nvSpPr>
        <p:spPr>
          <a:xfrm>
            <a:off x="1705502" y="3196404"/>
            <a:ext cx="132767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1200" dirty="0">
                <a:solidFill>
                  <a:srgbClr val="322761"/>
                </a:solidFill>
              </a:rPr>
              <a:t>Gilbert F. </a:t>
            </a:r>
            <a:r>
              <a:rPr lang="fr-MA" sz="1200" dirty="0" err="1">
                <a:solidFill>
                  <a:srgbClr val="322761"/>
                </a:solidFill>
              </a:rPr>
              <a:t>Houngbo</a:t>
            </a:r>
            <a:r>
              <a:rPr lang="fr-MA" sz="1200" dirty="0">
                <a:solidFill>
                  <a:srgbClr val="322761"/>
                </a:solidFill>
              </a:rPr>
              <a:t>, Directeur général du BIT.</a:t>
            </a:r>
            <a:endParaRPr sz="1200" dirty="0">
              <a:solidFill>
                <a:srgbClr val="322761"/>
              </a:solidFill>
            </a:endParaRPr>
          </a:p>
        </p:txBody>
      </p:sp>
      <p:sp>
        <p:nvSpPr>
          <p:cNvPr id="9" name="Ellipse 8">
            <a:extLst>
              <a:ext uri="{FF2B5EF4-FFF2-40B4-BE49-F238E27FC236}">
                <a16:creationId xmlns:a16="http://schemas.microsoft.com/office/drawing/2014/main" id="{CADA7A54-4E7F-884B-813C-50C2113C1246}"/>
              </a:ext>
            </a:extLst>
          </p:cNvPr>
          <p:cNvSpPr/>
          <p:nvPr/>
        </p:nvSpPr>
        <p:spPr>
          <a:xfrm>
            <a:off x="1560344" y="1525077"/>
            <a:ext cx="1571625" cy="1571625"/>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2520357E-5857-554E-AACB-62E502E4BB31}"/>
              </a:ext>
            </a:extLst>
          </p:cNvPr>
          <p:cNvPicPr>
            <a:picLocks noChangeAspect="1"/>
          </p:cNvPicPr>
          <p:nvPr/>
        </p:nvPicPr>
        <p:blipFill>
          <a:blip r:embed="rId4"/>
          <a:stretch>
            <a:fillRect/>
          </a:stretch>
        </p:blipFill>
        <p:spPr>
          <a:xfrm>
            <a:off x="9335291" y="5915434"/>
            <a:ext cx="2222500" cy="228600"/>
          </a:xfrm>
          <a:prstGeom prst="rect">
            <a:avLst/>
          </a:prstGeom>
        </p:spPr>
      </p:pic>
      <p:pic>
        <p:nvPicPr>
          <p:cNvPr id="17" name="Image 16">
            <a:extLst>
              <a:ext uri="{FF2B5EF4-FFF2-40B4-BE49-F238E27FC236}">
                <a16:creationId xmlns:a16="http://schemas.microsoft.com/office/drawing/2014/main" id="{4368D62F-9233-6D45-A977-D39F81E1F22F}"/>
              </a:ext>
            </a:extLst>
          </p:cNvPr>
          <p:cNvPicPr>
            <a:picLocks noChangeAspect="1"/>
          </p:cNvPicPr>
          <p:nvPr/>
        </p:nvPicPr>
        <p:blipFill>
          <a:blip r:embed="rId5"/>
          <a:stretch>
            <a:fillRect/>
          </a:stretch>
        </p:blipFill>
        <p:spPr>
          <a:xfrm>
            <a:off x="6883469" y="5699285"/>
            <a:ext cx="2239818" cy="738909"/>
          </a:xfrm>
          <a:prstGeom prst="rect">
            <a:avLst/>
          </a:prstGeom>
        </p:spPr>
      </p:pic>
    </p:spTree>
    <p:extLst>
      <p:ext uri="{BB962C8B-B14F-4D97-AF65-F5344CB8AC3E}">
        <p14:creationId xmlns:p14="http://schemas.microsoft.com/office/powerpoint/2010/main" val="91700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6E16CE6-1E29-434B-BD1E-ED53D390D5C1}"/>
              </a:ext>
            </a:extLst>
          </p:cNvPr>
          <p:cNvPicPr>
            <a:picLocks noChangeAspect="1"/>
          </p:cNvPicPr>
          <p:nvPr/>
        </p:nvPicPr>
        <p:blipFill>
          <a:blip r:embed="rId3"/>
          <a:stretch>
            <a:fillRect/>
          </a:stretch>
        </p:blipFill>
        <p:spPr>
          <a:xfrm>
            <a:off x="0" y="7495"/>
            <a:ext cx="12192000" cy="6858000"/>
          </a:xfrm>
          <a:prstGeom prst="rect">
            <a:avLst/>
          </a:prstGeom>
        </p:spPr>
      </p:pic>
      <p:sp>
        <p:nvSpPr>
          <p:cNvPr id="5" name="Titre 1">
            <a:extLst>
              <a:ext uri="{FF2B5EF4-FFF2-40B4-BE49-F238E27FC236}">
                <a16:creationId xmlns:a16="http://schemas.microsoft.com/office/drawing/2014/main" id="{BB66852D-1261-CC4F-800A-25B9EF8A8E3E}"/>
              </a:ext>
            </a:extLst>
          </p:cNvPr>
          <p:cNvSpPr txBox="1">
            <a:spLocks/>
          </p:cNvSpPr>
          <p:nvPr/>
        </p:nvSpPr>
        <p:spPr>
          <a:xfrm>
            <a:off x="901908"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138</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millions</a:t>
            </a:r>
          </a:p>
        </p:txBody>
      </p:sp>
      <p:sp>
        <p:nvSpPr>
          <p:cNvPr id="6" name="TextBox 12">
            <a:extLst>
              <a:ext uri="{FF2B5EF4-FFF2-40B4-BE49-F238E27FC236}">
                <a16:creationId xmlns:a16="http://schemas.microsoft.com/office/drawing/2014/main" id="{BAFC1CB1-CD74-214E-B039-17CF70DF7256}"/>
              </a:ext>
            </a:extLst>
          </p:cNvPr>
          <p:cNvSpPr txBox="1"/>
          <p:nvPr/>
        </p:nvSpPr>
        <p:spPr>
          <a:xfrm>
            <a:off x="861484" y="3511192"/>
            <a:ext cx="187484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d'enfants soit 1 sur 10 et 8% des enfants âgés de 5 à 17 ans sont encore privés de leur enfance</a:t>
            </a:r>
            <a:endParaRPr sz="1600" dirty="0">
              <a:solidFill>
                <a:schemeClr val="bg1"/>
              </a:solidFill>
            </a:endParaRPr>
          </a:p>
        </p:txBody>
      </p:sp>
      <p:sp>
        <p:nvSpPr>
          <p:cNvPr id="11" name="Titre 1">
            <a:extLst>
              <a:ext uri="{FF2B5EF4-FFF2-40B4-BE49-F238E27FC236}">
                <a16:creationId xmlns:a16="http://schemas.microsoft.com/office/drawing/2014/main" id="{A8A8B064-3E07-A64C-AF64-75FA91AF40F4}"/>
              </a:ext>
            </a:extLst>
          </p:cNvPr>
          <p:cNvSpPr txBox="1">
            <a:spLocks/>
          </p:cNvSpPr>
          <p:nvPr/>
        </p:nvSpPr>
        <p:spPr>
          <a:xfrm>
            <a:off x="3442740"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54</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millions</a:t>
            </a:r>
          </a:p>
        </p:txBody>
      </p:sp>
      <p:sp>
        <p:nvSpPr>
          <p:cNvPr id="12" name="TextBox 12">
            <a:extLst>
              <a:ext uri="{FF2B5EF4-FFF2-40B4-BE49-F238E27FC236}">
                <a16:creationId xmlns:a16="http://schemas.microsoft.com/office/drawing/2014/main" id="{2528DCCC-A964-2C4F-A074-D0B92A92FB20}"/>
              </a:ext>
            </a:extLst>
          </p:cNvPr>
          <p:cNvSpPr txBox="1"/>
          <p:nvPr/>
        </p:nvSpPr>
        <p:spPr>
          <a:xfrm>
            <a:off x="3402316" y="3511192"/>
            <a:ext cx="1874846"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Le nombre d'enfants </a:t>
            </a:r>
            <a:r>
              <a:rPr lang="fr-MA" sz="1600" dirty="0" err="1">
                <a:solidFill>
                  <a:schemeClr val="bg1"/>
                </a:solidFill>
              </a:rPr>
              <a:t>effectuants</a:t>
            </a:r>
            <a:r>
              <a:rPr lang="fr-MA" sz="1600" dirty="0">
                <a:solidFill>
                  <a:schemeClr val="bg1"/>
                </a:solidFill>
              </a:rPr>
              <a:t> des travaux dangereux susceptibles de nuire directement à leur santé, leur sécurité ou leur moralité</a:t>
            </a:r>
            <a:endParaRPr sz="1600" dirty="0">
              <a:solidFill>
                <a:schemeClr val="bg1"/>
              </a:solidFill>
            </a:endParaRPr>
          </a:p>
        </p:txBody>
      </p:sp>
      <p:sp>
        <p:nvSpPr>
          <p:cNvPr id="13" name="Titre 1">
            <a:extLst>
              <a:ext uri="{FF2B5EF4-FFF2-40B4-BE49-F238E27FC236}">
                <a16:creationId xmlns:a16="http://schemas.microsoft.com/office/drawing/2014/main" id="{7EF020DD-0EDF-9240-85ED-4CC8E8CD0FED}"/>
              </a:ext>
            </a:extLst>
          </p:cNvPr>
          <p:cNvSpPr txBox="1">
            <a:spLocks/>
          </p:cNvSpPr>
          <p:nvPr/>
        </p:nvSpPr>
        <p:spPr>
          <a:xfrm>
            <a:off x="6088504"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87</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millions</a:t>
            </a:r>
          </a:p>
        </p:txBody>
      </p:sp>
      <p:sp>
        <p:nvSpPr>
          <p:cNvPr id="14" name="TextBox 12">
            <a:extLst>
              <a:ext uri="{FF2B5EF4-FFF2-40B4-BE49-F238E27FC236}">
                <a16:creationId xmlns:a16="http://schemas.microsoft.com/office/drawing/2014/main" id="{8E0621A7-AB6A-5F4B-83FD-0567A525FFA2}"/>
              </a:ext>
            </a:extLst>
          </p:cNvPr>
          <p:cNvSpPr txBox="1"/>
          <p:nvPr/>
        </p:nvSpPr>
        <p:spPr>
          <a:xfrm>
            <a:off x="6048080" y="3511192"/>
            <a:ext cx="187484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victimes du travail des enfants vivent en Afrique</a:t>
            </a:r>
            <a:endParaRPr sz="1600" dirty="0">
              <a:solidFill>
                <a:schemeClr val="bg1"/>
              </a:solidFill>
            </a:endParaRPr>
          </a:p>
        </p:txBody>
      </p:sp>
      <p:sp>
        <p:nvSpPr>
          <p:cNvPr id="15" name="Titre 1">
            <a:extLst>
              <a:ext uri="{FF2B5EF4-FFF2-40B4-BE49-F238E27FC236}">
                <a16:creationId xmlns:a16="http://schemas.microsoft.com/office/drawing/2014/main" id="{8F0B13D5-E5AF-9940-BCDA-4D63EC8DAC4B}"/>
              </a:ext>
            </a:extLst>
          </p:cNvPr>
          <p:cNvSpPr txBox="1">
            <a:spLocks/>
          </p:cNvSpPr>
          <p:nvPr/>
        </p:nvSpPr>
        <p:spPr>
          <a:xfrm>
            <a:off x="8591862" y="2102117"/>
            <a:ext cx="2652913" cy="1184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61%</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a:p>
            <a:pPr algn="ct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des enfants</a:t>
            </a:r>
          </a:p>
        </p:txBody>
      </p:sp>
      <p:sp>
        <p:nvSpPr>
          <p:cNvPr id="16" name="TextBox 12">
            <a:extLst>
              <a:ext uri="{FF2B5EF4-FFF2-40B4-BE49-F238E27FC236}">
                <a16:creationId xmlns:a16="http://schemas.microsoft.com/office/drawing/2014/main" id="{7120ABAA-DF2D-3740-AB74-8DE2E19B821C}"/>
              </a:ext>
            </a:extLst>
          </p:cNvPr>
          <p:cNvSpPr txBox="1"/>
          <p:nvPr/>
        </p:nvSpPr>
        <p:spPr>
          <a:xfrm>
            <a:off x="8980895" y="3511193"/>
            <a:ext cx="187484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travaillant dans l'agriculture</a:t>
            </a:r>
            <a:endParaRPr sz="1600" dirty="0">
              <a:solidFill>
                <a:schemeClr val="bg1"/>
              </a:solidFill>
            </a:endParaRPr>
          </a:p>
        </p:txBody>
      </p:sp>
      <p:pic>
        <p:nvPicPr>
          <p:cNvPr id="18" name="Image 17">
            <a:extLst>
              <a:ext uri="{FF2B5EF4-FFF2-40B4-BE49-F238E27FC236}">
                <a16:creationId xmlns:a16="http://schemas.microsoft.com/office/drawing/2014/main" id="{E7A51B68-6006-5846-AE26-2885A263E8D1}"/>
              </a:ext>
            </a:extLst>
          </p:cNvPr>
          <p:cNvPicPr>
            <a:picLocks noChangeAspect="1"/>
          </p:cNvPicPr>
          <p:nvPr/>
        </p:nvPicPr>
        <p:blipFill>
          <a:blip r:embed="rId4"/>
          <a:stretch>
            <a:fillRect/>
          </a:stretch>
        </p:blipFill>
        <p:spPr>
          <a:xfrm>
            <a:off x="8468360" y="118586"/>
            <a:ext cx="3149600" cy="812800"/>
          </a:xfrm>
          <a:prstGeom prst="rect">
            <a:avLst/>
          </a:prstGeom>
        </p:spPr>
      </p:pic>
      <p:cxnSp>
        <p:nvCxnSpPr>
          <p:cNvPr id="20" name="Connecteur droit 19">
            <a:extLst>
              <a:ext uri="{FF2B5EF4-FFF2-40B4-BE49-F238E27FC236}">
                <a16:creationId xmlns:a16="http://schemas.microsoft.com/office/drawing/2014/main" id="{E586F58D-9C14-C74A-8EB1-DF0E13DA9623}"/>
              </a:ext>
            </a:extLst>
          </p:cNvPr>
          <p:cNvCxnSpPr/>
          <p:nvPr/>
        </p:nvCxnSpPr>
        <p:spPr>
          <a:xfrm flipH="1">
            <a:off x="426994" y="1124470"/>
            <a:ext cx="11302810" cy="0"/>
          </a:xfrm>
          <a:prstGeom prst="line">
            <a:avLst/>
          </a:prstGeom>
          <a:ln w="3175">
            <a:solidFill>
              <a:srgbClr val="2EB6BE"/>
            </a:solidFill>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D15883DE-DB53-0B4B-A1A5-1D7C734D0EC3}"/>
              </a:ext>
            </a:extLst>
          </p:cNvPr>
          <p:cNvPicPr>
            <a:picLocks noChangeAspect="1"/>
          </p:cNvPicPr>
          <p:nvPr/>
        </p:nvPicPr>
        <p:blipFill>
          <a:blip r:embed="rId5"/>
          <a:stretch>
            <a:fillRect/>
          </a:stretch>
        </p:blipFill>
        <p:spPr>
          <a:xfrm>
            <a:off x="456383" y="154318"/>
            <a:ext cx="2584920" cy="872097"/>
          </a:xfrm>
          <a:prstGeom prst="rect">
            <a:avLst/>
          </a:prstGeom>
        </p:spPr>
      </p:pic>
      <p:pic>
        <p:nvPicPr>
          <p:cNvPr id="29" name="Image 28">
            <a:extLst>
              <a:ext uri="{FF2B5EF4-FFF2-40B4-BE49-F238E27FC236}">
                <a16:creationId xmlns:a16="http://schemas.microsoft.com/office/drawing/2014/main" id="{957D343A-403A-764F-B104-3217A43EEFCB}"/>
              </a:ext>
            </a:extLst>
          </p:cNvPr>
          <p:cNvPicPr>
            <a:picLocks noChangeAspect="1"/>
          </p:cNvPicPr>
          <p:nvPr/>
        </p:nvPicPr>
        <p:blipFill>
          <a:blip r:embed="rId6"/>
          <a:stretch>
            <a:fillRect/>
          </a:stretch>
        </p:blipFill>
        <p:spPr>
          <a:xfrm>
            <a:off x="9728062" y="6379563"/>
            <a:ext cx="2159000" cy="114300"/>
          </a:xfrm>
          <a:prstGeom prst="rect">
            <a:avLst/>
          </a:prstGeom>
        </p:spPr>
      </p:pic>
    </p:spTree>
    <p:extLst>
      <p:ext uri="{BB962C8B-B14F-4D97-AF65-F5344CB8AC3E}">
        <p14:creationId xmlns:p14="http://schemas.microsoft.com/office/powerpoint/2010/main" val="2548292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1832F8-B4FE-7348-9040-A19AFD338BC3}"/>
              </a:ext>
            </a:extLst>
          </p:cNvPr>
          <p:cNvPicPr>
            <a:picLocks noChangeAspect="1"/>
          </p:cNvPicPr>
          <p:nvPr/>
        </p:nvPicPr>
        <p:blipFill>
          <a:blip r:embed="rId3"/>
          <a:stretch>
            <a:fillRect/>
          </a:stretch>
        </p:blipFill>
        <p:spPr>
          <a:xfrm>
            <a:off x="-77152" y="785652"/>
            <a:ext cx="2908300" cy="4368800"/>
          </a:xfrm>
          <a:prstGeom prst="rect">
            <a:avLst/>
          </a:prstGeom>
        </p:spPr>
      </p:pic>
      <p:sp>
        <p:nvSpPr>
          <p:cNvPr id="30" name="Rectangle 29">
            <a:extLst>
              <a:ext uri="{FF2B5EF4-FFF2-40B4-BE49-F238E27FC236}">
                <a16:creationId xmlns:a16="http://schemas.microsoft.com/office/drawing/2014/main" id="{083A5D29-678D-464C-A517-315ED29C0823}"/>
              </a:ext>
            </a:extLst>
          </p:cNvPr>
          <p:cNvSpPr/>
          <p:nvPr/>
        </p:nvSpPr>
        <p:spPr>
          <a:xfrm>
            <a:off x="932634" y="1564818"/>
            <a:ext cx="4911282" cy="2378472"/>
          </a:xfrm>
          <a:prstGeom prst="rect">
            <a:avLst/>
          </a:prstGeom>
        </p:spPr>
        <p:txBody>
          <a:bodyPr wrap="square" lIns="0" tIns="0" rIns="0" bIns="0" anchor="ctr" anchorCtr="0">
            <a:spAutoFit/>
          </a:bodyPr>
          <a:lstStyle/>
          <a:p>
            <a:pPr>
              <a:lnSpc>
                <a:spcPct val="80000"/>
              </a:lnSpc>
            </a:pPr>
            <a:r>
              <a:rPr lang="en-US" sz="4800" b="1" dirty="0" err="1">
                <a:solidFill>
                  <a:srgbClr val="006A66"/>
                </a:solidFill>
                <a:latin typeface="Calibri" panose="020F0502020204030204" pitchFamily="34" charset="0"/>
                <a:cs typeface="Calibri" panose="020F0502020204030204" pitchFamily="34" charset="0"/>
              </a:rPr>
              <a:t>Mobilisation</a:t>
            </a:r>
            <a:r>
              <a:rPr lang="en-US" sz="4800" b="1" dirty="0">
                <a:solidFill>
                  <a:srgbClr val="006A66"/>
                </a:solidFill>
                <a:latin typeface="Calibri" panose="020F0502020204030204" pitchFamily="34" charset="0"/>
                <a:cs typeface="Calibri" panose="020F0502020204030204" pitchFamily="34" charset="0"/>
              </a:rPr>
              <a:t> </a:t>
            </a:r>
            <a:r>
              <a:rPr lang="en-US" sz="4800" b="1" dirty="0" err="1">
                <a:solidFill>
                  <a:srgbClr val="006A66"/>
                </a:solidFill>
                <a:latin typeface="Calibri" panose="020F0502020204030204" pitchFamily="34" charset="0"/>
                <a:cs typeface="Calibri" panose="020F0502020204030204" pitchFamily="34" charset="0"/>
              </a:rPr>
              <a:t>en</a:t>
            </a:r>
            <a:r>
              <a:rPr lang="en-US" sz="4800" b="1" dirty="0">
                <a:solidFill>
                  <a:srgbClr val="006A66"/>
                </a:solidFill>
                <a:latin typeface="Calibri" panose="020F0502020204030204" pitchFamily="34" charset="0"/>
                <a:cs typeface="Calibri" panose="020F0502020204030204" pitchFamily="34" charset="0"/>
              </a:rPr>
              <a:t> </a:t>
            </a:r>
            <a:r>
              <a:rPr lang="en-US" sz="4800" b="1" dirty="0" err="1">
                <a:solidFill>
                  <a:srgbClr val="006A66"/>
                </a:solidFill>
                <a:latin typeface="Calibri" panose="020F0502020204030204" pitchFamily="34" charset="0"/>
                <a:cs typeface="Calibri" panose="020F0502020204030204" pitchFamily="34" charset="0"/>
              </a:rPr>
              <a:t>vue</a:t>
            </a:r>
            <a:r>
              <a:rPr lang="en-US" sz="4800" b="1" dirty="0">
                <a:solidFill>
                  <a:srgbClr val="006A66"/>
                </a:solidFill>
                <a:latin typeface="Calibri" panose="020F0502020204030204" pitchFamily="34" charset="0"/>
                <a:cs typeface="Calibri" panose="020F0502020204030204" pitchFamily="34" charset="0"/>
              </a:rPr>
              <a:t> de la </a:t>
            </a:r>
            <a:r>
              <a:rPr lang="en-US" sz="4800" b="1" dirty="0" err="1">
                <a:solidFill>
                  <a:srgbClr val="006A66"/>
                </a:solidFill>
                <a:latin typeface="Calibri" panose="020F0502020204030204" pitchFamily="34" charset="0"/>
                <a:cs typeface="Calibri" panose="020F0502020204030204" pitchFamily="34" charset="0"/>
              </a:rPr>
              <a:t>sixième</a:t>
            </a:r>
            <a:r>
              <a:rPr lang="en-US" sz="4800" b="1" dirty="0">
                <a:solidFill>
                  <a:srgbClr val="006A66"/>
                </a:solidFill>
                <a:latin typeface="Calibri" panose="020F0502020204030204" pitchFamily="34" charset="0"/>
                <a:cs typeface="Calibri" panose="020F0502020204030204" pitchFamily="34" charset="0"/>
              </a:rPr>
              <a:t> </a:t>
            </a:r>
            <a:r>
              <a:rPr lang="en-US" sz="4800" b="1" dirty="0" err="1">
                <a:solidFill>
                  <a:srgbClr val="006A66"/>
                </a:solidFill>
                <a:latin typeface="Calibri" panose="020F0502020204030204" pitchFamily="34" charset="0"/>
                <a:cs typeface="Calibri" panose="020F0502020204030204" pitchFamily="34" charset="0"/>
              </a:rPr>
              <a:t>Conférence</a:t>
            </a:r>
            <a:r>
              <a:rPr lang="en-US" sz="4800" b="1" dirty="0">
                <a:solidFill>
                  <a:srgbClr val="006A66"/>
                </a:solidFill>
                <a:latin typeface="Calibri" panose="020F0502020204030204" pitchFamily="34" charset="0"/>
                <a:cs typeface="Calibri" panose="020F0502020204030204" pitchFamily="34" charset="0"/>
              </a:rPr>
              <a:t> </a:t>
            </a:r>
            <a:r>
              <a:rPr lang="en-US" sz="4800" b="1" dirty="0" err="1">
                <a:solidFill>
                  <a:srgbClr val="006A66"/>
                </a:solidFill>
                <a:latin typeface="Calibri" panose="020F0502020204030204" pitchFamily="34" charset="0"/>
                <a:cs typeface="Calibri" panose="020F0502020204030204" pitchFamily="34" charset="0"/>
              </a:rPr>
              <a:t>mondiale</a:t>
            </a:r>
            <a:endParaRPr lang="en-US" sz="4800" b="1" dirty="0">
              <a:solidFill>
                <a:srgbClr val="006A66"/>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A8E2A322-989E-FF4E-A7F1-A0E524BCAAC1}"/>
              </a:ext>
            </a:extLst>
          </p:cNvPr>
          <p:cNvPicPr>
            <a:picLocks noChangeAspect="1"/>
          </p:cNvPicPr>
          <p:nvPr/>
        </p:nvPicPr>
        <p:blipFill>
          <a:blip r:embed="rId4"/>
          <a:stretch>
            <a:fillRect/>
          </a:stretch>
        </p:blipFill>
        <p:spPr>
          <a:xfrm>
            <a:off x="0" y="0"/>
            <a:ext cx="12192000" cy="1079500"/>
          </a:xfrm>
          <a:prstGeom prst="rect">
            <a:avLst/>
          </a:prstGeom>
        </p:spPr>
      </p:pic>
      <p:pic>
        <p:nvPicPr>
          <p:cNvPr id="6" name="Image 5">
            <a:extLst>
              <a:ext uri="{FF2B5EF4-FFF2-40B4-BE49-F238E27FC236}">
                <a16:creationId xmlns:a16="http://schemas.microsoft.com/office/drawing/2014/main" id="{D807AE32-99B8-DC4F-9D0C-069A401FF564}"/>
              </a:ext>
            </a:extLst>
          </p:cNvPr>
          <p:cNvPicPr>
            <a:picLocks noChangeAspect="1"/>
          </p:cNvPicPr>
          <p:nvPr/>
        </p:nvPicPr>
        <p:blipFill>
          <a:blip r:embed="rId5"/>
          <a:stretch>
            <a:fillRect/>
          </a:stretch>
        </p:blipFill>
        <p:spPr>
          <a:xfrm>
            <a:off x="524352" y="169704"/>
            <a:ext cx="2438400" cy="850900"/>
          </a:xfrm>
          <a:prstGeom prst="rect">
            <a:avLst/>
          </a:prstGeom>
        </p:spPr>
      </p:pic>
      <p:sp>
        <p:nvSpPr>
          <p:cNvPr id="18" name="Rectangle 17">
            <a:extLst>
              <a:ext uri="{FF2B5EF4-FFF2-40B4-BE49-F238E27FC236}">
                <a16:creationId xmlns:a16="http://schemas.microsoft.com/office/drawing/2014/main" id="{FA5BC7A3-2F04-D345-9B7D-06313CF2486B}"/>
              </a:ext>
            </a:extLst>
          </p:cNvPr>
          <p:cNvSpPr/>
          <p:nvPr/>
        </p:nvSpPr>
        <p:spPr>
          <a:xfrm>
            <a:off x="2078029" y="5325085"/>
            <a:ext cx="1671285" cy="832792"/>
          </a:xfrm>
          <a:prstGeom prst="rect">
            <a:avLst/>
          </a:prstGeom>
        </p:spPr>
        <p:txBody>
          <a:bodyPr wrap="square" lIns="0" tIns="0" rIns="0" bIns="0" anchor="ctr" anchorCtr="0">
            <a:spAutoFit/>
          </a:bodyPr>
          <a:lstStyle/>
          <a:p>
            <a:pPr>
              <a:lnSpc>
                <a:spcPct val="80000"/>
              </a:lnSpc>
            </a:pPr>
            <a:r>
              <a:rPr lang="en-US" sz="6600" dirty="0">
                <a:solidFill>
                  <a:srgbClr val="322761"/>
                </a:solidFill>
                <a:latin typeface="Calibri" panose="020F0502020204030204" pitchFamily="34" charset="0"/>
                <a:cs typeface="Calibri" panose="020F0502020204030204" pitchFamily="34" charset="0"/>
              </a:rPr>
              <a:t>61%</a:t>
            </a:r>
          </a:p>
        </p:txBody>
      </p:sp>
      <p:sp>
        <p:nvSpPr>
          <p:cNvPr id="19" name="Oval 64">
            <a:extLst>
              <a:ext uri="{FF2B5EF4-FFF2-40B4-BE49-F238E27FC236}">
                <a16:creationId xmlns:a16="http://schemas.microsoft.com/office/drawing/2014/main" id="{2D572E92-43CB-BE42-A400-443888337F65}"/>
              </a:ext>
            </a:extLst>
          </p:cNvPr>
          <p:cNvSpPr/>
          <p:nvPr/>
        </p:nvSpPr>
        <p:spPr>
          <a:xfrm>
            <a:off x="1380480" y="5393390"/>
            <a:ext cx="540000" cy="540000"/>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9" name="Graphic 2">
            <a:extLst>
              <a:ext uri="{FF2B5EF4-FFF2-40B4-BE49-F238E27FC236}">
                <a16:creationId xmlns:a16="http://schemas.microsoft.com/office/drawing/2014/main" id="{4942FC90-9435-7546-B8F9-E0D78EF467A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92730" y="5505640"/>
            <a:ext cx="288000" cy="288000"/>
          </a:xfrm>
          <a:prstGeom prst="rect">
            <a:avLst/>
          </a:prstGeom>
        </p:spPr>
      </p:pic>
      <p:sp>
        <p:nvSpPr>
          <p:cNvPr id="31" name="TextBox 76">
            <a:extLst>
              <a:ext uri="{FF2B5EF4-FFF2-40B4-BE49-F238E27FC236}">
                <a16:creationId xmlns:a16="http://schemas.microsoft.com/office/drawing/2014/main" id="{DC181A4F-17A1-5443-914F-959681F4C799}"/>
              </a:ext>
            </a:extLst>
          </p:cNvPr>
          <p:cNvSpPr txBox="1"/>
          <p:nvPr/>
        </p:nvSpPr>
        <p:spPr>
          <a:xfrm>
            <a:off x="957345" y="3944158"/>
            <a:ext cx="5271582" cy="884611"/>
          </a:xfrm>
          <a:prstGeom prst="rect">
            <a:avLst/>
          </a:prstGeom>
          <a:noFill/>
        </p:spPr>
        <p:txBody>
          <a:bodyPr wrap="square" lIns="0" tIns="0" rIns="0" bIns="0" rtlCol="0">
            <a:spAutoFit/>
          </a:bodyPr>
          <a:lstStyle/>
          <a:p>
            <a:pPr>
              <a:lnSpc>
                <a:spcPct val="120000"/>
              </a:lnSpc>
              <a:spcAft>
                <a:spcPts val="800"/>
              </a:spcAft>
            </a:pPr>
            <a:r>
              <a:rPr lang="en-US" sz="1200" kern="1500" dirty="0">
                <a:solidFill>
                  <a:schemeClr val="tx1">
                    <a:lumMod val="65000"/>
                    <a:lumOff val="35000"/>
                  </a:schemeClr>
                </a:solidFill>
                <a:ea typeface="Inter Tight" pitchFamily="2" charset="0"/>
                <a:cs typeface="Plus Jakarta Sans" pitchFamily="2" charset="0"/>
              </a:rPr>
              <a:t>La </a:t>
            </a:r>
            <a:r>
              <a:rPr lang="en-US" sz="1200" kern="1500" dirty="0" err="1">
                <a:solidFill>
                  <a:schemeClr val="tx1">
                    <a:lumMod val="65000"/>
                    <a:lumOff val="35000"/>
                  </a:schemeClr>
                </a:solidFill>
                <a:ea typeface="Inter Tight" pitchFamily="2" charset="0"/>
                <a:cs typeface="Plus Jakarta Sans" pitchFamily="2" charset="0"/>
              </a:rPr>
              <a:t>sixième</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Conférence</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mondiale</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organisée</a:t>
            </a:r>
            <a:r>
              <a:rPr lang="en-US" sz="1200" kern="1500" dirty="0">
                <a:solidFill>
                  <a:schemeClr val="tx1">
                    <a:lumMod val="65000"/>
                    <a:lumOff val="35000"/>
                  </a:schemeClr>
                </a:solidFill>
                <a:ea typeface="Inter Tight" pitchFamily="2" charset="0"/>
                <a:cs typeface="Plus Jakarta Sans" pitchFamily="2" charset="0"/>
              </a:rPr>
              <a:t> par le </a:t>
            </a:r>
            <a:r>
              <a:rPr lang="en-US" sz="1200" kern="1500" dirty="0" err="1">
                <a:solidFill>
                  <a:schemeClr val="tx1">
                    <a:lumMod val="65000"/>
                    <a:lumOff val="35000"/>
                  </a:schemeClr>
                </a:solidFill>
                <a:ea typeface="Inter Tight" pitchFamily="2" charset="0"/>
                <a:cs typeface="Plus Jakarta Sans" pitchFamily="2" charset="0"/>
              </a:rPr>
              <a:t>Gouvernement</a:t>
            </a:r>
            <a:r>
              <a:rPr lang="en-US" sz="1200" kern="1500" dirty="0">
                <a:solidFill>
                  <a:schemeClr val="tx1">
                    <a:lumMod val="65000"/>
                    <a:lumOff val="35000"/>
                  </a:schemeClr>
                </a:solidFill>
                <a:ea typeface="Inter Tight" pitchFamily="2" charset="0"/>
                <a:cs typeface="Plus Jakarta Sans" pitchFamily="2" charset="0"/>
              </a:rPr>
              <a:t> du Maroc, </a:t>
            </a:r>
            <a:r>
              <a:rPr lang="en-US" sz="1200" kern="1500" dirty="0" err="1">
                <a:solidFill>
                  <a:schemeClr val="tx1">
                    <a:lumMod val="65000"/>
                    <a:lumOff val="35000"/>
                  </a:schemeClr>
                </a:solidFill>
                <a:ea typeface="Inter Tight" pitchFamily="2" charset="0"/>
                <a:cs typeface="Plus Jakarta Sans" pitchFamily="2" charset="0"/>
              </a:rPr>
              <a:t>rassemblera</a:t>
            </a:r>
            <a:r>
              <a:rPr lang="en-US" sz="1200" kern="1500" dirty="0">
                <a:solidFill>
                  <a:schemeClr val="tx1">
                    <a:lumMod val="65000"/>
                    <a:lumOff val="35000"/>
                  </a:schemeClr>
                </a:solidFill>
                <a:ea typeface="Inter Tight" pitchFamily="2" charset="0"/>
                <a:cs typeface="Plus Jakarta Sans" pitchFamily="2" charset="0"/>
              </a:rPr>
              <a:t> des </a:t>
            </a:r>
            <a:r>
              <a:rPr lang="en-US" sz="1200" kern="1500" dirty="0" err="1">
                <a:solidFill>
                  <a:schemeClr val="tx1">
                    <a:lumMod val="65000"/>
                    <a:lumOff val="35000"/>
                  </a:schemeClr>
                </a:solidFill>
                <a:ea typeface="Inter Tight" pitchFamily="2" charset="0"/>
                <a:cs typeface="Plus Jakarta Sans" pitchFamily="2" charset="0"/>
              </a:rPr>
              <a:t>décideurs</a:t>
            </a:r>
            <a:r>
              <a:rPr lang="en-US" sz="1200" kern="1500" dirty="0">
                <a:solidFill>
                  <a:schemeClr val="tx1">
                    <a:lumMod val="65000"/>
                    <a:lumOff val="35000"/>
                  </a:schemeClr>
                </a:solidFill>
                <a:ea typeface="Inter Tight" pitchFamily="2" charset="0"/>
                <a:cs typeface="Plus Jakarta Sans" pitchFamily="2" charset="0"/>
              </a:rPr>
              <a:t> et des </a:t>
            </a:r>
            <a:r>
              <a:rPr lang="en-US" sz="1200" kern="1500" dirty="0" err="1">
                <a:solidFill>
                  <a:schemeClr val="tx1">
                    <a:lumMod val="65000"/>
                    <a:lumOff val="35000"/>
                  </a:schemeClr>
                </a:solidFill>
                <a:ea typeface="Inter Tight" pitchFamily="2" charset="0"/>
                <a:cs typeface="Plus Jakarta Sans" pitchFamily="2" charset="0"/>
              </a:rPr>
              <a:t>praticiens</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issus</a:t>
            </a:r>
            <a:r>
              <a:rPr lang="en-US" sz="1200" kern="1500" dirty="0">
                <a:solidFill>
                  <a:schemeClr val="tx1">
                    <a:lumMod val="65000"/>
                    <a:lumOff val="35000"/>
                  </a:schemeClr>
                </a:solidFill>
                <a:ea typeface="Inter Tight" pitchFamily="2" charset="0"/>
                <a:cs typeface="Plus Jakarta Sans" pitchFamily="2" charset="0"/>
              </a:rPr>
              <a:t> des </a:t>
            </a:r>
            <a:r>
              <a:rPr lang="en-US" sz="1200" kern="1500" dirty="0" err="1">
                <a:solidFill>
                  <a:schemeClr val="tx1">
                    <a:lumMod val="65000"/>
                    <a:lumOff val="35000"/>
                  </a:schemeClr>
                </a:solidFill>
                <a:ea typeface="Inter Tight" pitchFamily="2" charset="0"/>
                <a:cs typeface="Plus Jakarta Sans" pitchFamily="2" charset="0"/>
              </a:rPr>
              <a:t>gouvernements</a:t>
            </a:r>
            <a:r>
              <a:rPr lang="en-US" sz="1200" kern="1500" dirty="0">
                <a:solidFill>
                  <a:schemeClr val="tx1">
                    <a:lumMod val="65000"/>
                    <a:lumOff val="35000"/>
                  </a:schemeClr>
                </a:solidFill>
                <a:ea typeface="Inter Tight" pitchFamily="2" charset="0"/>
                <a:cs typeface="Plus Jakarta Sans" pitchFamily="2" charset="0"/>
              </a:rPr>
              <a:t>, des </a:t>
            </a:r>
            <a:r>
              <a:rPr lang="en-US" sz="1200" kern="1500" dirty="0" err="1">
                <a:solidFill>
                  <a:schemeClr val="tx1">
                    <a:lumMod val="65000"/>
                    <a:lumOff val="35000"/>
                  </a:schemeClr>
                </a:solidFill>
                <a:ea typeface="Inter Tight" pitchFamily="2" charset="0"/>
                <a:cs typeface="Plus Jakarta Sans" pitchFamily="2" charset="0"/>
              </a:rPr>
              <a:t>organisations</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d’employeurs</a:t>
            </a:r>
            <a:r>
              <a:rPr lang="en-US" sz="1200" kern="1500" dirty="0">
                <a:solidFill>
                  <a:schemeClr val="tx1">
                    <a:lumMod val="65000"/>
                    <a:lumOff val="35000"/>
                  </a:schemeClr>
                </a:solidFill>
                <a:ea typeface="Inter Tight" pitchFamily="2" charset="0"/>
                <a:cs typeface="Plus Jakarta Sans" pitchFamily="2" charset="0"/>
              </a:rPr>
              <a:t> et de </a:t>
            </a:r>
            <a:r>
              <a:rPr lang="en-US" sz="1200" kern="1500" dirty="0" err="1">
                <a:solidFill>
                  <a:schemeClr val="tx1">
                    <a:lumMod val="65000"/>
                    <a:lumOff val="35000"/>
                  </a:schemeClr>
                </a:solidFill>
                <a:ea typeface="Inter Tight" pitchFamily="2" charset="0"/>
                <a:cs typeface="Plus Jakarta Sans" pitchFamily="2" charset="0"/>
              </a:rPr>
              <a:t>travailleurs</a:t>
            </a:r>
            <a:r>
              <a:rPr lang="en-US" sz="1200" kern="1500" dirty="0">
                <a:solidFill>
                  <a:schemeClr val="tx1">
                    <a:lumMod val="65000"/>
                    <a:lumOff val="35000"/>
                  </a:schemeClr>
                </a:solidFill>
                <a:ea typeface="Inter Tight" pitchFamily="2" charset="0"/>
                <a:cs typeface="Plus Jakarta Sans" pitchFamily="2" charset="0"/>
              </a:rPr>
              <a:t>, de la </a:t>
            </a:r>
            <a:r>
              <a:rPr lang="en-US" sz="1200" kern="1500" dirty="0" err="1">
                <a:solidFill>
                  <a:schemeClr val="tx1">
                    <a:lumMod val="65000"/>
                    <a:lumOff val="35000"/>
                  </a:schemeClr>
                </a:solidFill>
                <a:ea typeface="Inter Tight" pitchFamily="2" charset="0"/>
                <a:cs typeface="Plus Jakarta Sans" pitchFamily="2" charset="0"/>
              </a:rPr>
              <a:t>société</a:t>
            </a:r>
            <a:r>
              <a:rPr lang="en-US" sz="1200" kern="1500" dirty="0">
                <a:solidFill>
                  <a:schemeClr val="tx1">
                    <a:lumMod val="65000"/>
                    <a:lumOff val="35000"/>
                  </a:schemeClr>
                </a:solidFill>
                <a:ea typeface="Inter Tight" pitchFamily="2" charset="0"/>
                <a:cs typeface="Plus Jakarta Sans" pitchFamily="2" charset="0"/>
              </a:rPr>
              <a:t> civile, </a:t>
            </a:r>
            <a:r>
              <a:rPr lang="en-US" sz="1200" kern="1500" dirty="0" err="1">
                <a:solidFill>
                  <a:schemeClr val="tx1">
                    <a:lumMod val="65000"/>
                    <a:lumOff val="35000"/>
                  </a:schemeClr>
                </a:solidFill>
                <a:ea typeface="Inter Tight" pitchFamily="2" charset="0"/>
                <a:cs typeface="Plus Jakarta Sans" pitchFamily="2" charset="0"/>
              </a:rPr>
              <a:t>d’organisations</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régionales</a:t>
            </a:r>
            <a:r>
              <a:rPr lang="en-US" sz="1200" kern="1500" dirty="0">
                <a:solidFill>
                  <a:schemeClr val="tx1">
                    <a:lumMod val="65000"/>
                    <a:lumOff val="35000"/>
                  </a:schemeClr>
                </a:solidFill>
                <a:ea typeface="Inter Tight" pitchFamily="2" charset="0"/>
                <a:cs typeface="Plus Jakarta Sans" pitchFamily="2" charset="0"/>
              </a:rPr>
              <a:t> et </a:t>
            </a:r>
            <a:r>
              <a:rPr lang="en-US" sz="1200" kern="1500" dirty="0" err="1">
                <a:solidFill>
                  <a:schemeClr val="tx1">
                    <a:lumMod val="65000"/>
                    <a:lumOff val="35000"/>
                  </a:schemeClr>
                </a:solidFill>
                <a:ea typeface="Inter Tight" pitchFamily="2" charset="0"/>
                <a:cs typeface="Plus Jakarta Sans" pitchFamily="2" charset="0"/>
              </a:rPr>
              <a:t>internationales</a:t>
            </a:r>
            <a:r>
              <a:rPr lang="en-US" sz="1200" kern="1500" dirty="0">
                <a:solidFill>
                  <a:schemeClr val="tx1">
                    <a:lumMod val="65000"/>
                    <a:lumOff val="35000"/>
                  </a:schemeClr>
                </a:solidFill>
                <a:ea typeface="Inter Tight" pitchFamily="2" charset="0"/>
                <a:cs typeface="Plus Jakarta Sans" pitchFamily="2" charset="0"/>
              </a:rPr>
              <a:t>, du </a:t>
            </a:r>
            <a:r>
              <a:rPr lang="en-US" sz="1200" kern="1500" dirty="0" err="1">
                <a:solidFill>
                  <a:schemeClr val="tx1">
                    <a:lumMod val="65000"/>
                    <a:lumOff val="35000"/>
                  </a:schemeClr>
                </a:solidFill>
                <a:ea typeface="Inter Tight" pitchFamily="2" charset="0"/>
                <a:cs typeface="Plus Jakarta Sans" pitchFamily="2" charset="0"/>
              </a:rPr>
              <a:t>secteur</a:t>
            </a:r>
            <a:r>
              <a:rPr lang="en-US" sz="1200" kern="1500" dirty="0">
                <a:solidFill>
                  <a:schemeClr val="tx1">
                    <a:lumMod val="65000"/>
                    <a:lumOff val="35000"/>
                  </a:schemeClr>
                </a:solidFill>
                <a:ea typeface="Inter Tight" pitchFamily="2" charset="0"/>
                <a:cs typeface="Plus Jakarta Sans" pitchFamily="2" charset="0"/>
              </a:rPr>
              <a:t> </a:t>
            </a:r>
            <a:r>
              <a:rPr lang="en-US" sz="1200" kern="1500" dirty="0" err="1">
                <a:solidFill>
                  <a:schemeClr val="tx1">
                    <a:lumMod val="65000"/>
                    <a:lumOff val="35000"/>
                  </a:schemeClr>
                </a:solidFill>
                <a:ea typeface="Inter Tight" pitchFamily="2" charset="0"/>
                <a:cs typeface="Plus Jakarta Sans" pitchFamily="2" charset="0"/>
              </a:rPr>
              <a:t>privé</a:t>
            </a:r>
            <a:r>
              <a:rPr lang="en-US" sz="1200" kern="1500" dirty="0">
                <a:solidFill>
                  <a:schemeClr val="tx1">
                    <a:lumMod val="65000"/>
                    <a:lumOff val="35000"/>
                  </a:schemeClr>
                </a:solidFill>
                <a:ea typeface="Inter Tight" pitchFamily="2" charset="0"/>
                <a:cs typeface="Plus Jakarta Sans" pitchFamily="2" charset="0"/>
              </a:rPr>
              <a:t> et du monde </a:t>
            </a:r>
            <a:r>
              <a:rPr lang="en-US" sz="1200" kern="1500" dirty="0" err="1">
                <a:solidFill>
                  <a:schemeClr val="tx1">
                    <a:lumMod val="65000"/>
                    <a:lumOff val="35000"/>
                  </a:schemeClr>
                </a:solidFill>
                <a:ea typeface="Inter Tight" pitchFamily="2" charset="0"/>
                <a:cs typeface="Plus Jakarta Sans" pitchFamily="2" charset="0"/>
              </a:rPr>
              <a:t>universitaire</a:t>
            </a:r>
            <a:r>
              <a:rPr lang="en-US" sz="1200" kern="1500" dirty="0">
                <a:solidFill>
                  <a:schemeClr val="tx1">
                    <a:lumMod val="65000"/>
                    <a:lumOff val="35000"/>
                  </a:schemeClr>
                </a:solidFill>
                <a:ea typeface="Inter Tight" pitchFamily="2" charset="0"/>
                <a:cs typeface="Plus Jakarta Sans" pitchFamily="2" charset="0"/>
              </a:rPr>
              <a:t>.</a:t>
            </a:r>
          </a:p>
        </p:txBody>
      </p:sp>
      <p:sp>
        <p:nvSpPr>
          <p:cNvPr id="32" name="TextBox 12">
            <a:extLst>
              <a:ext uri="{FF2B5EF4-FFF2-40B4-BE49-F238E27FC236}">
                <a16:creationId xmlns:a16="http://schemas.microsoft.com/office/drawing/2014/main" id="{7B60566A-D89E-5F47-AD75-0363F15C5713}"/>
              </a:ext>
            </a:extLst>
          </p:cNvPr>
          <p:cNvSpPr txBox="1"/>
          <p:nvPr/>
        </p:nvSpPr>
        <p:spPr>
          <a:xfrm>
            <a:off x="3691471" y="5169432"/>
            <a:ext cx="176247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sz="2400" b="1" dirty="0">
                <a:solidFill>
                  <a:srgbClr val="322761"/>
                </a:solidFill>
              </a:rPr>
              <a:t>des enfants</a:t>
            </a:r>
            <a:endParaRPr sz="2400" dirty="0">
              <a:solidFill>
                <a:srgbClr val="322761"/>
              </a:solidFill>
            </a:endParaRPr>
          </a:p>
        </p:txBody>
      </p:sp>
      <p:sp>
        <p:nvSpPr>
          <p:cNvPr id="33" name="TextBox 12">
            <a:extLst>
              <a:ext uri="{FF2B5EF4-FFF2-40B4-BE49-F238E27FC236}">
                <a16:creationId xmlns:a16="http://schemas.microsoft.com/office/drawing/2014/main" id="{64DB5F63-524E-BA42-B699-D1DA6DF1223D}"/>
              </a:ext>
            </a:extLst>
          </p:cNvPr>
          <p:cNvSpPr txBox="1"/>
          <p:nvPr/>
        </p:nvSpPr>
        <p:spPr>
          <a:xfrm>
            <a:off x="3691471" y="5539053"/>
            <a:ext cx="176247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solidFill>
                  <a:srgbClr val="404040"/>
                </a:solidFill>
              </a:defRPr>
            </a:pPr>
            <a:r>
              <a:rPr lang="fr-MA" dirty="0"/>
              <a:t>travaillant dans l'agriculture</a:t>
            </a:r>
            <a:endParaRPr sz="1500" dirty="0">
              <a:solidFill>
                <a:schemeClr val="tx1">
                  <a:lumMod val="85000"/>
                  <a:lumOff val="15000"/>
                </a:schemeClr>
              </a:solidFill>
            </a:endParaRPr>
          </a:p>
        </p:txBody>
      </p:sp>
      <p:grpSp>
        <p:nvGrpSpPr>
          <p:cNvPr id="20" name="Group 66">
            <a:extLst>
              <a:ext uri="{FF2B5EF4-FFF2-40B4-BE49-F238E27FC236}">
                <a16:creationId xmlns:a16="http://schemas.microsoft.com/office/drawing/2014/main" id="{1800F4FB-CC8A-CF40-9017-8658593A84DC}"/>
              </a:ext>
            </a:extLst>
          </p:cNvPr>
          <p:cNvGrpSpPr/>
          <p:nvPr/>
        </p:nvGrpSpPr>
        <p:grpSpPr>
          <a:xfrm>
            <a:off x="4208865" y="3084484"/>
            <a:ext cx="460095" cy="460089"/>
            <a:chOff x="6016222" y="4375596"/>
            <a:chExt cx="460095" cy="460089"/>
          </a:xfrm>
          <a:solidFill>
            <a:srgbClr val="F6BD32"/>
          </a:solidFill>
        </p:grpSpPr>
        <p:sp>
          <p:nvSpPr>
            <p:cNvPr id="21" name="Oval 67">
              <a:extLst>
                <a:ext uri="{FF2B5EF4-FFF2-40B4-BE49-F238E27FC236}">
                  <a16:creationId xmlns:a16="http://schemas.microsoft.com/office/drawing/2014/main" id="{22C40646-F3CC-8843-BE4E-8EE32658ED96}"/>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2" name="Group 68">
              <a:extLst>
                <a:ext uri="{FF2B5EF4-FFF2-40B4-BE49-F238E27FC236}">
                  <a16:creationId xmlns:a16="http://schemas.microsoft.com/office/drawing/2014/main" id="{89ECE005-2641-CE4C-8384-6416A02D06AB}"/>
                </a:ext>
              </a:extLst>
            </p:cNvPr>
            <p:cNvGrpSpPr/>
            <p:nvPr/>
          </p:nvGrpSpPr>
          <p:grpSpPr>
            <a:xfrm>
              <a:off x="6176270" y="4535610"/>
              <a:ext cx="140000" cy="140061"/>
              <a:chOff x="3985022" y="4117138"/>
              <a:chExt cx="98822" cy="98866"/>
            </a:xfrm>
            <a:grpFill/>
          </p:grpSpPr>
          <p:cxnSp>
            <p:nvCxnSpPr>
              <p:cNvPr id="23" name="Straight Connector 69">
                <a:extLst>
                  <a:ext uri="{FF2B5EF4-FFF2-40B4-BE49-F238E27FC236}">
                    <a16:creationId xmlns:a16="http://schemas.microsoft.com/office/drawing/2014/main" id="{641E7059-2758-EA43-96FB-5FF16F76126E}"/>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70">
                <a:extLst>
                  <a:ext uri="{FF2B5EF4-FFF2-40B4-BE49-F238E27FC236}">
                    <a16:creationId xmlns:a16="http://schemas.microsoft.com/office/drawing/2014/main" id="{90F3D132-ABBC-2F4B-9617-981660F826D8}"/>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25" name="Straight Connector 71">
                <a:extLst>
                  <a:ext uri="{FF2B5EF4-FFF2-40B4-BE49-F238E27FC236}">
                    <a16:creationId xmlns:a16="http://schemas.microsoft.com/office/drawing/2014/main" id="{A4460E88-D2FE-534A-8AFD-15F8FA02B1E3}"/>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37" name="Rectangle 36">
            <a:extLst>
              <a:ext uri="{FF2B5EF4-FFF2-40B4-BE49-F238E27FC236}">
                <a16:creationId xmlns:a16="http://schemas.microsoft.com/office/drawing/2014/main" id="{9E1952FB-1600-9041-9ADD-00264A9CE503}"/>
              </a:ext>
            </a:extLst>
          </p:cNvPr>
          <p:cNvSpPr/>
          <p:nvPr/>
        </p:nvSpPr>
        <p:spPr>
          <a:xfrm>
            <a:off x="6528972" y="0"/>
            <a:ext cx="5663027" cy="685800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38" name="Rectangle 37">
            <a:extLst>
              <a:ext uri="{FF2B5EF4-FFF2-40B4-BE49-F238E27FC236}">
                <a16:creationId xmlns:a16="http://schemas.microsoft.com/office/drawing/2014/main" id="{82DB9B55-AFF7-7E48-AB3B-493741B4989D}"/>
              </a:ext>
            </a:extLst>
          </p:cNvPr>
          <p:cNvSpPr/>
          <p:nvPr/>
        </p:nvSpPr>
        <p:spPr>
          <a:xfrm>
            <a:off x="7621812" y="3454581"/>
            <a:ext cx="838773" cy="1917572"/>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TextBox 76">
            <a:extLst>
              <a:ext uri="{FF2B5EF4-FFF2-40B4-BE49-F238E27FC236}">
                <a16:creationId xmlns:a16="http://schemas.microsoft.com/office/drawing/2014/main" id="{A5860F0B-4A29-0C43-A70E-059157C872F3}"/>
              </a:ext>
            </a:extLst>
          </p:cNvPr>
          <p:cNvSpPr txBox="1"/>
          <p:nvPr/>
        </p:nvSpPr>
        <p:spPr>
          <a:xfrm>
            <a:off x="7808406" y="3091509"/>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0" name="TextBox 76">
            <a:extLst>
              <a:ext uri="{FF2B5EF4-FFF2-40B4-BE49-F238E27FC236}">
                <a16:creationId xmlns:a16="http://schemas.microsoft.com/office/drawing/2014/main" id="{FA0DAD0B-1B1B-8440-B492-622F6AB80362}"/>
              </a:ext>
            </a:extLst>
          </p:cNvPr>
          <p:cNvSpPr txBox="1"/>
          <p:nvPr/>
        </p:nvSpPr>
        <p:spPr>
          <a:xfrm>
            <a:off x="7809885" y="2862839"/>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58%</a:t>
            </a:r>
          </a:p>
        </p:txBody>
      </p:sp>
      <p:sp>
        <p:nvSpPr>
          <p:cNvPr id="41" name="Rectangle 40">
            <a:extLst>
              <a:ext uri="{FF2B5EF4-FFF2-40B4-BE49-F238E27FC236}">
                <a16:creationId xmlns:a16="http://schemas.microsoft.com/office/drawing/2014/main" id="{18AD7D97-9753-0C4C-9478-51A37F62592F}"/>
              </a:ext>
            </a:extLst>
          </p:cNvPr>
          <p:cNvSpPr/>
          <p:nvPr/>
        </p:nvSpPr>
        <p:spPr>
          <a:xfrm>
            <a:off x="8577463" y="3940821"/>
            <a:ext cx="838773" cy="1431331"/>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extBox 76">
            <a:extLst>
              <a:ext uri="{FF2B5EF4-FFF2-40B4-BE49-F238E27FC236}">
                <a16:creationId xmlns:a16="http://schemas.microsoft.com/office/drawing/2014/main" id="{9376C1BB-9962-FE48-BD33-38BBE9BAAA7D}"/>
              </a:ext>
            </a:extLst>
          </p:cNvPr>
          <p:cNvSpPr txBox="1"/>
          <p:nvPr/>
        </p:nvSpPr>
        <p:spPr>
          <a:xfrm>
            <a:off x="8794740" y="3572074"/>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3" name="TextBox 76">
            <a:extLst>
              <a:ext uri="{FF2B5EF4-FFF2-40B4-BE49-F238E27FC236}">
                <a16:creationId xmlns:a16="http://schemas.microsoft.com/office/drawing/2014/main" id="{680FF127-40B8-B94A-BEA4-38A32A8EFAE0}"/>
              </a:ext>
            </a:extLst>
          </p:cNvPr>
          <p:cNvSpPr txBox="1"/>
          <p:nvPr/>
        </p:nvSpPr>
        <p:spPr>
          <a:xfrm>
            <a:off x="8785739" y="3349374"/>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42%</a:t>
            </a:r>
          </a:p>
        </p:txBody>
      </p:sp>
      <p:sp>
        <p:nvSpPr>
          <p:cNvPr id="44" name="Rectangle 43">
            <a:extLst>
              <a:ext uri="{FF2B5EF4-FFF2-40B4-BE49-F238E27FC236}">
                <a16:creationId xmlns:a16="http://schemas.microsoft.com/office/drawing/2014/main" id="{0E44195D-9610-8C48-9DF1-8E1748C2FFBA}"/>
              </a:ext>
            </a:extLst>
          </p:cNvPr>
          <p:cNvSpPr/>
          <p:nvPr/>
        </p:nvSpPr>
        <p:spPr>
          <a:xfrm>
            <a:off x="9539989" y="2241495"/>
            <a:ext cx="838773" cy="3130658"/>
          </a:xfrm>
          <a:prstGeom prst="rect">
            <a:avLst/>
          </a:prstGeom>
          <a:solidFill>
            <a:srgbClr val="F6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TextBox 76">
            <a:extLst>
              <a:ext uri="{FF2B5EF4-FFF2-40B4-BE49-F238E27FC236}">
                <a16:creationId xmlns:a16="http://schemas.microsoft.com/office/drawing/2014/main" id="{B1BF0CC9-C415-E24C-A275-218A0D56E97E}"/>
              </a:ext>
            </a:extLst>
          </p:cNvPr>
          <p:cNvSpPr txBox="1"/>
          <p:nvPr/>
        </p:nvSpPr>
        <p:spPr>
          <a:xfrm>
            <a:off x="9737063" y="1933024"/>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6" name="TextBox 76">
            <a:extLst>
              <a:ext uri="{FF2B5EF4-FFF2-40B4-BE49-F238E27FC236}">
                <a16:creationId xmlns:a16="http://schemas.microsoft.com/office/drawing/2014/main" id="{C384DC0E-9ADA-D346-A302-DF47F6DC0FB8}"/>
              </a:ext>
            </a:extLst>
          </p:cNvPr>
          <p:cNvSpPr txBox="1"/>
          <p:nvPr/>
        </p:nvSpPr>
        <p:spPr>
          <a:xfrm>
            <a:off x="9728062" y="1710324"/>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90%</a:t>
            </a:r>
          </a:p>
        </p:txBody>
      </p:sp>
      <p:sp>
        <p:nvSpPr>
          <p:cNvPr id="47" name="Rectangle 46">
            <a:extLst>
              <a:ext uri="{FF2B5EF4-FFF2-40B4-BE49-F238E27FC236}">
                <a16:creationId xmlns:a16="http://schemas.microsoft.com/office/drawing/2014/main" id="{8CB2B20A-D9F5-F042-9B3C-777031C8E4CA}"/>
              </a:ext>
            </a:extLst>
          </p:cNvPr>
          <p:cNvSpPr/>
          <p:nvPr/>
        </p:nvSpPr>
        <p:spPr>
          <a:xfrm>
            <a:off x="10502515" y="2627000"/>
            <a:ext cx="838773" cy="2745153"/>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extBox 76">
            <a:extLst>
              <a:ext uri="{FF2B5EF4-FFF2-40B4-BE49-F238E27FC236}">
                <a16:creationId xmlns:a16="http://schemas.microsoft.com/office/drawing/2014/main" id="{6D3061CC-1564-C34F-8083-CC504D4B52F6}"/>
              </a:ext>
            </a:extLst>
          </p:cNvPr>
          <p:cNvSpPr txBox="1"/>
          <p:nvPr/>
        </p:nvSpPr>
        <p:spPr>
          <a:xfrm>
            <a:off x="10699589" y="2242100"/>
            <a:ext cx="462625" cy="206788"/>
          </a:xfrm>
          <a:prstGeom prst="rect">
            <a:avLst/>
          </a:prstGeom>
          <a:noFill/>
        </p:spPr>
        <p:txBody>
          <a:bodyPr wrap="square" lIns="0" tIns="0" rIns="0" bIns="0" rtlCol="0">
            <a:spAutoFit/>
          </a:bodyPr>
          <a:lstStyle/>
          <a:p>
            <a:pPr algn="ctr">
              <a:lnSpc>
                <a:spcPct val="120000"/>
              </a:lnSpc>
              <a:spcAft>
                <a:spcPts val="800"/>
              </a:spcAft>
            </a:pPr>
            <a:r>
              <a:rPr lang="en-US" sz="1200" kern="1500" dirty="0">
                <a:solidFill>
                  <a:schemeClr val="bg1"/>
                </a:solidFill>
                <a:ea typeface="Inter Tight" pitchFamily="2" charset="0"/>
                <a:cs typeface="Plus Jakarta Sans" pitchFamily="2" charset="0"/>
              </a:rPr>
              <a:t>Ipsum</a:t>
            </a:r>
          </a:p>
        </p:txBody>
      </p:sp>
      <p:sp>
        <p:nvSpPr>
          <p:cNvPr id="49" name="TextBox 76">
            <a:extLst>
              <a:ext uri="{FF2B5EF4-FFF2-40B4-BE49-F238E27FC236}">
                <a16:creationId xmlns:a16="http://schemas.microsoft.com/office/drawing/2014/main" id="{FAE46E4E-26BA-5648-A094-9841789064E3}"/>
              </a:ext>
            </a:extLst>
          </p:cNvPr>
          <p:cNvSpPr txBox="1"/>
          <p:nvPr/>
        </p:nvSpPr>
        <p:spPr>
          <a:xfrm>
            <a:off x="10690588" y="2019400"/>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80%</a:t>
            </a:r>
          </a:p>
        </p:txBody>
      </p:sp>
      <p:sp>
        <p:nvSpPr>
          <p:cNvPr id="52" name="TextBox 76">
            <a:extLst>
              <a:ext uri="{FF2B5EF4-FFF2-40B4-BE49-F238E27FC236}">
                <a16:creationId xmlns:a16="http://schemas.microsoft.com/office/drawing/2014/main" id="{984A1994-58C7-B24F-9F60-4C95C31FB9CD}"/>
              </a:ext>
            </a:extLst>
          </p:cNvPr>
          <p:cNvSpPr txBox="1"/>
          <p:nvPr/>
        </p:nvSpPr>
        <p:spPr>
          <a:xfrm>
            <a:off x="7566053" y="1060294"/>
            <a:ext cx="1933476" cy="595804"/>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bg1"/>
                </a:solidFill>
                <a:ea typeface="Inter Tight" pitchFamily="2" charset="0"/>
                <a:cs typeface="Plus Jakarta Sans" pitchFamily="2" charset="0"/>
              </a:rPr>
              <a:t>Lorem Ipsum is simply dummy text of the printing and typesetting industry.</a:t>
            </a:r>
          </a:p>
        </p:txBody>
      </p:sp>
      <p:sp>
        <p:nvSpPr>
          <p:cNvPr id="53" name="TextBox 76">
            <a:extLst>
              <a:ext uri="{FF2B5EF4-FFF2-40B4-BE49-F238E27FC236}">
                <a16:creationId xmlns:a16="http://schemas.microsoft.com/office/drawing/2014/main" id="{4C6AD7F1-9FB2-D345-8552-2F5B64BB0252}"/>
              </a:ext>
            </a:extLst>
          </p:cNvPr>
          <p:cNvSpPr txBox="1"/>
          <p:nvPr/>
        </p:nvSpPr>
        <p:spPr>
          <a:xfrm>
            <a:off x="7606513" y="5589300"/>
            <a:ext cx="2468071" cy="321306"/>
          </a:xfrm>
          <a:prstGeom prst="rect">
            <a:avLst/>
          </a:prstGeom>
          <a:noFill/>
        </p:spPr>
        <p:txBody>
          <a:bodyPr wrap="square" lIns="0" tIns="0" rIns="0" bIns="0" rtlCol="0">
            <a:spAutoFit/>
          </a:bodyPr>
          <a:lstStyle/>
          <a:p>
            <a:pPr>
              <a:lnSpc>
                <a:spcPct val="120000"/>
              </a:lnSpc>
              <a:spcAft>
                <a:spcPts val="800"/>
              </a:spcAft>
            </a:pPr>
            <a:r>
              <a:rPr lang="en-US" sz="900" kern="1500" dirty="0">
                <a:solidFill>
                  <a:schemeClr val="bg1"/>
                </a:solidFill>
                <a:ea typeface="Inter Tight" pitchFamily="2" charset="0"/>
                <a:cs typeface="Plus Jakarta Sans" pitchFamily="2" charset="0"/>
              </a:rPr>
              <a:t>Lorem Ipsum is simply dummy text of the printing and typesetting industry.</a:t>
            </a:r>
          </a:p>
        </p:txBody>
      </p:sp>
      <p:pic>
        <p:nvPicPr>
          <p:cNvPr id="58" name="Image 57">
            <a:extLst>
              <a:ext uri="{FF2B5EF4-FFF2-40B4-BE49-F238E27FC236}">
                <a16:creationId xmlns:a16="http://schemas.microsoft.com/office/drawing/2014/main" id="{3E3088EF-A7B5-0B44-B844-195D4108B2AD}"/>
              </a:ext>
            </a:extLst>
          </p:cNvPr>
          <p:cNvPicPr>
            <a:picLocks noChangeAspect="1"/>
          </p:cNvPicPr>
          <p:nvPr/>
        </p:nvPicPr>
        <p:blipFill>
          <a:blip r:embed="rId8"/>
          <a:stretch>
            <a:fillRect/>
          </a:stretch>
        </p:blipFill>
        <p:spPr>
          <a:xfrm>
            <a:off x="9728062" y="6379563"/>
            <a:ext cx="2159000" cy="114300"/>
          </a:xfrm>
          <a:prstGeom prst="rect">
            <a:avLst/>
          </a:prstGeom>
        </p:spPr>
      </p:pic>
    </p:spTree>
    <p:extLst>
      <p:ext uri="{BB962C8B-B14F-4D97-AF65-F5344CB8AC3E}">
        <p14:creationId xmlns:p14="http://schemas.microsoft.com/office/powerpoint/2010/main" val="776320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F04D2E58-1D7B-5D4E-AE0E-B13A77FFC209}"/>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27" name="Rectangle 26">
            <a:extLst>
              <a:ext uri="{FF2B5EF4-FFF2-40B4-BE49-F238E27FC236}">
                <a16:creationId xmlns:a16="http://schemas.microsoft.com/office/drawing/2014/main" id="{499A31FA-C8C1-E043-B294-C10CFE3F346B}"/>
              </a:ext>
            </a:extLst>
          </p:cNvPr>
          <p:cNvSpPr/>
          <p:nvPr/>
        </p:nvSpPr>
        <p:spPr>
          <a:xfrm>
            <a:off x="-52626"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pic>
        <p:nvPicPr>
          <p:cNvPr id="28" name="Image 27">
            <a:extLst>
              <a:ext uri="{FF2B5EF4-FFF2-40B4-BE49-F238E27FC236}">
                <a16:creationId xmlns:a16="http://schemas.microsoft.com/office/drawing/2014/main" id="{CACF27D4-5237-394D-8870-676F17E3DFA5}"/>
              </a:ext>
            </a:extLst>
          </p:cNvPr>
          <p:cNvPicPr>
            <a:picLocks noChangeAspect="1"/>
          </p:cNvPicPr>
          <p:nvPr/>
        </p:nvPicPr>
        <p:blipFill>
          <a:blip r:embed="rId4"/>
          <a:stretch>
            <a:fillRect/>
          </a:stretch>
        </p:blipFill>
        <p:spPr>
          <a:xfrm>
            <a:off x="419338" y="153828"/>
            <a:ext cx="2514600" cy="838200"/>
          </a:xfrm>
          <a:prstGeom prst="rect">
            <a:avLst/>
          </a:prstGeom>
        </p:spPr>
      </p:pic>
      <p:pic>
        <p:nvPicPr>
          <p:cNvPr id="29" name="Image 28">
            <a:extLst>
              <a:ext uri="{FF2B5EF4-FFF2-40B4-BE49-F238E27FC236}">
                <a16:creationId xmlns:a16="http://schemas.microsoft.com/office/drawing/2014/main" id="{2F383AEC-4447-D749-82C9-A6759444CF04}"/>
              </a:ext>
            </a:extLst>
          </p:cNvPr>
          <p:cNvPicPr>
            <a:picLocks noChangeAspect="1"/>
          </p:cNvPicPr>
          <p:nvPr/>
        </p:nvPicPr>
        <p:blipFill>
          <a:blip r:embed="rId5"/>
          <a:stretch>
            <a:fillRect/>
          </a:stretch>
        </p:blipFill>
        <p:spPr>
          <a:xfrm>
            <a:off x="8415734" y="118586"/>
            <a:ext cx="3149600" cy="812800"/>
          </a:xfrm>
          <a:prstGeom prst="rect">
            <a:avLst/>
          </a:prstGeom>
        </p:spPr>
      </p:pic>
      <p:pic>
        <p:nvPicPr>
          <p:cNvPr id="30" name="Image 29">
            <a:extLst>
              <a:ext uri="{FF2B5EF4-FFF2-40B4-BE49-F238E27FC236}">
                <a16:creationId xmlns:a16="http://schemas.microsoft.com/office/drawing/2014/main" id="{EC08C489-6459-4A4E-BD26-FBDBDB47AE0B}"/>
              </a:ext>
            </a:extLst>
          </p:cNvPr>
          <p:cNvPicPr>
            <a:picLocks noChangeAspect="1"/>
          </p:cNvPicPr>
          <p:nvPr/>
        </p:nvPicPr>
        <p:blipFill>
          <a:blip r:embed="rId6"/>
          <a:stretch>
            <a:fillRect/>
          </a:stretch>
        </p:blipFill>
        <p:spPr>
          <a:xfrm>
            <a:off x="9598898" y="6319362"/>
            <a:ext cx="2247900" cy="266700"/>
          </a:xfrm>
          <a:prstGeom prst="rect">
            <a:avLst/>
          </a:prstGeom>
        </p:spPr>
      </p:pic>
      <p:sp>
        <p:nvSpPr>
          <p:cNvPr id="2" name="Titre 1">
            <a:extLst>
              <a:ext uri="{FF2B5EF4-FFF2-40B4-BE49-F238E27FC236}">
                <a16:creationId xmlns:a16="http://schemas.microsoft.com/office/drawing/2014/main" id="{F5DF2A20-2C8E-C84D-9D67-D29702DF1C52}"/>
              </a:ext>
            </a:extLst>
          </p:cNvPr>
          <p:cNvSpPr txBox="1">
            <a:spLocks/>
          </p:cNvSpPr>
          <p:nvPr/>
        </p:nvSpPr>
        <p:spPr>
          <a:xfrm>
            <a:off x="2090226" y="1723831"/>
            <a:ext cx="7803286" cy="2203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S’appuyant sur les résultats des précédentes Conférences mondiales et guidée par l’Appel à l’action de Durban, </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la sixième Conférence mondiale offrira une plateforme de dialogue et d’échange, favorisant le partage de solutions innovantes et efficaces, </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l’identification des défis persistants et la définition de mesures urgentes et concrètes pour accélérer l’élimination du travail des enfants dans le monde.</a:t>
            </a:r>
          </a:p>
        </p:txBody>
      </p:sp>
      <p:grpSp>
        <p:nvGrpSpPr>
          <p:cNvPr id="3" name="Group 66">
            <a:extLst>
              <a:ext uri="{FF2B5EF4-FFF2-40B4-BE49-F238E27FC236}">
                <a16:creationId xmlns:a16="http://schemas.microsoft.com/office/drawing/2014/main" id="{B9561101-8EC5-E249-AB56-78BE96FE9C78}"/>
              </a:ext>
            </a:extLst>
          </p:cNvPr>
          <p:cNvGrpSpPr/>
          <p:nvPr/>
        </p:nvGrpSpPr>
        <p:grpSpPr>
          <a:xfrm>
            <a:off x="1642613" y="1738821"/>
            <a:ext cx="325182" cy="325178"/>
            <a:chOff x="6016222" y="4375596"/>
            <a:chExt cx="460095" cy="460089"/>
          </a:xfrm>
          <a:solidFill>
            <a:srgbClr val="F6BD32"/>
          </a:solidFill>
        </p:grpSpPr>
        <p:sp>
          <p:nvSpPr>
            <p:cNvPr id="4" name="Oval 67">
              <a:extLst>
                <a:ext uri="{FF2B5EF4-FFF2-40B4-BE49-F238E27FC236}">
                  <a16:creationId xmlns:a16="http://schemas.microsoft.com/office/drawing/2014/main" id="{9C5AA82C-1625-434F-AB46-86638DE239E1}"/>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 name="Group 68">
              <a:extLst>
                <a:ext uri="{FF2B5EF4-FFF2-40B4-BE49-F238E27FC236}">
                  <a16:creationId xmlns:a16="http://schemas.microsoft.com/office/drawing/2014/main" id="{8AAA4752-71B2-C048-B317-02B7218C446B}"/>
                </a:ext>
              </a:extLst>
            </p:cNvPr>
            <p:cNvGrpSpPr/>
            <p:nvPr/>
          </p:nvGrpSpPr>
          <p:grpSpPr>
            <a:xfrm>
              <a:off x="6176270" y="4535610"/>
              <a:ext cx="140000" cy="140061"/>
              <a:chOff x="3985022" y="4117138"/>
              <a:chExt cx="98822" cy="98866"/>
            </a:xfrm>
            <a:grpFill/>
          </p:grpSpPr>
          <p:cxnSp>
            <p:nvCxnSpPr>
              <p:cNvPr id="6" name="Straight Connector 69">
                <a:extLst>
                  <a:ext uri="{FF2B5EF4-FFF2-40B4-BE49-F238E27FC236}">
                    <a16:creationId xmlns:a16="http://schemas.microsoft.com/office/drawing/2014/main" id="{D589825B-8D15-8443-BFFD-EAE5EAEC32B4}"/>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7" name="Straight Connector 70">
                <a:extLst>
                  <a:ext uri="{FF2B5EF4-FFF2-40B4-BE49-F238E27FC236}">
                    <a16:creationId xmlns:a16="http://schemas.microsoft.com/office/drawing/2014/main" id="{ED1A6ADB-95E4-1847-944B-93F4AD7C9221}"/>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8" name="Straight Connector 71">
                <a:extLst>
                  <a:ext uri="{FF2B5EF4-FFF2-40B4-BE49-F238E27FC236}">
                    <a16:creationId xmlns:a16="http://schemas.microsoft.com/office/drawing/2014/main" id="{76CDFF9C-76EE-C94C-84BA-C6A52A6E63B4}"/>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9" name="Titre 1">
            <a:extLst>
              <a:ext uri="{FF2B5EF4-FFF2-40B4-BE49-F238E27FC236}">
                <a16:creationId xmlns:a16="http://schemas.microsoft.com/office/drawing/2014/main" id="{DAE5EE58-E9BE-7E40-B54B-B80B889D5292}"/>
              </a:ext>
            </a:extLst>
          </p:cNvPr>
          <p:cNvSpPr txBox="1">
            <a:spLocks/>
          </p:cNvSpPr>
          <p:nvPr/>
        </p:nvSpPr>
        <p:spPr>
          <a:xfrm>
            <a:off x="2090226" y="4355271"/>
            <a:ext cx="6791450" cy="20904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À travers des tables rondes, des discussions de haut niveau et des sessions interactives, </a:t>
            </a:r>
            <a:r>
              <a:rPr lang="fr-FR" sz="22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les participants chercheront à produire un impact réel dans la vie des enfants concernés, </a:t>
            </a:r>
            <a:r>
              <a:rPr lang="fr-FR" sz="22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tout en jetant les bases d’une action soutenue et coordonnée au-delà de 2030.</a:t>
            </a:r>
          </a:p>
        </p:txBody>
      </p:sp>
      <p:grpSp>
        <p:nvGrpSpPr>
          <p:cNvPr id="10" name="Group 66">
            <a:extLst>
              <a:ext uri="{FF2B5EF4-FFF2-40B4-BE49-F238E27FC236}">
                <a16:creationId xmlns:a16="http://schemas.microsoft.com/office/drawing/2014/main" id="{19DCB917-1214-7042-B2E0-B46BBE618E52}"/>
              </a:ext>
            </a:extLst>
          </p:cNvPr>
          <p:cNvGrpSpPr/>
          <p:nvPr/>
        </p:nvGrpSpPr>
        <p:grpSpPr>
          <a:xfrm>
            <a:off x="1642613" y="4377088"/>
            <a:ext cx="325182" cy="325178"/>
            <a:chOff x="6016222" y="4375596"/>
            <a:chExt cx="460095" cy="460089"/>
          </a:xfrm>
          <a:solidFill>
            <a:srgbClr val="F6BD32"/>
          </a:solidFill>
        </p:grpSpPr>
        <p:sp>
          <p:nvSpPr>
            <p:cNvPr id="11" name="Oval 67">
              <a:extLst>
                <a:ext uri="{FF2B5EF4-FFF2-40B4-BE49-F238E27FC236}">
                  <a16:creationId xmlns:a16="http://schemas.microsoft.com/office/drawing/2014/main" id="{FB6CDDAF-F4B2-E944-87D8-6C533D332DF2}"/>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68">
              <a:extLst>
                <a:ext uri="{FF2B5EF4-FFF2-40B4-BE49-F238E27FC236}">
                  <a16:creationId xmlns:a16="http://schemas.microsoft.com/office/drawing/2014/main" id="{4FD156C9-481A-4E49-A282-0F74899DAA5C}"/>
                </a:ext>
              </a:extLst>
            </p:cNvPr>
            <p:cNvGrpSpPr/>
            <p:nvPr/>
          </p:nvGrpSpPr>
          <p:grpSpPr>
            <a:xfrm>
              <a:off x="6176270" y="4535610"/>
              <a:ext cx="140000" cy="140061"/>
              <a:chOff x="3985022" y="4117138"/>
              <a:chExt cx="98822" cy="98866"/>
            </a:xfrm>
            <a:grpFill/>
          </p:grpSpPr>
          <p:cxnSp>
            <p:nvCxnSpPr>
              <p:cNvPr id="13" name="Straight Connector 69">
                <a:extLst>
                  <a:ext uri="{FF2B5EF4-FFF2-40B4-BE49-F238E27FC236}">
                    <a16:creationId xmlns:a16="http://schemas.microsoft.com/office/drawing/2014/main" id="{6010C75E-3054-0E49-B619-DA5FE0CD31E0}"/>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4" name="Straight Connector 70">
                <a:extLst>
                  <a:ext uri="{FF2B5EF4-FFF2-40B4-BE49-F238E27FC236}">
                    <a16:creationId xmlns:a16="http://schemas.microsoft.com/office/drawing/2014/main" id="{8AEA0894-82B7-014D-9A59-93BDD22FD506}"/>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5" name="Straight Connector 71">
                <a:extLst>
                  <a:ext uri="{FF2B5EF4-FFF2-40B4-BE49-F238E27FC236}">
                    <a16:creationId xmlns:a16="http://schemas.microsoft.com/office/drawing/2014/main" id="{6A72E802-7F44-C442-B6BA-B4359DC816FF}"/>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69775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5A73F8-45A7-7141-9725-A6D1DCA4858C}"/>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3" name="Image 2">
            <a:extLst>
              <a:ext uri="{FF2B5EF4-FFF2-40B4-BE49-F238E27FC236}">
                <a16:creationId xmlns:a16="http://schemas.microsoft.com/office/drawing/2014/main" id="{5E50B875-AB45-1B47-B909-6E17F0B36863}"/>
              </a:ext>
            </a:extLst>
          </p:cNvPr>
          <p:cNvPicPr>
            <a:picLocks noChangeAspect="1"/>
          </p:cNvPicPr>
          <p:nvPr/>
        </p:nvPicPr>
        <p:blipFill>
          <a:blip r:embed="rId4"/>
          <a:stretch>
            <a:fillRect/>
          </a:stretch>
        </p:blipFill>
        <p:spPr>
          <a:xfrm>
            <a:off x="0" y="0"/>
            <a:ext cx="12192000" cy="1079500"/>
          </a:xfrm>
          <a:prstGeom prst="rect">
            <a:avLst/>
          </a:prstGeom>
        </p:spPr>
      </p:pic>
      <p:pic>
        <p:nvPicPr>
          <p:cNvPr id="4" name="Image 3">
            <a:extLst>
              <a:ext uri="{FF2B5EF4-FFF2-40B4-BE49-F238E27FC236}">
                <a16:creationId xmlns:a16="http://schemas.microsoft.com/office/drawing/2014/main" id="{51E6661F-9A07-4842-A1D6-70912CB9500F}"/>
              </a:ext>
            </a:extLst>
          </p:cNvPr>
          <p:cNvPicPr>
            <a:picLocks noChangeAspect="1"/>
          </p:cNvPicPr>
          <p:nvPr/>
        </p:nvPicPr>
        <p:blipFill>
          <a:blip r:embed="rId5"/>
          <a:stretch>
            <a:fillRect/>
          </a:stretch>
        </p:blipFill>
        <p:spPr>
          <a:xfrm>
            <a:off x="524352" y="169704"/>
            <a:ext cx="2438400" cy="850900"/>
          </a:xfrm>
          <a:prstGeom prst="rect">
            <a:avLst/>
          </a:prstGeom>
        </p:spPr>
      </p:pic>
      <p:pic>
        <p:nvPicPr>
          <p:cNvPr id="5" name="Image 4">
            <a:extLst>
              <a:ext uri="{FF2B5EF4-FFF2-40B4-BE49-F238E27FC236}">
                <a16:creationId xmlns:a16="http://schemas.microsoft.com/office/drawing/2014/main" id="{1A7CE806-EDE7-F448-81F3-A5CF3AC63072}"/>
              </a:ext>
            </a:extLst>
          </p:cNvPr>
          <p:cNvPicPr>
            <a:picLocks noChangeAspect="1"/>
          </p:cNvPicPr>
          <p:nvPr/>
        </p:nvPicPr>
        <p:blipFill>
          <a:blip r:embed="rId6"/>
          <a:stretch>
            <a:fillRect/>
          </a:stretch>
        </p:blipFill>
        <p:spPr>
          <a:xfrm>
            <a:off x="8453596" y="132874"/>
            <a:ext cx="3136900" cy="812800"/>
          </a:xfrm>
          <a:prstGeom prst="rect">
            <a:avLst/>
          </a:prstGeom>
        </p:spPr>
      </p:pic>
      <p:grpSp>
        <p:nvGrpSpPr>
          <p:cNvPr id="40" name="Groupe 39">
            <a:extLst>
              <a:ext uri="{FF2B5EF4-FFF2-40B4-BE49-F238E27FC236}">
                <a16:creationId xmlns:a16="http://schemas.microsoft.com/office/drawing/2014/main" id="{324B0EDD-D9AA-0941-A7E8-EBCB0754E6BF}"/>
              </a:ext>
            </a:extLst>
          </p:cNvPr>
          <p:cNvGrpSpPr/>
          <p:nvPr/>
        </p:nvGrpSpPr>
        <p:grpSpPr>
          <a:xfrm>
            <a:off x="1969412" y="2290857"/>
            <a:ext cx="8592865" cy="3696353"/>
            <a:chOff x="1819577" y="2356018"/>
            <a:chExt cx="8592865" cy="3696353"/>
          </a:xfrm>
        </p:grpSpPr>
        <p:sp>
          <p:nvSpPr>
            <p:cNvPr id="15" name="Image 0" descr=" ">
              <a:extLst>
                <a:ext uri="{FF2B5EF4-FFF2-40B4-BE49-F238E27FC236}">
                  <a16:creationId xmlns:a16="http://schemas.microsoft.com/office/drawing/2014/main" id="{47DFEDE5-9070-544B-ACE5-BC068C175501}"/>
                </a:ext>
              </a:extLst>
            </p:cNvPr>
            <p:cNvSpPr/>
            <p:nvPr/>
          </p:nvSpPr>
          <p:spPr>
            <a:xfrm>
              <a:off x="6303541" y="2362901"/>
              <a:ext cx="1605322" cy="1611953"/>
            </a:xfrm>
            <a:custGeom>
              <a:avLst/>
              <a:gdLst>
                <a:gd name="connsiteX0" fmla="*/ 0 w 3169022"/>
                <a:gd name="connsiteY0" fmla="*/ 2239961 h 3182111"/>
                <a:gd name="connsiteX1" fmla="*/ 938275 w 3169022"/>
                <a:gd name="connsiteY1" fmla="*/ 3182111 h 3182111"/>
                <a:gd name="connsiteX2" fmla="*/ 3169022 w 3169022"/>
                <a:gd name="connsiteY2" fmla="*/ 3182111 h 3182111"/>
                <a:gd name="connsiteX3" fmla="*/ 0 w 3169022"/>
                <a:gd name="connsiteY3" fmla="*/ 0 h 3182111"/>
                <a:gd name="connsiteX4" fmla="*/ 0 w 3169022"/>
                <a:gd name="connsiteY4" fmla="*/ 2239961 h 318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22" h="3182111">
                  <a:moveTo>
                    <a:pt x="0" y="2239961"/>
                  </a:moveTo>
                  <a:cubicBezTo>
                    <a:pt x="443837" y="2383677"/>
                    <a:pt x="795147" y="2736436"/>
                    <a:pt x="938275" y="3182111"/>
                  </a:cubicBezTo>
                  <a:lnTo>
                    <a:pt x="3169022" y="3182111"/>
                  </a:lnTo>
                  <a:cubicBezTo>
                    <a:pt x="2968067" y="1519917"/>
                    <a:pt x="1655357" y="201786"/>
                    <a:pt x="0" y="0"/>
                  </a:cubicBezTo>
                  <a:lnTo>
                    <a:pt x="0" y="2239961"/>
                  </a:lnTo>
                  <a:close/>
                </a:path>
              </a:pathLst>
            </a:custGeom>
            <a:solidFill>
              <a:srgbClr val="006A66">
                <a:alpha val="43000"/>
              </a:srgbClr>
            </a:solidFill>
            <a:ln w="13480" cap="flat">
              <a:noFill/>
              <a:prstDash val="solid"/>
              <a:miter/>
            </a:ln>
          </p:spPr>
          <p:txBody>
            <a:bodyPr rtlCol="0" anchor="ctr"/>
            <a:lstStyle/>
            <a:p>
              <a:endParaRPr lang="en-US">
                <a:latin typeface="Schibsted Grotesk" pitchFamily="2" charset="77"/>
                <a:cs typeface="Schibsted Grotesk" pitchFamily="2" charset="77"/>
              </a:endParaRPr>
            </a:p>
          </p:txBody>
        </p:sp>
        <p:sp>
          <p:nvSpPr>
            <p:cNvPr id="16" name="Image 1" descr=" ">
              <a:extLst>
                <a:ext uri="{FF2B5EF4-FFF2-40B4-BE49-F238E27FC236}">
                  <a16:creationId xmlns:a16="http://schemas.microsoft.com/office/drawing/2014/main" id="{2F2C1440-192A-244A-B3F7-C55DDABD360C}"/>
                </a:ext>
              </a:extLst>
            </p:cNvPr>
            <p:cNvSpPr/>
            <p:nvPr/>
          </p:nvSpPr>
          <p:spPr>
            <a:xfrm>
              <a:off x="4231202" y="2362901"/>
              <a:ext cx="1612154" cy="1611953"/>
            </a:xfrm>
            <a:custGeom>
              <a:avLst/>
              <a:gdLst>
                <a:gd name="connsiteX0" fmla="*/ 2240242 w 3182509"/>
                <a:gd name="connsiteY0" fmla="*/ 3182111 h 3182111"/>
                <a:gd name="connsiteX1" fmla="*/ 3182510 w 3182509"/>
                <a:gd name="connsiteY1" fmla="*/ 2239961 h 3182111"/>
                <a:gd name="connsiteX2" fmla="*/ 3182510 w 3182509"/>
                <a:gd name="connsiteY2" fmla="*/ 0 h 3182111"/>
                <a:gd name="connsiteX3" fmla="*/ 0 w 3182509"/>
                <a:gd name="connsiteY3" fmla="*/ 3182111 h 3182111"/>
                <a:gd name="connsiteX4" fmla="*/ 2240242 w 3182509"/>
                <a:gd name="connsiteY4" fmla="*/ 3182111 h 318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09" h="3182111">
                  <a:moveTo>
                    <a:pt x="2240242" y="3182111"/>
                  </a:moveTo>
                  <a:cubicBezTo>
                    <a:pt x="2383976" y="2736436"/>
                    <a:pt x="2736778" y="2383677"/>
                    <a:pt x="3182510" y="2239961"/>
                  </a:cubicBezTo>
                  <a:lnTo>
                    <a:pt x="3182510" y="0"/>
                  </a:lnTo>
                  <a:cubicBezTo>
                    <a:pt x="1520107" y="201786"/>
                    <a:pt x="201811" y="1519917"/>
                    <a:pt x="0" y="3182111"/>
                  </a:cubicBezTo>
                  <a:lnTo>
                    <a:pt x="2240242" y="3182111"/>
                  </a:lnTo>
                  <a:close/>
                </a:path>
              </a:pathLst>
            </a:custGeom>
            <a:solidFill>
              <a:srgbClr val="006A66"/>
            </a:solidFill>
            <a:ln w="13538" cap="flat">
              <a:noFill/>
              <a:prstDash val="solid"/>
              <a:miter/>
            </a:ln>
          </p:spPr>
          <p:txBody>
            <a:bodyPr rtlCol="0" anchor="ctr"/>
            <a:lstStyle/>
            <a:p>
              <a:endParaRPr lang="en-US">
                <a:latin typeface="Schibsted Grotesk" pitchFamily="2" charset="77"/>
                <a:cs typeface="Schibsted Grotesk" pitchFamily="2" charset="77"/>
              </a:endParaRPr>
            </a:p>
          </p:txBody>
        </p:sp>
        <p:sp>
          <p:nvSpPr>
            <p:cNvPr id="17" name="Image 2" descr=" ">
              <a:extLst>
                <a:ext uri="{FF2B5EF4-FFF2-40B4-BE49-F238E27FC236}">
                  <a16:creationId xmlns:a16="http://schemas.microsoft.com/office/drawing/2014/main" id="{4777F150-5649-A344-B40A-6FF74982DB05}"/>
                </a:ext>
              </a:extLst>
            </p:cNvPr>
            <p:cNvSpPr/>
            <p:nvPr/>
          </p:nvSpPr>
          <p:spPr>
            <a:xfrm>
              <a:off x="6303541" y="4433512"/>
              <a:ext cx="1605322" cy="1611952"/>
            </a:xfrm>
            <a:custGeom>
              <a:avLst/>
              <a:gdLst>
                <a:gd name="connsiteX0" fmla="*/ 938275 w 3169022"/>
                <a:gd name="connsiteY0" fmla="*/ 0 h 3182109"/>
                <a:gd name="connsiteX1" fmla="*/ 0 w 3169022"/>
                <a:gd name="connsiteY1" fmla="*/ 942149 h 3182109"/>
                <a:gd name="connsiteX2" fmla="*/ 0 w 3169022"/>
                <a:gd name="connsiteY2" fmla="*/ 3182109 h 3182109"/>
                <a:gd name="connsiteX3" fmla="*/ 3169022 w 3169022"/>
                <a:gd name="connsiteY3" fmla="*/ 0 h 3182109"/>
                <a:gd name="connsiteX4" fmla="*/ 938275 w 3169022"/>
                <a:gd name="connsiteY4" fmla="*/ 0 h 318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22" h="3182109">
                  <a:moveTo>
                    <a:pt x="938275" y="0"/>
                  </a:moveTo>
                  <a:cubicBezTo>
                    <a:pt x="795147" y="445670"/>
                    <a:pt x="443837" y="798432"/>
                    <a:pt x="0" y="942149"/>
                  </a:cubicBezTo>
                  <a:lnTo>
                    <a:pt x="0" y="3182109"/>
                  </a:lnTo>
                  <a:cubicBezTo>
                    <a:pt x="1655357" y="2980324"/>
                    <a:pt x="2968067" y="1662192"/>
                    <a:pt x="3169022" y="0"/>
                  </a:cubicBezTo>
                  <a:lnTo>
                    <a:pt x="938275" y="0"/>
                  </a:lnTo>
                  <a:close/>
                </a:path>
              </a:pathLst>
            </a:custGeom>
            <a:solidFill>
              <a:srgbClr val="F6BD32"/>
            </a:solidFill>
            <a:ln w="13480" cap="flat">
              <a:noFill/>
              <a:prstDash val="solid"/>
              <a:miter/>
            </a:ln>
          </p:spPr>
          <p:txBody>
            <a:bodyPr rtlCol="0" anchor="ctr"/>
            <a:lstStyle/>
            <a:p>
              <a:endParaRPr lang="en-US">
                <a:latin typeface="Schibsted Grotesk" pitchFamily="2" charset="77"/>
                <a:cs typeface="Schibsted Grotesk" pitchFamily="2" charset="77"/>
              </a:endParaRPr>
            </a:p>
          </p:txBody>
        </p:sp>
        <p:sp>
          <p:nvSpPr>
            <p:cNvPr id="18" name="Image 3" descr=" ">
              <a:extLst>
                <a:ext uri="{FF2B5EF4-FFF2-40B4-BE49-F238E27FC236}">
                  <a16:creationId xmlns:a16="http://schemas.microsoft.com/office/drawing/2014/main" id="{02611558-E874-6C41-B738-76AC94E97BF8}"/>
                </a:ext>
              </a:extLst>
            </p:cNvPr>
            <p:cNvSpPr/>
            <p:nvPr/>
          </p:nvSpPr>
          <p:spPr>
            <a:xfrm>
              <a:off x="4231202" y="4433512"/>
              <a:ext cx="1612154" cy="1611952"/>
            </a:xfrm>
            <a:custGeom>
              <a:avLst/>
              <a:gdLst>
                <a:gd name="connsiteX0" fmla="*/ 3182510 w 3182509"/>
                <a:gd name="connsiteY0" fmla="*/ 942149 h 3182109"/>
                <a:gd name="connsiteX1" fmla="*/ 2240242 w 3182509"/>
                <a:gd name="connsiteY1" fmla="*/ 0 h 3182109"/>
                <a:gd name="connsiteX2" fmla="*/ 0 w 3182509"/>
                <a:gd name="connsiteY2" fmla="*/ 0 h 3182109"/>
                <a:gd name="connsiteX3" fmla="*/ 3182510 w 3182509"/>
                <a:gd name="connsiteY3" fmla="*/ 3182109 h 3182109"/>
                <a:gd name="connsiteX4" fmla="*/ 3182510 w 3182509"/>
                <a:gd name="connsiteY4" fmla="*/ 942149 h 318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09" h="3182109">
                  <a:moveTo>
                    <a:pt x="3182510" y="942149"/>
                  </a:moveTo>
                  <a:cubicBezTo>
                    <a:pt x="2736778" y="798432"/>
                    <a:pt x="2383976" y="445670"/>
                    <a:pt x="2240242" y="0"/>
                  </a:cubicBezTo>
                  <a:lnTo>
                    <a:pt x="0" y="0"/>
                  </a:lnTo>
                  <a:cubicBezTo>
                    <a:pt x="201811" y="1662192"/>
                    <a:pt x="1520107" y="2980324"/>
                    <a:pt x="3182510" y="3182109"/>
                  </a:cubicBezTo>
                  <a:lnTo>
                    <a:pt x="3182510" y="942149"/>
                  </a:lnTo>
                  <a:close/>
                </a:path>
              </a:pathLst>
            </a:custGeom>
            <a:solidFill>
              <a:srgbClr val="006A66">
                <a:alpha val="18000"/>
              </a:srgbClr>
            </a:solidFill>
            <a:ln w="13538" cap="flat">
              <a:noFill/>
              <a:prstDash val="solid"/>
              <a:miter/>
            </a:ln>
          </p:spPr>
          <p:txBody>
            <a:bodyPr rtlCol="0" anchor="ctr"/>
            <a:lstStyle/>
            <a:p>
              <a:endParaRPr lang="en-US">
                <a:latin typeface="Schibsted Grotesk" pitchFamily="2" charset="77"/>
                <a:cs typeface="Schibsted Grotesk" pitchFamily="2" charset="77"/>
              </a:endParaRPr>
            </a:p>
          </p:txBody>
        </p:sp>
        <p:grpSp>
          <p:nvGrpSpPr>
            <p:cNvPr id="37" name="Groupe 36">
              <a:extLst>
                <a:ext uri="{FF2B5EF4-FFF2-40B4-BE49-F238E27FC236}">
                  <a16:creationId xmlns:a16="http://schemas.microsoft.com/office/drawing/2014/main" id="{7B806CE7-1EA5-B242-B368-895342EFCCA3}"/>
                </a:ext>
              </a:extLst>
            </p:cNvPr>
            <p:cNvGrpSpPr/>
            <p:nvPr/>
          </p:nvGrpSpPr>
          <p:grpSpPr>
            <a:xfrm>
              <a:off x="4231191" y="2356018"/>
              <a:ext cx="3683058" cy="3696353"/>
              <a:chOff x="3875486" y="1837035"/>
              <a:chExt cx="3978555" cy="3992917"/>
            </a:xfrm>
          </p:grpSpPr>
          <p:sp>
            <p:nvSpPr>
              <p:cNvPr id="19" name="Image 9" descr=" ">
                <a:extLst>
                  <a:ext uri="{FF2B5EF4-FFF2-40B4-BE49-F238E27FC236}">
                    <a16:creationId xmlns:a16="http://schemas.microsoft.com/office/drawing/2014/main" id="{166091A0-35B4-9947-9443-505F8699469D}"/>
                  </a:ext>
                </a:extLst>
              </p:cNvPr>
              <p:cNvSpPr/>
              <p:nvPr/>
            </p:nvSpPr>
            <p:spPr>
              <a:xfrm>
                <a:off x="5835840" y="1837035"/>
                <a:ext cx="50408" cy="1212010"/>
              </a:xfrm>
              <a:custGeom>
                <a:avLst/>
                <a:gdLst>
                  <a:gd name="connsiteX0" fmla="*/ 50482 w 92118"/>
                  <a:gd name="connsiteY0" fmla="*/ 1984 h 2214891"/>
                  <a:gd name="connsiteX1" fmla="*/ 41637 w 92118"/>
                  <a:gd name="connsiteY1" fmla="*/ 1984 h 2214891"/>
                  <a:gd name="connsiteX2" fmla="*/ 1832 w 92118"/>
                  <a:gd name="connsiteY2" fmla="*/ 45089 h 2214891"/>
                  <a:gd name="connsiteX3" fmla="*/ 1832 w 92118"/>
                  <a:gd name="connsiteY3" fmla="*/ 54668 h 2214891"/>
                  <a:gd name="connsiteX4" fmla="*/ 10677 w 92118"/>
                  <a:gd name="connsiteY4" fmla="*/ 54668 h 2214891"/>
                  <a:gd name="connsiteX5" fmla="*/ 46059 w 92118"/>
                  <a:gd name="connsiteY5" fmla="*/ 16352 h 2214891"/>
                  <a:gd name="connsiteX6" fmla="*/ 81441 w 92118"/>
                  <a:gd name="connsiteY6" fmla="*/ 54668 h 2214891"/>
                  <a:gd name="connsiteX7" fmla="*/ 90287 w 92118"/>
                  <a:gd name="connsiteY7" fmla="*/ 54668 h 2214891"/>
                  <a:gd name="connsiteX8" fmla="*/ 90287 w 92118"/>
                  <a:gd name="connsiteY8" fmla="*/ 45089 h 2214891"/>
                  <a:gd name="connsiteX9" fmla="*/ 50482 w 92118"/>
                  <a:gd name="connsiteY9" fmla="*/ 1984 h 2214891"/>
                  <a:gd name="connsiteX10" fmla="*/ 52314 w 92118"/>
                  <a:gd name="connsiteY10" fmla="*/ 2214892 h 2214891"/>
                  <a:gd name="connsiteX11" fmla="*/ 52314 w 92118"/>
                  <a:gd name="connsiteY11" fmla="*/ 6773 h 2214891"/>
                  <a:gd name="connsiteX12" fmla="*/ 39805 w 92118"/>
                  <a:gd name="connsiteY12" fmla="*/ 6773 h 2214891"/>
                  <a:gd name="connsiteX13" fmla="*/ 39805 w 92118"/>
                  <a:gd name="connsiteY13" fmla="*/ 2214892 h 2214891"/>
                  <a:gd name="connsiteX14" fmla="*/ 52314 w 92118"/>
                  <a:gd name="connsiteY14" fmla="*/ 2214892 h 22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8" h="2214891">
                    <a:moveTo>
                      <a:pt x="50482" y="1984"/>
                    </a:moveTo>
                    <a:cubicBezTo>
                      <a:pt x="48039" y="-661"/>
                      <a:pt x="44079" y="-661"/>
                      <a:pt x="41637" y="1984"/>
                    </a:cubicBezTo>
                    <a:lnTo>
                      <a:pt x="1832" y="45089"/>
                    </a:lnTo>
                    <a:cubicBezTo>
                      <a:pt x="-611" y="47735"/>
                      <a:pt x="-611" y="52023"/>
                      <a:pt x="1832" y="54668"/>
                    </a:cubicBezTo>
                    <a:cubicBezTo>
                      <a:pt x="4275" y="57314"/>
                      <a:pt x="8235" y="57314"/>
                      <a:pt x="10677" y="54668"/>
                    </a:cubicBezTo>
                    <a:lnTo>
                      <a:pt x="46059" y="16352"/>
                    </a:lnTo>
                    <a:lnTo>
                      <a:pt x="81441" y="54668"/>
                    </a:lnTo>
                    <a:cubicBezTo>
                      <a:pt x="83884" y="57314"/>
                      <a:pt x="87844" y="57314"/>
                      <a:pt x="90287" y="54668"/>
                    </a:cubicBezTo>
                    <a:cubicBezTo>
                      <a:pt x="92729" y="52023"/>
                      <a:pt x="92729" y="47735"/>
                      <a:pt x="90287" y="45089"/>
                    </a:cubicBezTo>
                    <a:lnTo>
                      <a:pt x="50482" y="1984"/>
                    </a:lnTo>
                    <a:close/>
                    <a:moveTo>
                      <a:pt x="52314" y="2214892"/>
                    </a:moveTo>
                    <a:lnTo>
                      <a:pt x="52314" y="6773"/>
                    </a:lnTo>
                    <a:lnTo>
                      <a:pt x="39805" y="6773"/>
                    </a:lnTo>
                    <a:lnTo>
                      <a:pt x="39805" y="2214892"/>
                    </a:lnTo>
                    <a:lnTo>
                      <a:pt x="52314" y="2214892"/>
                    </a:lnTo>
                    <a:close/>
                  </a:path>
                </a:pathLst>
              </a:custGeom>
              <a:solidFill>
                <a:srgbClr val="006A66"/>
              </a:solidFill>
              <a:ln w="11906" cap="flat">
                <a:noFill/>
                <a:prstDash val="solid"/>
                <a:miter/>
              </a:ln>
            </p:spPr>
            <p:txBody>
              <a:bodyPr rtlCol="0" anchor="ctr"/>
              <a:lstStyle/>
              <a:p>
                <a:endParaRPr lang="en-US">
                  <a:latin typeface="Schibsted Grotesk" pitchFamily="2" charset="77"/>
                  <a:cs typeface="Schibsted Grotesk" pitchFamily="2" charset="77"/>
                </a:endParaRPr>
              </a:p>
            </p:txBody>
          </p:sp>
          <p:sp>
            <p:nvSpPr>
              <p:cNvPr id="20" name="Image 10" descr=" ">
                <a:extLst>
                  <a:ext uri="{FF2B5EF4-FFF2-40B4-BE49-F238E27FC236}">
                    <a16:creationId xmlns:a16="http://schemas.microsoft.com/office/drawing/2014/main" id="{8882B63F-74D7-8648-B4FA-224E6FF19D7E}"/>
                  </a:ext>
                </a:extLst>
              </p:cNvPr>
              <p:cNvSpPr/>
              <p:nvPr/>
            </p:nvSpPr>
            <p:spPr>
              <a:xfrm>
                <a:off x="5835840" y="4617940"/>
                <a:ext cx="50408" cy="1212012"/>
              </a:xfrm>
              <a:custGeom>
                <a:avLst/>
                <a:gdLst>
                  <a:gd name="connsiteX0" fmla="*/ 41637 w 92118"/>
                  <a:gd name="connsiteY0" fmla="*/ 2212914 h 2214894"/>
                  <a:gd name="connsiteX1" fmla="*/ 50482 w 92118"/>
                  <a:gd name="connsiteY1" fmla="*/ 2212914 h 2214894"/>
                  <a:gd name="connsiteX2" fmla="*/ 90287 w 92118"/>
                  <a:gd name="connsiteY2" fmla="*/ 2169808 h 2214894"/>
                  <a:gd name="connsiteX3" fmla="*/ 90287 w 92118"/>
                  <a:gd name="connsiteY3" fmla="*/ 2160217 h 2214894"/>
                  <a:gd name="connsiteX4" fmla="*/ 81441 w 92118"/>
                  <a:gd name="connsiteY4" fmla="*/ 2160217 h 2214894"/>
                  <a:gd name="connsiteX5" fmla="*/ 46059 w 92118"/>
                  <a:gd name="connsiteY5" fmla="*/ 2198541 h 2214894"/>
                  <a:gd name="connsiteX6" fmla="*/ 10677 w 92118"/>
                  <a:gd name="connsiteY6" fmla="*/ 2160217 h 2214894"/>
                  <a:gd name="connsiteX7" fmla="*/ 1832 w 92118"/>
                  <a:gd name="connsiteY7" fmla="*/ 2160217 h 2214894"/>
                  <a:gd name="connsiteX8" fmla="*/ 1832 w 92118"/>
                  <a:gd name="connsiteY8" fmla="*/ 2169808 h 2214894"/>
                  <a:gd name="connsiteX9" fmla="*/ 41637 w 92118"/>
                  <a:gd name="connsiteY9" fmla="*/ 2212914 h 2214894"/>
                  <a:gd name="connsiteX10" fmla="*/ 52314 w 92118"/>
                  <a:gd name="connsiteY10" fmla="*/ 2208118 h 2214894"/>
                  <a:gd name="connsiteX11" fmla="*/ 52314 w 92118"/>
                  <a:gd name="connsiteY11" fmla="*/ 0 h 2214894"/>
                  <a:gd name="connsiteX12" fmla="*/ 39805 w 92118"/>
                  <a:gd name="connsiteY12" fmla="*/ 0 h 2214894"/>
                  <a:gd name="connsiteX13" fmla="*/ 39805 w 92118"/>
                  <a:gd name="connsiteY13" fmla="*/ 2208118 h 2214894"/>
                  <a:gd name="connsiteX14" fmla="*/ 52314 w 92118"/>
                  <a:gd name="connsiteY14" fmla="*/ 2208118 h 22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8" h="2214894">
                    <a:moveTo>
                      <a:pt x="41637" y="2212914"/>
                    </a:moveTo>
                    <a:cubicBezTo>
                      <a:pt x="44079" y="2215555"/>
                      <a:pt x="48039" y="2215555"/>
                      <a:pt x="50482" y="2212914"/>
                    </a:cubicBezTo>
                    <a:lnTo>
                      <a:pt x="90287" y="2169808"/>
                    </a:lnTo>
                    <a:cubicBezTo>
                      <a:pt x="92729" y="2167153"/>
                      <a:pt x="92729" y="2162872"/>
                      <a:pt x="90287" y="2160217"/>
                    </a:cubicBezTo>
                    <a:cubicBezTo>
                      <a:pt x="87844" y="2157575"/>
                      <a:pt x="83884" y="2157575"/>
                      <a:pt x="81441" y="2160217"/>
                    </a:cubicBezTo>
                    <a:lnTo>
                      <a:pt x="46059" y="2198541"/>
                    </a:lnTo>
                    <a:lnTo>
                      <a:pt x="10677" y="2160217"/>
                    </a:lnTo>
                    <a:cubicBezTo>
                      <a:pt x="8235" y="2157575"/>
                      <a:pt x="4275" y="2157575"/>
                      <a:pt x="1832" y="2160217"/>
                    </a:cubicBezTo>
                    <a:cubicBezTo>
                      <a:pt x="-611" y="2162872"/>
                      <a:pt x="-611" y="2167153"/>
                      <a:pt x="1832" y="2169808"/>
                    </a:cubicBezTo>
                    <a:lnTo>
                      <a:pt x="41637" y="2212914"/>
                    </a:lnTo>
                    <a:close/>
                    <a:moveTo>
                      <a:pt x="52314" y="2208118"/>
                    </a:moveTo>
                    <a:lnTo>
                      <a:pt x="52314" y="0"/>
                    </a:lnTo>
                    <a:lnTo>
                      <a:pt x="39805" y="0"/>
                    </a:lnTo>
                    <a:lnTo>
                      <a:pt x="39805" y="2208118"/>
                    </a:lnTo>
                    <a:lnTo>
                      <a:pt x="52314" y="2208118"/>
                    </a:lnTo>
                    <a:close/>
                  </a:path>
                </a:pathLst>
              </a:custGeom>
              <a:solidFill>
                <a:srgbClr val="006A66"/>
              </a:solidFill>
              <a:ln w="11906" cap="flat">
                <a:noFill/>
                <a:prstDash val="solid"/>
                <a:miter/>
              </a:ln>
            </p:spPr>
            <p:txBody>
              <a:bodyPr rtlCol="0" anchor="ctr"/>
              <a:lstStyle/>
              <a:p>
                <a:endParaRPr lang="en-US">
                  <a:latin typeface="Schibsted Grotesk" pitchFamily="2" charset="77"/>
                  <a:cs typeface="Schibsted Grotesk" pitchFamily="2" charset="77"/>
                </a:endParaRPr>
              </a:p>
            </p:txBody>
          </p:sp>
          <p:sp>
            <p:nvSpPr>
              <p:cNvPr id="21" name="Image 11" descr=" ">
                <a:extLst>
                  <a:ext uri="{FF2B5EF4-FFF2-40B4-BE49-F238E27FC236}">
                    <a16:creationId xmlns:a16="http://schemas.microsoft.com/office/drawing/2014/main" id="{12ADED52-1B5C-DB49-AAC0-5AAEFB4B8413}"/>
                  </a:ext>
                </a:extLst>
              </p:cNvPr>
              <p:cNvSpPr/>
              <p:nvPr/>
            </p:nvSpPr>
            <p:spPr>
              <a:xfrm>
                <a:off x="6641877" y="3826875"/>
                <a:ext cx="1212164" cy="50402"/>
              </a:xfrm>
              <a:custGeom>
                <a:avLst/>
                <a:gdLst>
                  <a:gd name="connsiteX0" fmla="*/ 2213191 w 2215172"/>
                  <a:gd name="connsiteY0" fmla="*/ 50476 h 92107"/>
                  <a:gd name="connsiteX1" fmla="*/ 2213191 w 2215172"/>
                  <a:gd name="connsiteY1" fmla="*/ 41632 h 92107"/>
                  <a:gd name="connsiteX2" fmla="*/ 2170080 w 2215172"/>
                  <a:gd name="connsiteY2" fmla="*/ 1832 h 92107"/>
                  <a:gd name="connsiteX3" fmla="*/ 2160487 w 2215172"/>
                  <a:gd name="connsiteY3" fmla="*/ 1832 h 92107"/>
                  <a:gd name="connsiteX4" fmla="*/ 2160487 w 2215172"/>
                  <a:gd name="connsiteY4" fmla="*/ 10676 h 92107"/>
                  <a:gd name="connsiteX5" fmla="*/ 2198816 w 2215172"/>
                  <a:gd name="connsiteY5" fmla="*/ 46054 h 92107"/>
                  <a:gd name="connsiteX6" fmla="*/ 2160487 w 2215172"/>
                  <a:gd name="connsiteY6" fmla="*/ 81431 h 92107"/>
                  <a:gd name="connsiteX7" fmla="*/ 2160487 w 2215172"/>
                  <a:gd name="connsiteY7" fmla="*/ 90276 h 92107"/>
                  <a:gd name="connsiteX8" fmla="*/ 2170080 w 2215172"/>
                  <a:gd name="connsiteY8" fmla="*/ 90276 h 92107"/>
                  <a:gd name="connsiteX9" fmla="*/ 2213191 w 2215172"/>
                  <a:gd name="connsiteY9" fmla="*/ 50476 h 92107"/>
                  <a:gd name="connsiteX10" fmla="*/ 0 w 2215172"/>
                  <a:gd name="connsiteY10" fmla="*/ 52308 h 92107"/>
                  <a:gd name="connsiteX11" fmla="*/ 2208395 w 2215172"/>
                  <a:gd name="connsiteY11" fmla="*/ 52308 h 92107"/>
                  <a:gd name="connsiteX12" fmla="*/ 2208395 w 2215172"/>
                  <a:gd name="connsiteY12" fmla="*/ 39800 h 92107"/>
                  <a:gd name="connsiteX13" fmla="*/ 0 w 2215172"/>
                  <a:gd name="connsiteY13" fmla="*/ 39800 h 92107"/>
                  <a:gd name="connsiteX14" fmla="*/ 0 w 2215172"/>
                  <a:gd name="connsiteY14" fmla="*/ 52308 h 9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172" h="92107">
                    <a:moveTo>
                      <a:pt x="2213191" y="50476"/>
                    </a:moveTo>
                    <a:cubicBezTo>
                      <a:pt x="2215833" y="48034"/>
                      <a:pt x="2215833" y="44074"/>
                      <a:pt x="2213191" y="41632"/>
                    </a:cubicBezTo>
                    <a:lnTo>
                      <a:pt x="2170080" y="1832"/>
                    </a:lnTo>
                    <a:cubicBezTo>
                      <a:pt x="2167424" y="-611"/>
                      <a:pt x="2163143" y="-611"/>
                      <a:pt x="2160487" y="1832"/>
                    </a:cubicBezTo>
                    <a:cubicBezTo>
                      <a:pt x="2157845" y="4274"/>
                      <a:pt x="2157845" y="8234"/>
                      <a:pt x="2160487" y="10676"/>
                    </a:cubicBezTo>
                    <a:lnTo>
                      <a:pt x="2198816" y="46054"/>
                    </a:lnTo>
                    <a:lnTo>
                      <a:pt x="2160487" y="81431"/>
                    </a:lnTo>
                    <a:cubicBezTo>
                      <a:pt x="2157845" y="83874"/>
                      <a:pt x="2157845" y="87833"/>
                      <a:pt x="2160487" y="90276"/>
                    </a:cubicBezTo>
                    <a:cubicBezTo>
                      <a:pt x="2163143" y="92718"/>
                      <a:pt x="2167424" y="92718"/>
                      <a:pt x="2170080" y="90276"/>
                    </a:cubicBezTo>
                    <a:lnTo>
                      <a:pt x="2213191" y="50476"/>
                    </a:lnTo>
                    <a:close/>
                    <a:moveTo>
                      <a:pt x="0" y="52308"/>
                    </a:moveTo>
                    <a:lnTo>
                      <a:pt x="2208395" y="52308"/>
                    </a:lnTo>
                    <a:lnTo>
                      <a:pt x="2208395" y="39800"/>
                    </a:lnTo>
                    <a:lnTo>
                      <a:pt x="0" y="39800"/>
                    </a:lnTo>
                    <a:lnTo>
                      <a:pt x="0" y="52308"/>
                    </a:lnTo>
                    <a:close/>
                  </a:path>
                </a:pathLst>
              </a:custGeom>
              <a:solidFill>
                <a:srgbClr val="006A66"/>
              </a:solidFill>
              <a:ln w="13532" cap="flat">
                <a:noFill/>
                <a:prstDash val="solid"/>
                <a:miter/>
              </a:ln>
            </p:spPr>
            <p:txBody>
              <a:bodyPr rtlCol="0" anchor="ctr"/>
              <a:lstStyle/>
              <a:p>
                <a:endParaRPr lang="en-US">
                  <a:latin typeface="Schibsted Grotesk" pitchFamily="2" charset="77"/>
                  <a:cs typeface="Schibsted Grotesk" pitchFamily="2" charset="77"/>
                </a:endParaRPr>
              </a:p>
            </p:txBody>
          </p:sp>
          <p:sp>
            <p:nvSpPr>
              <p:cNvPr id="22" name="Image 12" descr=" ">
                <a:extLst>
                  <a:ext uri="{FF2B5EF4-FFF2-40B4-BE49-F238E27FC236}">
                    <a16:creationId xmlns:a16="http://schemas.microsoft.com/office/drawing/2014/main" id="{A4BAB65F-292A-1E4C-8A23-2C0E1AC0A445}"/>
                  </a:ext>
                </a:extLst>
              </p:cNvPr>
              <p:cNvSpPr/>
              <p:nvPr/>
            </p:nvSpPr>
            <p:spPr>
              <a:xfrm>
                <a:off x="3875486" y="3826875"/>
                <a:ext cx="1212162" cy="50401"/>
              </a:xfrm>
              <a:custGeom>
                <a:avLst/>
                <a:gdLst>
                  <a:gd name="connsiteX0" fmla="*/ 1984 w 2215168"/>
                  <a:gd name="connsiteY0" fmla="*/ 41631 h 92106"/>
                  <a:gd name="connsiteX1" fmla="*/ 1984 w 2215168"/>
                  <a:gd name="connsiteY1" fmla="*/ 50475 h 92106"/>
                  <a:gd name="connsiteX2" fmla="*/ 45095 w 2215168"/>
                  <a:gd name="connsiteY2" fmla="*/ 90275 h 92106"/>
                  <a:gd name="connsiteX3" fmla="*/ 54675 w 2215168"/>
                  <a:gd name="connsiteY3" fmla="*/ 90275 h 92106"/>
                  <a:gd name="connsiteX4" fmla="*/ 54675 w 2215168"/>
                  <a:gd name="connsiteY4" fmla="*/ 81431 h 92106"/>
                  <a:gd name="connsiteX5" fmla="*/ 16354 w 2215168"/>
                  <a:gd name="connsiteY5" fmla="*/ 46053 h 92106"/>
                  <a:gd name="connsiteX6" fmla="*/ 54675 w 2215168"/>
                  <a:gd name="connsiteY6" fmla="*/ 10676 h 92106"/>
                  <a:gd name="connsiteX7" fmla="*/ 54675 w 2215168"/>
                  <a:gd name="connsiteY7" fmla="*/ 1832 h 92106"/>
                  <a:gd name="connsiteX8" fmla="*/ 45095 w 2215168"/>
                  <a:gd name="connsiteY8" fmla="*/ 1832 h 92106"/>
                  <a:gd name="connsiteX9" fmla="*/ 1984 w 2215168"/>
                  <a:gd name="connsiteY9" fmla="*/ 41631 h 92106"/>
                  <a:gd name="connsiteX10" fmla="*/ 6774 w 2215168"/>
                  <a:gd name="connsiteY10" fmla="*/ 52307 h 92106"/>
                  <a:gd name="connsiteX11" fmla="*/ 2215169 w 2215168"/>
                  <a:gd name="connsiteY11" fmla="*/ 52307 h 92106"/>
                  <a:gd name="connsiteX12" fmla="*/ 2215169 w 2215168"/>
                  <a:gd name="connsiteY12" fmla="*/ 39800 h 92106"/>
                  <a:gd name="connsiteX13" fmla="*/ 6774 w 2215168"/>
                  <a:gd name="connsiteY13" fmla="*/ 39799 h 92106"/>
                  <a:gd name="connsiteX14" fmla="*/ 6774 w 2215168"/>
                  <a:gd name="connsiteY14" fmla="*/ 523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168" h="92106">
                    <a:moveTo>
                      <a:pt x="1984" y="41631"/>
                    </a:moveTo>
                    <a:cubicBezTo>
                      <a:pt x="-661" y="44073"/>
                      <a:pt x="-661" y="48033"/>
                      <a:pt x="1984" y="50475"/>
                    </a:cubicBezTo>
                    <a:lnTo>
                      <a:pt x="45095" y="90275"/>
                    </a:lnTo>
                    <a:cubicBezTo>
                      <a:pt x="47741" y="92717"/>
                      <a:pt x="52030" y="92717"/>
                      <a:pt x="54675" y="90275"/>
                    </a:cubicBezTo>
                    <a:cubicBezTo>
                      <a:pt x="57321" y="87833"/>
                      <a:pt x="57321" y="83873"/>
                      <a:pt x="54675" y="81431"/>
                    </a:cubicBezTo>
                    <a:lnTo>
                      <a:pt x="16354" y="46053"/>
                    </a:lnTo>
                    <a:lnTo>
                      <a:pt x="54675" y="10676"/>
                    </a:lnTo>
                    <a:cubicBezTo>
                      <a:pt x="57321" y="8234"/>
                      <a:pt x="57321" y="4274"/>
                      <a:pt x="54675" y="1832"/>
                    </a:cubicBezTo>
                    <a:cubicBezTo>
                      <a:pt x="52030" y="-611"/>
                      <a:pt x="47741" y="-611"/>
                      <a:pt x="45095" y="1832"/>
                    </a:cubicBezTo>
                    <a:lnTo>
                      <a:pt x="1984" y="41631"/>
                    </a:lnTo>
                    <a:close/>
                    <a:moveTo>
                      <a:pt x="6774" y="52307"/>
                    </a:moveTo>
                    <a:lnTo>
                      <a:pt x="2215169" y="52307"/>
                    </a:lnTo>
                    <a:lnTo>
                      <a:pt x="2215169" y="39800"/>
                    </a:lnTo>
                    <a:lnTo>
                      <a:pt x="6774" y="39799"/>
                    </a:lnTo>
                    <a:lnTo>
                      <a:pt x="6774" y="52307"/>
                    </a:lnTo>
                    <a:close/>
                  </a:path>
                </a:pathLst>
              </a:custGeom>
              <a:solidFill>
                <a:srgbClr val="006A66"/>
              </a:solidFill>
              <a:ln w="13532" cap="flat">
                <a:noFill/>
                <a:prstDash val="solid"/>
                <a:miter/>
              </a:ln>
            </p:spPr>
            <p:txBody>
              <a:bodyPr rtlCol="0" anchor="ctr"/>
              <a:lstStyle/>
              <a:p>
                <a:endParaRPr lang="en-US">
                  <a:latin typeface="Schibsted Grotesk" pitchFamily="2" charset="77"/>
                  <a:cs typeface="Schibsted Grotesk" pitchFamily="2" charset="77"/>
                </a:endParaRPr>
              </a:p>
            </p:txBody>
          </p:sp>
        </p:grpSp>
        <p:sp>
          <p:nvSpPr>
            <p:cNvPr id="24" name="TextBox 76">
              <a:extLst>
                <a:ext uri="{FF2B5EF4-FFF2-40B4-BE49-F238E27FC236}">
                  <a16:creationId xmlns:a16="http://schemas.microsoft.com/office/drawing/2014/main" id="{3205DCE9-3725-6140-900A-31689ECF6513}"/>
                </a:ext>
              </a:extLst>
            </p:cNvPr>
            <p:cNvSpPr txBox="1"/>
            <p:nvPr/>
          </p:nvSpPr>
          <p:spPr>
            <a:xfrm>
              <a:off x="8027132" y="2898523"/>
              <a:ext cx="2385310" cy="601710"/>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Le Lorem Ipsum </a:t>
              </a:r>
              <a:r>
                <a:rPr lang="en-US" sz="1100" kern="1500" dirty="0" err="1">
                  <a:solidFill>
                    <a:schemeClr val="tx1">
                      <a:lumMod val="65000"/>
                      <a:lumOff val="35000"/>
                    </a:schemeClr>
                  </a:solidFill>
                  <a:ea typeface="Inter Tight" pitchFamily="2" charset="0"/>
                  <a:cs typeface="Plus Jakarta Sans" pitchFamily="2" charset="0"/>
                </a:rPr>
                <a:t>est</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simplement</a:t>
              </a:r>
              <a:r>
                <a:rPr lang="en-US" sz="1100" kern="1500" dirty="0">
                  <a:solidFill>
                    <a:schemeClr val="tx1">
                      <a:lumMod val="65000"/>
                      <a:lumOff val="35000"/>
                    </a:schemeClr>
                  </a:solidFill>
                  <a:ea typeface="Inter Tight" pitchFamily="2" charset="0"/>
                  <a:cs typeface="Plus Jakarta Sans" pitchFamily="2" charset="0"/>
                </a:rPr>
                <a:t> du faux </a:t>
              </a:r>
              <a:r>
                <a:rPr lang="en-US" sz="1100" kern="1500" dirty="0" err="1">
                  <a:solidFill>
                    <a:schemeClr val="tx1">
                      <a:lumMod val="65000"/>
                      <a:lumOff val="35000"/>
                    </a:schemeClr>
                  </a:solidFill>
                  <a:ea typeface="Inter Tight" pitchFamily="2" charset="0"/>
                  <a:cs typeface="Plus Jakarta Sans" pitchFamily="2" charset="0"/>
                </a:rPr>
                <a:t>texte</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employé</a:t>
              </a:r>
              <a:r>
                <a:rPr lang="en-US" sz="1100" kern="1500" dirty="0">
                  <a:solidFill>
                    <a:schemeClr val="tx1">
                      <a:lumMod val="65000"/>
                      <a:lumOff val="35000"/>
                    </a:schemeClr>
                  </a:solidFill>
                  <a:ea typeface="Inter Tight" pitchFamily="2" charset="0"/>
                  <a:cs typeface="Plus Jakarta Sans" pitchFamily="2" charset="0"/>
                </a:rPr>
                <a:t> dans la composition et la mise </a:t>
              </a:r>
              <a:r>
                <a:rPr lang="en-US" sz="1100" kern="1500" dirty="0" err="1">
                  <a:solidFill>
                    <a:schemeClr val="tx1">
                      <a:lumMod val="65000"/>
                      <a:lumOff val="35000"/>
                    </a:schemeClr>
                  </a:solidFill>
                  <a:ea typeface="Inter Tight" pitchFamily="2" charset="0"/>
                  <a:cs typeface="Plus Jakarta Sans" pitchFamily="2" charset="0"/>
                </a:rPr>
                <a:t>en</a:t>
              </a:r>
              <a:r>
                <a:rPr lang="en-US" sz="1100" kern="1500" dirty="0">
                  <a:solidFill>
                    <a:schemeClr val="tx1">
                      <a:lumMod val="65000"/>
                      <a:lumOff val="35000"/>
                    </a:schemeClr>
                  </a:solidFill>
                  <a:ea typeface="Inter Tight" pitchFamily="2" charset="0"/>
                  <a:cs typeface="Plus Jakarta Sans" pitchFamily="2" charset="0"/>
                </a:rPr>
                <a:t> page </a:t>
              </a:r>
              <a:r>
                <a:rPr lang="en-US" sz="1100" kern="1500" dirty="0" err="1">
                  <a:solidFill>
                    <a:schemeClr val="tx1">
                      <a:lumMod val="65000"/>
                      <a:lumOff val="35000"/>
                    </a:schemeClr>
                  </a:solidFill>
                  <a:ea typeface="Inter Tight" pitchFamily="2" charset="0"/>
                  <a:cs typeface="Plus Jakarta Sans" pitchFamily="2" charset="0"/>
                </a:rPr>
                <a:t>avant</a:t>
              </a:r>
              <a:r>
                <a:rPr lang="en-US" sz="1100" kern="1500" dirty="0">
                  <a:solidFill>
                    <a:schemeClr val="tx1">
                      <a:lumMod val="65000"/>
                      <a:lumOff val="35000"/>
                    </a:schemeClr>
                  </a:solidFill>
                  <a:ea typeface="Inter Tight" pitchFamily="2" charset="0"/>
                  <a:cs typeface="Plus Jakarta Sans" pitchFamily="2" charset="0"/>
                </a:rPr>
                <a:t> impression.</a:t>
              </a:r>
            </a:p>
          </p:txBody>
        </p:sp>
        <p:sp>
          <p:nvSpPr>
            <p:cNvPr id="25" name="TextBox 76">
              <a:extLst>
                <a:ext uri="{FF2B5EF4-FFF2-40B4-BE49-F238E27FC236}">
                  <a16:creationId xmlns:a16="http://schemas.microsoft.com/office/drawing/2014/main" id="{626FEFF5-947B-8A4C-A77D-427494097262}"/>
                </a:ext>
              </a:extLst>
            </p:cNvPr>
            <p:cNvSpPr txBox="1"/>
            <p:nvPr/>
          </p:nvSpPr>
          <p:spPr>
            <a:xfrm>
              <a:off x="8027132" y="2604393"/>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006A66"/>
                  </a:solidFill>
                  <a:ea typeface="Inter Tight" pitchFamily="2" charset="0"/>
                  <a:cs typeface="Plus Jakarta Sans" pitchFamily="2" charset="0"/>
                </a:rPr>
                <a:t>Lorem Ipsum</a:t>
              </a:r>
            </a:p>
          </p:txBody>
        </p:sp>
        <p:sp>
          <p:nvSpPr>
            <p:cNvPr id="26" name="TextBox 76">
              <a:extLst>
                <a:ext uri="{FF2B5EF4-FFF2-40B4-BE49-F238E27FC236}">
                  <a16:creationId xmlns:a16="http://schemas.microsoft.com/office/drawing/2014/main" id="{5D6E06DE-0326-4F4C-8019-25A310A09008}"/>
                </a:ext>
              </a:extLst>
            </p:cNvPr>
            <p:cNvSpPr txBox="1"/>
            <p:nvPr/>
          </p:nvSpPr>
          <p:spPr>
            <a:xfrm>
              <a:off x="7874614" y="5392218"/>
              <a:ext cx="2385310" cy="601710"/>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Le Lorem Ipsum </a:t>
              </a:r>
              <a:r>
                <a:rPr lang="en-US" sz="1100" kern="1500" dirty="0" err="1">
                  <a:solidFill>
                    <a:schemeClr val="tx1">
                      <a:lumMod val="65000"/>
                      <a:lumOff val="35000"/>
                    </a:schemeClr>
                  </a:solidFill>
                  <a:ea typeface="Inter Tight" pitchFamily="2" charset="0"/>
                  <a:cs typeface="Plus Jakarta Sans" pitchFamily="2" charset="0"/>
                </a:rPr>
                <a:t>est</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simplement</a:t>
              </a:r>
              <a:r>
                <a:rPr lang="en-US" sz="1100" kern="1500" dirty="0">
                  <a:solidFill>
                    <a:schemeClr val="tx1">
                      <a:lumMod val="65000"/>
                      <a:lumOff val="35000"/>
                    </a:schemeClr>
                  </a:solidFill>
                  <a:ea typeface="Inter Tight" pitchFamily="2" charset="0"/>
                  <a:cs typeface="Plus Jakarta Sans" pitchFamily="2" charset="0"/>
                </a:rPr>
                <a:t> du faux </a:t>
              </a:r>
              <a:r>
                <a:rPr lang="en-US" sz="1100" kern="1500" dirty="0" err="1">
                  <a:solidFill>
                    <a:schemeClr val="tx1">
                      <a:lumMod val="65000"/>
                      <a:lumOff val="35000"/>
                    </a:schemeClr>
                  </a:solidFill>
                  <a:ea typeface="Inter Tight" pitchFamily="2" charset="0"/>
                  <a:cs typeface="Plus Jakarta Sans" pitchFamily="2" charset="0"/>
                </a:rPr>
                <a:t>texte</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employé</a:t>
              </a:r>
              <a:r>
                <a:rPr lang="en-US" sz="1100" kern="1500" dirty="0">
                  <a:solidFill>
                    <a:schemeClr val="tx1">
                      <a:lumMod val="65000"/>
                      <a:lumOff val="35000"/>
                    </a:schemeClr>
                  </a:solidFill>
                  <a:ea typeface="Inter Tight" pitchFamily="2" charset="0"/>
                  <a:cs typeface="Plus Jakarta Sans" pitchFamily="2" charset="0"/>
                </a:rPr>
                <a:t> dans la composition et la mise </a:t>
              </a:r>
              <a:r>
                <a:rPr lang="en-US" sz="1100" kern="1500" dirty="0" err="1">
                  <a:solidFill>
                    <a:schemeClr val="tx1">
                      <a:lumMod val="65000"/>
                      <a:lumOff val="35000"/>
                    </a:schemeClr>
                  </a:solidFill>
                  <a:ea typeface="Inter Tight" pitchFamily="2" charset="0"/>
                  <a:cs typeface="Plus Jakarta Sans" pitchFamily="2" charset="0"/>
                </a:rPr>
                <a:t>en</a:t>
              </a:r>
              <a:r>
                <a:rPr lang="en-US" sz="1100" kern="1500" dirty="0">
                  <a:solidFill>
                    <a:schemeClr val="tx1">
                      <a:lumMod val="65000"/>
                      <a:lumOff val="35000"/>
                    </a:schemeClr>
                  </a:solidFill>
                  <a:ea typeface="Inter Tight" pitchFamily="2" charset="0"/>
                  <a:cs typeface="Plus Jakarta Sans" pitchFamily="2" charset="0"/>
                </a:rPr>
                <a:t> page </a:t>
              </a:r>
              <a:r>
                <a:rPr lang="en-US" sz="1100" kern="1500" dirty="0" err="1">
                  <a:solidFill>
                    <a:schemeClr val="tx1">
                      <a:lumMod val="65000"/>
                      <a:lumOff val="35000"/>
                    </a:schemeClr>
                  </a:solidFill>
                  <a:ea typeface="Inter Tight" pitchFamily="2" charset="0"/>
                  <a:cs typeface="Plus Jakarta Sans" pitchFamily="2" charset="0"/>
                </a:rPr>
                <a:t>avant</a:t>
              </a:r>
              <a:r>
                <a:rPr lang="en-US" sz="1100" kern="1500" dirty="0">
                  <a:solidFill>
                    <a:schemeClr val="tx1">
                      <a:lumMod val="65000"/>
                      <a:lumOff val="35000"/>
                    </a:schemeClr>
                  </a:solidFill>
                  <a:ea typeface="Inter Tight" pitchFamily="2" charset="0"/>
                  <a:cs typeface="Plus Jakarta Sans" pitchFamily="2" charset="0"/>
                </a:rPr>
                <a:t> impression.</a:t>
              </a:r>
            </a:p>
          </p:txBody>
        </p:sp>
        <p:sp>
          <p:nvSpPr>
            <p:cNvPr id="27" name="TextBox 76">
              <a:extLst>
                <a:ext uri="{FF2B5EF4-FFF2-40B4-BE49-F238E27FC236}">
                  <a16:creationId xmlns:a16="http://schemas.microsoft.com/office/drawing/2014/main" id="{CAC113C2-F76E-E54B-ADBD-354DA47C5623}"/>
                </a:ext>
              </a:extLst>
            </p:cNvPr>
            <p:cNvSpPr txBox="1"/>
            <p:nvPr/>
          </p:nvSpPr>
          <p:spPr>
            <a:xfrm>
              <a:off x="7874614" y="5098088"/>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F6BD32"/>
                  </a:solidFill>
                  <a:ea typeface="Inter Tight" pitchFamily="2" charset="0"/>
                  <a:cs typeface="Plus Jakarta Sans" pitchFamily="2" charset="0"/>
                </a:rPr>
                <a:t>Lorem Ipsum</a:t>
              </a:r>
            </a:p>
          </p:txBody>
        </p:sp>
        <p:sp>
          <p:nvSpPr>
            <p:cNvPr id="28" name="TextBox 76">
              <a:extLst>
                <a:ext uri="{FF2B5EF4-FFF2-40B4-BE49-F238E27FC236}">
                  <a16:creationId xmlns:a16="http://schemas.microsoft.com/office/drawing/2014/main" id="{8BCD2434-27E3-DA4A-98DB-4DC7C329F4F7}"/>
                </a:ext>
              </a:extLst>
            </p:cNvPr>
            <p:cNvSpPr txBox="1"/>
            <p:nvPr/>
          </p:nvSpPr>
          <p:spPr>
            <a:xfrm>
              <a:off x="1819577" y="2921403"/>
              <a:ext cx="2385310" cy="601710"/>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Le Lorem Ipsum </a:t>
              </a:r>
              <a:r>
                <a:rPr lang="en-US" sz="1100" kern="1500" dirty="0" err="1">
                  <a:solidFill>
                    <a:schemeClr val="tx1">
                      <a:lumMod val="65000"/>
                      <a:lumOff val="35000"/>
                    </a:schemeClr>
                  </a:solidFill>
                  <a:ea typeface="Inter Tight" pitchFamily="2" charset="0"/>
                  <a:cs typeface="Plus Jakarta Sans" pitchFamily="2" charset="0"/>
                </a:rPr>
                <a:t>est</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simplement</a:t>
              </a:r>
              <a:r>
                <a:rPr lang="en-US" sz="1100" kern="1500" dirty="0">
                  <a:solidFill>
                    <a:schemeClr val="tx1">
                      <a:lumMod val="65000"/>
                      <a:lumOff val="35000"/>
                    </a:schemeClr>
                  </a:solidFill>
                  <a:ea typeface="Inter Tight" pitchFamily="2" charset="0"/>
                  <a:cs typeface="Plus Jakarta Sans" pitchFamily="2" charset="0"/>
                </a:rPr>
                <a:t> du faux </a:t>
              </a:r>
              <a:r>
                <a:rPr lang="en-US" sz="1100" kern="1500" dirty="0" err="1">
                  <a:solidFill>
                    <a:schemeClr val="tx1">
                      <a:lumMod val="65000"/>
                      <a:lumOff val="35000"/>
                    </a:schemeClr>
                  </a:solidFill>
                  <a:ea typeface="Inter Tight" pitchFamily="2" charset="0"/>
                  <a:cs typeface="Plus Jakarta Sans" pitchFamily="2" charset="0"/>
                </a:rPr>
                <a:t>texte</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employé</a:t>
              </a:r>
              <a:r>
                <a:rPr lang="en-US" sz="1100" kern="1500" dirty="0">
                  <a:solidFill>
                    <a:schemeClr val="tx1">
                      <a:lumMod val="65000"/>
                      <a:lumOff val="35000"/>
                    </a:schemeClr>
                  </a:solidFill>
                  <a:ea typeface="Inter Tight" pitchFamily="2" charset="0"/>
                  <a:cs typeface="Plus Jakarta Sans" pitchFamily="2" charset="0"/>
                </a:rPr>
                <a:t> dans la composition et la mise </a:t>
              </a:r>
              <a:r>
                <a:rPr lang="en-US" sz="1100" kern="1500" dirty="0" err="1">
                  <a:solidFill>
                    <a:schemeClr val="tx1">
                      <a:lumMod val="65000"/>
                      <a:lumOff val="35000"/>
                    </a:schemeClr>
                  </a:solidFill>
                  <a:ea typeface="Inter Tight" pitchFamily="2" charset="0"/>
                  <a:cs typeface="Plus Jakarta Sans" pitchFamily="2" charset="0"/>
                </a:rPr>
                <a:t>en</a:t>
              </a:r>
              <a:r>
                <a:rPr lang="en-US" sz="1100" kern="1500" dirty="0">
                  <a:solidFill>
                    <a:schemeClr val="tx1">
                      <a:lumMod val="65000"/>
                      <a:lumOff val="35000"/>
                    </a:schemeClr>
                  </a:solidFill>
                  <a:ea typeface="Inter Tight" pitchFamily="2" charset="0"/>
                  <a:cs typeface="Plus Jakarta Sans" pitchFamily="2" charset="0"/>
                </a:rPr>
                <a:t> page </a:t>
              </a:r>
              <a:r>
                <a:rPr lang="en-US" sz="1100" kern="1500" dirty="0" err="1">
                  <a:solidFill>
                    <a:schemeClr val="tx1">
                      <a:lumMod val="65000"/>
                      <a:lumOff val="35000"/>
                    </a:schemeClr>
                  </a:solidFill>
                  <a:ea typeface="Inter Tight" pitchFamily="2" charset="0"/>
                  <a:cs typeface="Plus Jakarta Sans" pitchFamily="2" charset="0"/>
                </a:rPr>
                <a:t>avant</a:t>
              </a:r>
              <a:r>
                <a:rPr lang="en-US" sz="1100" kern="1500" dirty="0">
                  <a:solidFill>
                    <a:schemeClr val="tx1">
                      <a:lumMod val="65000"/>
                      <a:lumOff val="35000"/>
                    </a:schemeClr>
                  </a:solidFill>
                  <a:ea typeface="Inter Tight" pitchFamily="2" charset="0"/>
                  <a:cs typeface="Plus Jakarta Sans" pitchFamily="2" charset="0"/>
                </a:rPr>
                <a:t> impression.</a:t>
              </a:r>
            </a:p>
          </p:txBody>
        </p:sp>
        <p:sp>
          <p:nvSpPr>
            <p:cNvPr id="29" name="TextBox 76">
              <a:extLst>
                <a:ext uri="{FF2B5EF4-FFF2-40B4-BE49-F238E27FC236}">
                  <a16:creationId xmlns:a16="http://schemas.microsoft.com/office/drawing/2014/main" id="{18357F87-2CF9-1740-8AE8-D1CD0ADCC560}"/>
                </a:ext>
              </a:extLst>
            </p:cNvPr>
            <p:cNvSpPr txBox="1"/>
            <p:nvPr/>
          </p:nvSpPr>
          <p:spPr>
            <a:xfrm>
              <a:off x="1819577" y="2627273"/>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006A66"/>
                  </a:solidFill>
                  <a:ea typeface="Inter Tight" pitchFamily="2" charset="0"/>
                  <a:cs typeface="Plus Jakarta Sans" pitchFamily="2" charset="0"/>
                </a:rPr>
                <a:t>Lorem Ipsum</a:t>
              </a:r>
            </a:p>
          </p:txBody>
        </p:sp>
        <p:sp>
          <p:nvSpPr>
            <p:cNvPr id="30" name="TextBox 76">
              <a:extLst>
                <a:ext uri="{FF2B5EF4-FFF2-40B4-BE49-F238E27FC236}">
                  <a16:creationId xmlns:a16="http://schemas.microsoft.com/office/drawing/2014/main" id="{216D32E8-1F6C-2F40-A0BA-4352FC813D77}"/>
                </a:ext>
              </a:extLst>
            </p:cNvPr>
            <p:cNvSpPr txBox="1"/>
            <p:nvPr/>
          </p:nvSpPr>
          <p:spPr>
            <a:xfrm>
              <a:off x="2071235" y="5308334"/>
              <a:ext cx="2385310" cy="601710"/>
            </a:xfrm>
            <a:prstGeom prst="rect">
              <a:avLst/>
            </a:prstGeom>
            <a:noFill/>
          </p:spPr>
          <p:txBody>
            <a:bodyPr wrap="square" lIns="0" tIns="0" rIns="0" bIns="0" rtlCol="0">
              <a:spAutoFit/>
            </a:bodyPr>
            <a:lstStyle/>
            <a:p>
              <a:pPr>
                <a:lnSpc>
                  <a:spcPct val="120000"/>
                </a:lnSpc>
                <a:spcAft>
                  <a:spcPts val="800"/>
                </a:spcAft>
              </a:pPr>
              <a:r>
                <a:rPr lang="en-US" sz="1100" kern="1500" dirty="0">
                  <a:solidFill>
                    <a:schemeClr val="tx1">
                      <a:lumMod val="65000"/>
                      <a:lumOff val="35000"/>
                    </a:schemeClr>
                  </a:solidFill>
                  <a:ea typeface="Inter Tight" pitchFamily="2" charset="0"/>
                  <a:cs typeface="Plus Jakarta Sans" pitchFamily="2" charset="0"/>
                </a:rPr>
                <a:t>Le Lorem Ipsum </a:t>
              </a:r>
              <a:r>
                <a:rPr lang="en-US" sz="1100" kern="1500" dirty="0" err="1">
                  <a:solidFill>
                    <a:schemeClr val="tx1">
                      <a:lumMod val="65000"/>
                      <a:lumOff val="35000"/>
                    </a:schemeClr>
                  </a:solidFill>
                  <a:ea typeface="Inter Tight" pitchFamily="2" charset="0"/>
                  <a:cs typeface="Plus Jakarta Sans" pitchFamily="2" charset="0"/>
                </a:rPr>
                <a:t>est</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simplement</a:t>
              </a:r>
              <a:r>
                <a:rPr lang="en-US" sz="1100" kern="1500" dirty="0">
                  <a:solidFill>
                    <a:schemeClr val="tx1">
                      <a:lumMod val="65000"/>
                      <a:lumOff val="35000"/>
                    </a:schemeClr>
                  </a:solidFill>
                  <a:ea typeface="Inter Tight" pitchFamily="2" charset="0"/>
                  <a:cs typeface="Plus Jakarta Sans" pitchFamily="2" charset="0"/>
                </a:rPr>
                <a:t> du faux </a:t>
              </a:r>
              <a:r>
                <a:rPr lang="en-US" sz="1100" kern="1500" dirty="0" err="1">
                  <a:solidFill>
                    <a:schemeClr val="tx1">
                      <a:lumMod val="65000"/>
                      <a:lumOff val="35000"/>
                    </a:schemeClr>
                  </a:solidFill>
                  <a:ea typeface="Inter Tight" pitchFamily="2" charset="0"/>
                  <a:cs typeface="Plus Jakarta Sans" pitchFamily="2" charset="0"/>
                </a:rPr>
                <a:t>texte</a:t>
              </a:r>
              <a:r>
                <a:rPr lang="en-US" sz="1100" kern="1500" dirty="0">
                  <a:solidFill>
                    <a:schemeClr val="tx1">
                      <a:lumMod val="65000"/>
                      <a:lumOff val="35000"/>
                    </a:schemeClr>
                  </a:solidFill>
                  <a:ea typeface="Inter Tight" pitchFamily="2" charset="0"/>
                  <a:cs typeface="Plus Jakarta Sans" pitchFamily="2" charset="0"/>
                </a:rPr>
                <a:t> </a:t>
              </a:r>
              <a:r>
                <a:rPr lang="en-US" sz="1100" kern="1500" dirty="0" err="1">
                  <a:solidFill>
                    <a:schemeClr val="tx1">
                      <a:lumMod val="65000"/>
                      <a:lumOff val="35000"/>
                    </a:schemeClr>
                  </a:solidFill>
                  <a:ea typeface="Inter Tight" pitchFamily="2" charset="0"/>
                  <a:cs typeface="Plus Jakarta Sans" pitchFamily="2" charset="0"/>
                </a:rPr>
                <a:t>employé</a:t>
              </a:r>
              <a:r>
                <a:rPr lang="en-US" sz="1100" kern="1500" dirty="0">
                  <a:solidFill>
                    <a:schemeClr val="tx1">
                      <a:lumMod val="65000"/>
                      <a:lumOff val="35000"/>
                    </a:schemeClr>
                  </a:solidFill>
                  <a:ea typeface="Inter Tight" pitchFamily="2" charset="0"/>
                  <a:cs typeface="Plus Jakarta Sans" pitchFamily="2" charset="0"/>
                </a:rPr>
                <a:t> dans la composition et la mise </a:t>
              </a:r>
              <a:r>
                <a:rPr lang="en-US" sz="1100" kern="1500" dirty="0" err="1">
                  <a:solidFill>
                    <a:schemeClr val="tx1">
                      <a:lumMod val="65000"/>
                      <a:lumOff val="35000"/>
                    </a:schemeClr>
                  </a:solidFill>
                  <a:ea typeface="Inter Tight" pitchFamily="2" charset="0"/>
                  <a:cs typeface="Plus Jakarta Sans" pitchFamily="2" charset="0"/>
                </a:rPr>
                <a:t>en</a:t>
              </a:r>
              <a:r>
                <a:rPr lang="en-US" sz="1100" kern="1500" dirty="0">
                  <a:solidFill>
                    <a:schemeClr val="tx1">
                      <a:lumMod val="65000"/>
                      <a:lumOff val="35000"/>
                    </a:schemeClr>
                  </a:solidFill>
                  <a:ea typeface="Inter Tight" pitchFamily="2" charset="0"/>
                  <a:cs typeface="Plus Jakarta Sans" pitchFamily="2" charset="0"/>
                </a:rPr>
                <a:t> page </a:t>
              </a:r>
              <a:r>
                <a:rPr lang="en-US" sz="1100" kern="1500" dirty="0" err="1">
                  <a:solidFill>
                    <a:schemeClr val="tx1">
                      <a:lumMod val="65000"/>
                      <a:lumOff val="35000"/>
                    </a:schemeClr>
                  </a:solidFill>
                  <a:ea typeface="Inter Tight" pitchFamily="2" charset="0"/>
                  <a:cs typeface="Plus Jakarta Sans" pitchFamily="2" charset="0"/>
                </a:rPr>
                <a:t>avant</a:t>
              </a:r>
              <a:r>
                <a:rPr lang="en-US" sz="1100" kern="1500" dirty="0">
                  <a:solidFill>
                    <a:schemeClr val="tx1">
                      <a:lumMod val="65000"/>
                      <a:lumOff val="35000"/>
                    </a:schemeClr>
                  </a:solidFill>
                  <a:ea typeface="Inter Tight" pitchFamily="2" charset="0"/>
                  <a:cs typeface="Plus Jakarta Sans" pitchFamily="2" charset="0"/>
                </a:rPr>
                <a:t> impression.</a:t>
              </a:r>
            </a:p>
          </p:txBody>
        </p:sp>
        <p:sp>
          <p:nvSpPr>
            <p:cNvPr id="31" name="TextBox 76">
              <a:extLst>
                <a:ext uri="{FF2B5EF4-FFF2-40B4-BE49-F238E27FC236}">
                  <a16:creationId xmlns:a16="http://schemas.microsoft.com/office/drawing/2014/main" id="{4449F9CD-F29E-0249-A108-730545D5433C}"/>
                </a:ext>
              </a:extLst>
            </p:cNvPr>
            <p:cNvSpPr txBox="1"/>
            <p:nvPr/>
          </p:nvSpPr>
          <p:spPr>
            <a:xfrm>
              <a:off x="2071235" y="5014204"/>
              <a:ext cx="1218532" cy="238879"/>
            </a:xfrm>
            <a:prstGeom prst="rect">
              <a:avLst/>
            </a:prstGeom>
            <a:noFill/>
          </p:spPr>
          <p:txBody>
            <a:bodyPr wrap="square" lIns="0" tIns="0" rIns="0" bIns="0" rtlCol="0">
              <a:spAutoFit/>
            </a:bodyPr>
            <a:lstStyle/>
            <a:p>
              <a:pPr>
                <a:lnSpc>
                  <a:spcPct val="120000"/>
                </a:lnSpc>
                <a:spcAft>
                  <a:spcPts val="800"/>
                </a:spcAft>
              </a:pPr>
              <a:r>
                <a:rPr lang="en-US" sz="1500" b="1" kern="1500" dirty="0">
                  <a:solidFill>
                    <a:srgbClr val="006A66"/>
                  </a:solidFill>
                  <a:ea typeface="Inter Tight" pitchFamily="2" charset="0"/>
                  <a:cs typeface="Plus Jakarta Sans" pitchFamily="2" charset="0"/>
                </a:rPr>
                <a:t>Lorem Ipsum</a:t>
              </a:r>
            </a:p>
          </p:txBody>
        </p:sp>
        <p:sp>
          <p:nvSpPr>
            <p:cNvPr id="33" name="TextBox 76">
              <a:extLst>
                <a:ext uri="{FF2B5EF4-FFF2-40B4-BE49-F238E27FC236}">
                  <a16:creationId xmlns:a16="http://schemas.microsoft.com/office/drawing/2014/main" id="{9D60F74E-E9A6-2F40-B156-91FF3A52C9E7}"/>
                </a:ext>
              </a:extLst>
            </p:cNvPr>
            <p:cNvSpPr txBox="1"/>
            <p:nvPr/>
          </p:nvSpPr>
          <p:spPr>
            <a:xfrm>
              <a:off x="6781778" y="2913835"/>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2</a:t>
              </a:r>
            </a:p>
          </p:txBody>
        </p:sp>
        <p:sp>
          <p:nvSpPr>
            <p:cNvPr id="34" name="TextBox 76">
              <a:extLst>
                <a:ext uri="{FF2B5EF4-FFF2-40B4-BE49-F238E27FC236}">
                  <a16:creationId xmlns:a16="http://schemas.microsoft.com/office/drawing/2014/main" id="{155DB82A-2F45-FC46-983B-92377F5BB573}"/>
                </a:ext>
              </a:extLst>
            </p:cNvPr>
            <p:cNvSpPr txBox="1"/>
            <p:nvPr/>
          </p:nvSpPr>
          <p:spPr>
            <a:xfrm>
              <a:off x="6766526" y="4858463"/>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3</a:t>
              </a:r>
            </a:p>
          </p:txBody>
        </p:sp>
        <p:sp>
          <p:nvSpPr>
            <p:cNvPr id="35" name="TextBox 76">
              <a:extLst>
                <a:ext uri="{FF2B5EF4-FFF2-40B4-BE49-F238E27FC236}">
                  <a16:creationId xmlns:a16="http://schemas.microsoft.com/office/drawing/2014/main" id="{37E1C185-1F3B-E541-B148-B224798C4DA5}"/>
                </a:ext>
              </a:extLst>
            </p:cNvPr>
            <p:cNvSpPr txBox="1"/>
            <p:nvPr/>
          </p:nvSpPr>
          <p:spPr>
            <a:xfrm>
              <a:off x="4943915" y="4789830"/>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4</a:t>
              </a:r>
            </a:p>
          </p:txBody>
        </p:sp>
        <p:sp>
          <p:nvSpPr>
            <p:cNvPr id="36" name="TextBox 76">
              <a:extLst>
                <a:ext uri="{FF2B5EF4-FFF2-40B4-BE49-F238E27FC236}">
                  <a16:creationId xmlns:a16="http://schemas.microsoft.com/office/drawing/2014/main" id="{85D3500C-7C18-1142-83F8-9CCDE7E89660}"/>
                </a:ext>
              </a:extLst>
            </p:cNvPr>
            <p:cNvSpPr txBox="1"/>
            <p:nvPr/>
          </p:nvSpPr>
          <p:spPr>
            <a:xfrm>
              <a:off x="4905784" y="2997721"/>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chemeClr val="bg1"/>
                  </a:solidFill>
                  <a:latin typeface="Aero Matics Light" panose="020B0303060101010101" pitchFamily="34" charset="77"/>
                  <a:ea typeface="Inter Tight" pitchFamily="2" charset="0"/>
                  <a:cs typeface="Plus Jakarta Sans" pitchFamily="2" charset="0"/>
                </a:rPr>
                <a:t>1</a:t>
              </a:r>
            </a:p>
          </p:txBody>
        </p:sp>
      </p:grpSp>
      <p:sp>
        <p:nvSpPr>
          <p:cNvPr id="39" name="TextBox 76">
            <a:extLst>
              <a:ext uri="{FF2B5EF4-FFF2-40B4-BE49-F238E27FC236}">
                <a16:creationId xmlns:a16="http://schemas.microsoft.com/office/drawing/2014/main" id="{CDCC5343-C028-6C4B-AFC6-33DFE11A8ACD}"/>
              </a:ext>
            </a:extLst>
          </p:cNvPr>
          <p:cNvSpPr txBox="1"/>
          <p:nvPr/>
        </p:nvSpPr>
        <p:spPr>
          <a:xfrm>
            <a:off x="3926324" y="1447719"/>
            <a:ext cx="4564747" cy="535531"/>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tx1">
                    <a:lumMod val="65000"/>
                    <a:lumOff val="35000"/>
                  </a:schemeClr>
                </a:solidFill>
                <a:ea typeface="Inter Tight" pitchFamily="2" charset="0"/>
                <a:cs typeface="Plus Jakarta Sans" pitchFamily="2" charset="0"/>
              </a:rPr>
              <a:t>Le Lorem Ipsum </a:t>
            </a:r>
            <a:r>
              <a:rPr lang="en-US" sz="1500" b="1" kern="1500" dirty="0" err="1">
                <a:solidFill>
                  <a:schemeClr val="tx1">
                    <a:lumMod val="65000"/>
                    <a:lumOff val="35000"/>
                  </a:schemeClr>
                </a:solidFill>
                <a:ea typeface="Inter Tight" pitchFamily="2" charset="0"/>
                <a:cs typeface="Plus Jakarta Sans" pitchFamily="2" charset="0"/>
              </a:rPr>
              <a:t>est</a:t>
            </a:r>
            <a:r>
              <a:rPr lang="en-US" sz="1500" b="1" kern="1500" dirty="0">
                <a:solidFill>
                  <a:schemeClr val="tx1">
                    <a:lumMod val="65000"/>
                    <a:lumOff val="35000"/>
                  </a:schemeClr>
                </a:solidFill>
                <a:ea typeface="Inter Tight" pitchFamily="2" charset="0"/>
                <a:cs typeface="Plus Jakarta Sans" pitchFamily="2" charset="0"/>
              </a:rPr>
              <a:t> </a:t>
            </a:r>
            <a:r>
              <a:rPr lang="en-US" sz="1500" b="1" kern="1500" dirty="0" err="1">
                <a:solidFill>
                  <a:schemeClr val="tx1">
                    <a:lumMod val="65000"/>
                    <a:lumOff val="35000"/>
                  </a:schemeClr>
                </a:solidFill>
                <a:ea typeface="Inter Tight" pitchFamily="2" charset="0"/>
                <a:cs typeface="Plus Jakarta Sans" pitchFamily="2" charset="0"/>
              </a:rPr>
              <a:t>simplement</a:t>
            </a:r>
            <a:r>
              <a:rPr lang="en-US" sz="1500" b="1" kern="1500" dirty="0">
                <a:solidFill>
                  <a:schemeClr val="tx1">
                    <a:lumMod val="65000"/>
                    <a:lumOff val="35000"/>
                  </a:schemeClr>
                </a:solidFill>
                <a:ea typeface="Inter Tight" pitchFamily="2" charset="0"/>
                <a:cs typeface="Plus Jakarta Sans" pitchFamily="2" charset="0"/>
              </a:rPr>
              <a:t> du faux </a:t>
            </a:r>
            <a:r>
              <a:rPr lang="en-US" sz="1500" b="1" kern="1500" dirty="0" err="1">
                <a:solidFill>
                  <a:schemeClr val="tx1">
                    <a:lumMod val="65000"/>
                    <a:lumOff val="35000"/>
                  </a:schemeClr>
                </a:solidFill>
                <a:ea typeface="Inter Tight" pitchFamily="2" charset="0"/>
                <a:cs typeface="Plus Jakarta Sans" pitchFamily="2" charset="0"/>
              </a:rPr>
              <a:t>texte</a:t>
            </a:r>
            <a:r>
              <a:rPr lang="en-US" sz="1500" b="1" kern="1500" dirty="0">
                <a:solidFill>
                  <a:schemeClr val="tx1">
                    <a:lumMod val="65000"/>
                    <a:lumOff val="35000"/>
                  </a:schemeClr>
                </a:solidFill>
                <a:ea typeface="Inter Tight" pitchFamily="2" charset="0"/>
                <a:cs typeface="Plus Jakarta Sans" pitchFamily="2" charset="0"/>
              </a:rPr>
              <a:t> </a:t>
            </a:r>
            <a:r>
              <a:rPr lang="en-US" sz="1500" b="1" kern="1500" dirty="0" err="1">
                <a:solidFill>
                  <a:schemeClr val="tx1">
                    <a:lumMod val="65000"/>
                    <a:lumOff val="35000"/>
                  </a:schemeClr>
                </a:solidFill>
                <a:ea typeface="Inter Tight" pitchFamily="2" charset="0"/>
                <a:cs typeface="Plus Jakarta Sans" pitchFamily="2" charset="0"/>
              </a:rPr>
              <a:t>employé</a:t>
            </a:r>
            <a:r>
              <a:rPr lang="en-US" sz="1500" b="1" kern="1500" dirty="0">
                <a:solidFill>
                  <a:schemeClr val="tx1">
                    <a:lumMod val="65000"/>
                    <a:lumOff val="35000"/>
                  </a:schemeClr>
                </a:solidFill>
                <a:ea typeface="Inter Tight" pitchFamily="2" charset="0"/>
                <a:cs typeface="Plus Jakarta Sans" pitchFamily="2" charset="0"/>
              </a:rPr>
              <a:t> dans la composition et la mise </a:t>
            </a:r>
            <a:r>
              <a:rPr lang="en-US" sz="1500" b="1" kern="1500" dirty="0" err="1">
                <a:solidFill>
                  <a:schemeClr val="tx1">
                    <a:lumMod val="65000"/>
                    <a:lumOff val="35000"/>
                  </a:schemeClr>
                </a:solidFill>
                <a:ea typeface="Inter Tight" pitchFamily="2" charset="0"/>
                <a:cs typeface="Plus Jakarta Sans" pitchFamily="2" charset="0"/>
              </a:rPr>
              <a:t>en</a:t>
            </a:r>
            <a:r>
              <a:rPr lang="en-US" sz="1500" b="1" kern="1500" dirty="0">
                <a:solidFill>
                  <a:schemeClr val="tx1">
                    <a:lumMod val="65000"/>
                    <a:lumOff val="35000"/>
                  </a:schemeClr>
                </a:solidFill>
                <a:ea typeface="Inter Tight" pitchFamily="2" charset="0"/>
                <a:cs typeface="Plus Jakarta Sans" pitchFamily="2" charset="0"/>
              </a:rPr>
              <a:t> page </a:t>
            </a:r>
            <a:r>
              <a:rPr lang="en-US" sz="1500" b="1" kern="1500" dirty="0" err="1">
                <a:solidFill>
                  <a:schemeClr val="tx1">
                    <a:lumMod val="65000"/>
                    <a:lumOff val="35000"/>
                  </a:schemeClr>
                </a:solidFill>
                <a:ea typeface="Inter Tight" pitchFamily="2" charset="0"/>
                <a:cs typeface="Plus Jakarta Sans" pitchFamily="2" charset="0"/>
              </a:rPr>
              <a:t>avant</a:t>
            </a:r>
            <a:r>
              <a:rPr lang="en-US" sz="1500" b="1" kern="1500" dirty="0">
                <a:solidFill>
                  <a:schemeClr val="tx1">
                    <a:lumMod val="65000"/>
                    <a:lumOff val="35000"/>
                  </a:schemeClr>
                </a:solidFill>
                <a:ea typeface="Inter Tight" pitchFamily="2" charset="0"/>
                <a:cs typeface="Plus Jakarta Sans" pitchFamily="2" charset="0"/>
              </a:rPr>
              <a:t> impression.</a:t>
            </a:r>
          </a:p>
        </p:txBody>
      </p:sp>
      <p:pic>
        <p:nvPicPr>
          <p:cNvPr id="41" name="Image 40">
            <a:extLst>
              <a:ext uri="{FF2B5EF4-FFF2-40B4-BE49-F238E27FC236}">
                <a16:creationId xmlns:a16="http://schemas.microsoft.com/office/drawing/2014/main" id="{C431918C-D73C-C04B-9794-1E085B08D711}"/>
              </a:ext>
            </a:extLst>
          </p:cNvPr>
          <p:cNvPicPr>
            <a:picLocks noChangeAspect="1"/>
          </p:cNvPicPr>
          <p:nvPr/>
        </p:nvPicPr>
        <p:blipFill>
          <a:blip r:embed="rId7"/>
          <a:stretch>
            <a:fillRect/>
          </a:stretch>
        </p:blipFill>
        <p:spPr>
          <a:xfrm>
            <a:off x="9651524" y="6319362"/>
            <a:ext cx="2247900" cy="266700"/>
          </a:xfrm>
          <a:prstGeom prst="rect">
            <a:avLst/>
          </a:prstGeom>
        </p:spPr>
      </p:pic>
    </p:spTree>
    <p:extLst>
      <p:ext uri="{BB962C8B-B14F-4D97-AF65-F5344CB8AC3E}">
        <p14:creationId xmlns:p14="http://schemas.microsoft.com/office/powerpoint/2010/main" val="1383944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8DF4F88-85E0-C64B-ADA3-832DFCE1D674}"/>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8" name="Image 7">
            <a:extLst>
              <a:ext uri="{FF2B5EF4-FFF2-40B4-BE49-F238E27FC236}">
                <a16:creationId xmlns:a16="http://schemas.microsoft.com/office/drawing/2014/main" id="{233DC319-6471-404A-B623-005FA4F9DE9D}"/>
              </a:ext>
            </a:extLst>
          </p:cNvPr>
          <p:cNvPicPr>
            <a:picLocks noChangeAspect="1"/>
          </p:cNvPicPr>
          <p:nvPr/>
        </p:nvPicPr>
        <p:blipFill>
          <a:blip r:embed="rId4"/>
          <a:stretch>
            <a:fillRect/>
          </a:stretch>
        </p:blipFill>
        <p:spPr>
          <a:xfrm>
            <a:off x="0" y="0"/>
            <a:ext cx="12192000" cy="1079500"/>
          </a:xfrm>
          <a:prstGeom prst="rect">
            <a:avLst/>
          </a:prstGeom>
        </p:spPr>
      </p:pic>
      <p:pic>
        <p:nvPicPr>
          <p:cNvPr id="9" name="Image 8">
            <a:extLst>
              <a:ext uri="{FF2B5EF4-FFF2-40B4-BE49-F238E27FC236}">
                <a16:creationId xmlns:a16="http://schemas.microsoft.com/office/drawing/2014/main" id="{FA005711-7CD6-E24F-970D-9D0C3CCB075F}"/>
              </a:ext>
            </a:extLst>
          </p:cNvPr>
          <p:cNvPicPr>
            <a:picLocks noChangeAspect="1"/>
          </p:cNvPicPr>
          <p:nvPr/>
        </p:nvPicPr>
        <p:blipFill>
          <a:blip r:embed="rId5"/>
          <a:stretch>
            <a:fillRect/>
          </a:stretch>
        </p:blipFill>
        <p:spPr>
          <a:xfrm>
            <a:off x="524352" y="169704"/>
            <a:ext cx="2438400" cy="850900"/>
          </a:xfrm>
          <a:prstGeom prst="rect">
            <a:avLst/>
          </a:prstGeom>
        </p:spPr>
      </p:pic>
      <p:pic>
        <p:nvPicPr>
          <p:cNvPr id="10" name="Image 9">
            <a:extLst>
              <a:ext uri="{FF2B5EF4-FFF2-40B4-BE49-F238E27FC236}">
                <a16:creationId xmlns:a16="http://schemas.microsoft.com/office/drawing/2014/main" id="{940C5D81-8192-124A-B8C6-A7BEA32601F7}"/>
              </a:ext>
            </a:extLst>
          </p:cNvPr>
          <p:cNvPicPr>
            <a:picLocks noChangeAspect="1"/>
          </p:cNvPicPr>
          <p:nvPr/>
        </p:nvPicPr>
        <p:blipFill>
          <a:blip r:embed="rId6"/>
          <a:stretch>
            <a:fillRect/>
          </a:stretch>
        </p:blipFill>
        <p:spPr>
          <a:xfrm>
            <a:off x="8453596" y="132874"/>
            <a:ext cx="3136900" cy="812800"/>
          </a:xfrm>
          <a:prstGeom prst="rect">
            <a:avLst/>
          </a:prstGeom>
        </p:spPr>
      </p:pic>
      <p:pic>
        <p:nvPicPr>
          <p:cNvPr id="11" name="Image 10">
            <a:extLst>
              <a:ext uri="{FF2B5EF4-FFF2-40B4-BE49-F238E27FC236}">
                <a16:creationId xmlns:a16="http://schemas.microsoft.com/office/drawing/2014/main" id="{5E982752-4905-9646-8E26-B29EA6B6A908}"/>
              </a:ext>
            </a:extLst>
          </p:cNvPr>
          <p:cNvPicPr>
            <a:picLocks noChangeAspect="1"/>
          </p:cNvPicPr>
          <p:nvPr/>
        </p:nvPicPr>
        <p:blipFill>
          <a:blip r:embed="rId7"/>
          <a:stretch>
            <a:fillRect/>
          </a:stretch>
        </p:blipFill>
        <p:spPr>
          <a:xfrm>
            <a:off x="9651524" y="6319362"/>
            <a:ext cx="2247900" cy="266700"/>
          </a:xfrm>
          <a:prstGeom prst="rect">
            <a:avLst/>
          </a:prstGeom>
        </p:spPr>
      </p:pic>
      <p:graphicFrame>
        <p:nvGraphicFramePr>
          <p:cNvPr id="3" name="Chart 12">
            <a:extLst>
              <a:ext uri="{FF2B5EF4-FFF2-40B4-BE49-F238E27FC236}">
                <a16:creationId xmlns:a16="http://schemas.microsoft.com/office/drawing/2014/main" id="{AA3AD1B9-9294-3841-A270-EF46248D75F4}"/>
              </a:ext>
            </a:extLst>
          </p:cNvPr>
          <p:cNvGraphicFramePr/>
          <p:nvPr>
            <p:extLst>
              <p:ext uri="{D42A27DB-BD31-4B8C-83A1-F6EECF244321}">
                <p14:modId xmlns:p14="http://schemas.microsoft.com/office/powerpoint/2010/main" val="1298500749"/>
              </p:ext>
            </p:extLst>
          </p:nvPr>
        </p:nvGraphicFramePr>
        <p:xfrm>
          <a:off x="7129774" y="1774606"/>
          <a:ext cx="3943677" cy="3266466"/>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16">
            <a:extLst>
              <a:ext uri="{FF2B5EF4-FFF2-40B4-BE49-F238E27FC236}">
                <a16:creationId xmlns:a16="http://schemas.microsoft.com/office/drawing/2014/main" id="{1AAB1FAE-1C96-A94F-B88C-D1B1ECBFA0AA}"/>
              </a:ext>
            </a:extLst>
          </p:cNvPr>
          <p:cNvSpPr/>
          <p:nvPr/>
        </p:nvSpPr>
        <p:spPr>
          <a:xfrm>
            <a:off x="7854900" y="4801500"/>
            <a:ext cx="2691178" cy="95410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a:solidFill>
                  <a:srgbClr val="404040"/>
                </a:solidFill>
              </a:defRPr>
            </a:lvl1pPr>
          </a:lstStyle>
          <a:p>
            <a:r>
              <a:rPr lang="fr-MA" dirty="0"/>
              <a:t>Le </a:t>
            </a:r>
            <a:r>
              <a:rPr lang="fr-MA" dirty="0" err="1"/>
              <a:t>Lorem</a:t>
            </a:r>
            <a:r>
              <a:rPr lang="fr-MA" dirty="0"/>
              <a:t> </a:t>
            </a:r>
            <a:r>
              <a:rPr lang="fr-MA" dirty="0" err="1"/>
              <a:t>Ipsum</a:t>
            </a:r>
            <a:r>
              <a:rPr lang="fr-MA" dirty="0"/>
              <a:t> est simplement du faux texte employé dans la composition et la mise en page avant impression.</a:t>
            </a:r>
            <a:endParaRPr dirty="0"/>
          </a:p>
        </p:txBody>
      </p:sp>
      <p:sp>
        <p:nvSpPr>
          <p:cNvPr id="12" name="CasellaDiTesto 26">
            <a:extLst>
              <a:ext uri="{FF2B5EF4-FFF2-40B4-BE49-F238E27FC236}">
                <a16:creationId xmlns:a16="http://schemas.microsoft.com/office/drawing/2014/main" id="{8E24B2D8-82EA-B442-9384-41D53A6E1811}"/>
              </a:ext>
            </a:extLst>
          </p:cNvPr>
          <p:cNvSpPr txBox="1"/>
          <p:nvPr/>
        </p:nvSpPr>
        <p:spPr>
          <a:xfrm>
            <a:off x="836351" y="1684688"/>
            <a:ext cx="4842242" cy="1730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500" b="1" dirty="0">
                <a:solidFill>
                  <a:srgbClr val="006A66"/>
                </a:solidFill>
              </a:rPr>
              <a:t>Pourquoi maintenant: </a:t>
            </a:r>
            <a:r>
              <a:rPr lang="fr-MA" sz="3500" dirty="0">
                <a:solidFill>
                  <a:srgbClr val="006A66"/>
                </a:solidFill>
              </a:rPr>
              <a:t>progrès, persévérance et orientations politiques</a:t>
            </a:r>
          </a:p>
        </p:txBody>
      </p:sp>
      <p:sp>
        <p:nvSpPr>
          <p:cNvPr id="13" name="TextBox 12">
            <a:extLst>
              <a:ext uri="{FF2B5EF4-FFF2-40B4-BE49-F238E27FC236}">
                <a16:creationId xmlns:a16="http://schemas.microsoft.com/office/drawing/2014/main" id="{BE471556-1E59-EE4E-8192-EBF237ACA990}"/>
              </a:ext>
            </a:extLst>
          </p:cNvPr>
          <p:cNvSpPr txBox="1"/>
          <p:nvPr/>
        </p:nvSpPr>
        <p:spPr>
          <a:xfrm>
            <a:off x="836351" y="3519765"/>
            <a:ext cx="5860082" cy="2235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Cette sixième Conférence mondiale se tient à un moment crucial. Aujourd’hui, </a:t>
            </a:r>
            <a:r>
              <a:rPr lang="fr-MA" sz="1500" b="1" dirty="0"/>
              <a:t>138 millions d’enfants sont encore astreints au travail des enfants</a:t>
            </a:r>
            <a:r>
              <a:rPr lang="fr-MA" sz="1500" dirty="0"/>
              <a:t>, dont environ </a:t>
            </a:r>
            <a:r>
              <a:rPr lang="fr-MA" sz="1500" b="1" dirty="0"/>
              <a:t>54 millions effectuent des travaux dangereux.</a:t>
            </a:r>
            <a:r>
              <a:rPr lang="fr-MA" sz="1500" dirty="0"/>
              <a:t> La communauté internationale n’a pas atteint la cible 8.7 des Objectifs de développement durable (ODD), qui vise à éliminer le travail des enfants sous toutes ses formes d’ici 2025. Il est urgent d’accélérer les progrès. Il est essentiel de consolider les acquis récents, d’intensifier les efforts, de renforcer la cohérence des politiques et d’augmenter les ressources aux niveaux national et international.</a:t>
            </a:r>
            <a:endParaRPr sz="1500" dirty="0">
              <a:solidFill>
                <a:schemeClr val="tx1">
                  <a:lumMod val="85000"/>
                  <a:lumOff val="15000"/>
                </a:schemeClr>
              </a:solidFill>
            </a:endParaRPr>
          </a:p>
        </p:txBody>
      </p:sp>
    </p:spTree>
    <p:extLst>
      <p:ext uri="{BB962C8B-B14F-4D97-AF65-F5344CB8AC3E}">
        <p14:creationId xmlns:p14="http://schemas.microsoft.com/office/powerpoint/2010/main" val="299369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4F39529-4FEA-CA44-BB8B-FDA993623DC8}"/>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11" name="Image 10">
            <a:extLst>
              <a:ext uri="{FF2B5EF4-FFF2-40B4-BE49-F238E27FC236}">
                <a16:creationId xmlns:a16="http://schemas.microsoft.com/office/drawing/2014/main" id="{0B724A0C-3E34-3145-AB88-C388E8B98F14}"/>
              </a:ext>
            </a:extLst>
          </p:cNvPr>
          <p:cNvPicPr>
            <a:picLocks noChangeAspect="1"/>
          </p:cNvPicPr>
          <p:nvPr/>
        </p:nvPicPr>
        <p:blipFill>
          <a:blip r:embed="rId4"/>
          <a:stretch>
            <a:fillRect/>
          </a:stretch>
        </p:blipFill>
        <p:spPr>
          <a:xfrm>
            <a:off x="0" y="0"/>
            <a:ext cx="12192000" cy="1079500"/>
          </a:xfrm>
          <a:prstGeom prst="rect">
            <a:avLst/>
          </a:prstGeom>
        </p:spPr>
      </p:pic>
      <p:pic>
        <p:nvPicPr>
          <p:cNvPr id="12" name="Image 11">
            <a:extLst>
              <a:ext uri="{FF2B5EF4-FFF2-40B4-BE49-F238E27FC236}">
                <a16:creationId xmlns:a16="http://schemas.microsoft.com/office/drawing/2014/main" id="{CAA17F35-32F1-A443-9857-83B8F050F5E1}"/>
              </a:ext>
            </a:extLst>
          </p:cNvPr>
          <p:cNvPicPr>
            <a:picLocks noChangeAspect="1"/>
          </p:cNvPicPr>
          <p:nvPr/>
        </p:nvPicPr>
        <p:blipFill>
          <a:blip r:embed="rId5"/>
          <a:stretch>
            <a:fillRect/>
          </a:stretch>
        </p:blipFill>
        <p:spPr>
          <a:xfrm>
            <a:off x="524352" y="169704"/>
            <a:ext cx="2438400" cy="850900"/>
          </a:xfrm>
          <a:prstGeom prst="rect">
            <a:avLst/>
          </a:prstGeom>
        </p:spPr>
      </p:pic>
      <p:pic>
        <p:nvPicPr>
          <p:cNvPr id="13" name="Image 12">
            <a:extLst>
              <a:ext uri="{FF2B5EF4-FFF2-40B4-BE49-F238E27FC236}">
                <a16:creationId xmlns:a16="http://schemas.microsoft.com/office/drawing/2014/main" id="{BE87CD7F-4FDC-594F-9607-F91BBA64C0C8}"/>
              </a:ext>
            </a:extLst>
          </p:cNvPr>
          <p:cNvPicPr>
            <a:picLocks noChangeAspect="1"/>
          </p:cNvPicPr>
          <p:nvPr/>
        </p:nvPicPr>
        <p:blipFill>
          <a:blip r:embed="rId6"/>
          <a:stretch>
            <a:fillRect/>
          </a:stretch>
        </p:blipFill>
        <p:spPr>
          <a:xfrm>
            <a:off x="8453596" y="132874"/>
            <a:ext cx="3136900" cy="812800"/>
          </a:xfrm>
          <a:prstGeom prst="rect">
            <a:avLst/>
          </a:prstGeom>
        </p:spPr>
      </p:pic>
      <p:pic>
        <p:nvPicPr>
          <p:cNvPr id="14" name="Image 13">
            <a:extLst>
              <a:ext uri="{FF2B5EF4-FFF2-40B4-BE49-F238E27FC236}">
                <a16:creationId xmlns:a16="http://schemas.microsoft.com/office/drawing/2014/main" id="{E118BAC0-7D22-C441-85D5-09CAE85A06DE}"/>
              </a:ext>
            </a:extLst>
          </p:cNvPr>
          <p:cNvPicPr>
            <a:picLocks noChangeAspect="1"/>
          </p:cNvPicPr>
          <p:nvPr/>
        </p:nvPicPr>
        <p:blipFill>
          <a:blip r:embed="rId7"/>
          <a:stretch>
            <a:fillRect/>
          </a:stretch>
        </p:blipFill>
        <p:spPr>
          <a:xfrm>
            <a:off x="9651524" y="6319362"/>
            <a:ext cx="2247900" cy="266700"/>
          </a:xfrm>
          <a:prstGeom prst="rect">
            <a:avLst/>
          </a:prstGeom>
        </p:spPr>
      </p:pic>
      <p:graphicFrame>
        <p:nvGraphicFramePr>
          <p:cNvPr id="2" name="Graphique 1">
            <a:extLst>
              <a:ext uri="{FF2B5EF4-FFF2-40B4-BE49-F238E27FC236}">
                <a16:creationId xmlns:a16="http://schemas.microsoft.com/office/drawing/2014/main" id="{4ABC146E-A8D9-0F42-AA5F-CA3734C9B5EA}"/>
              </a:ext>
            </a:extLst>
          </p:cNvPr>
          <p:cNvGraphicFramePr/>
          <p:nvPr>
            <p:extLst>
              <p:ext uri="{D42A27DB-BD31-4B8C-83A1-F6EECF244321}">
                <p14:modId xmlns:p14="http://schemas.microsoft.com/office/powerpoint/2010/main" val="3260389198"/>
              </p:ext>
            </p:extLst>
          </p:nvPr>
        </p:nvGraphicFramePr>
        <p:xfrm>
          <a:off x="6082553" y="2018162"/>
          <a:ext cx="5410618" cy="3607079"/>
        </p:xfrm>
        <a:graphic>
          <a:graphicData uri="http://schemas.openxmlformats.org/drawingml/2006/chart">
            <c:chart xmlns:c="http://schemas.openxmlformats.org/drawingml/2006/chart" xmlns:r="http://schemas.openxmlformats.org/officeDocument/2006/relationships" r:id="rId8"/>
          </a:graphicData>
        </a:graphic>
      </p:graphicFrame>
      <p:sp>
        <p:nvSpPr>
          <p:cNvPr id="3" name="Rectangle 2">
            <a:extLst>
              <a:ext uri="{FF2B5EF4-FFF2-40B4-BE49-F238E27FC236}">
                <a16:creationId xmlns:a16="http://schemas.microsoft.com/office/drawing/2014/main" id="{347A53F2-3646-7B4B-9F1E-8F504150C994}"/>
              </a:ext>
            </a:extLst>
          </p:cNvPr>
          <p:cNvSpPr/>
          <p:nvPr/>
        </p:nvSpPr>
        <p:spPr>
          <a:xfrm>
            <a:off x="1158335" y="1821608"/>
            <a:ext cx="3818021" cy="1117229"/>
          </a:xfrm>
          <a:prstGeom prst="rect">
            <a:avLst/>
          </a:prstGeom>
        </p:spPr>
        <p:txBody>
          <a:bodyPr wrap="square" lIns="0" tIns="0" rIns="0" bIns="0" anchor="ctr" anchorCtr="0">
            <a:spAutoFit/>
          </a:bodyPr>
          <a:lstStyle/>
          <a:p>
            <a:pPr>
              <a:lnSpc>
                <a:spcPct val="80000"/>
              </a:lnSpc>
            </a:pPr>
            <a:r>
              <a:rPr lang="en-US" sz="3000" b="1" dirty="0" err="1">
                <a:solidFill>
                  <a:srgbClr val="006A66"/>
                </a:solidFill>
                <a:latin typeface="Calibri" panose="020F0502020204030204" pitchFamily="34" charset="0"/>
                <a:cs typeface="Calibri" panose="020F0502020204030204" pitchFamily="34" charset="0"/>
              </a:rPr>
              <a:t>Mobilisation</a:t>
            </a:r>
            <a:r>
              <a:rPr lang="en-US" sz="3000" b="1" dirty="0">
                <a:solidFill>
                  <a:srgbClr val="006A66"/>
                </a:solidFill>
                <a:latin typeface="Calibri" panose="020F0502020204030204" pitchFamily="34" charset="0"/>
                <a:cs typeface="Calibri" panose="020F0502020204030204" pitchFamily="34" charset="0"/>
              </a:rPr>
              <a:t> </a:t>
            </a:r>
            <a:r>
              <a:rPr lang="en-US" sz="3000" b="1" dirty="0" err="1">
                <a:solidFill>
                  <a:srgbClr val="006A66"/>
                </a:solidFill>
                <a:latin typeface="Calibri" panose="020F0502020204030204" pitchFamily="34" charset="0"/>
                <a:cs typeface="Calibri" panose="020F0502020204030204" pitchFamily="34" charset="0"/>
              </a:rPr>
              <a:t>en</a:t>
            </a:r>
            <a:r>
              <a:rPr lang="en-US" sz="3000" b="1" dirty="0">
                <a:solidFill>
                  <a:srgbClr val="006A66"/>
                </a:solidFill>
                <a:latin typeface="Calibri" panose="020F0502020204030204" pitchFamily="34" charset="0"/>
                <a:cs typeface="Calibri" panose="020F0502020204030204" pitchFamily="34" charset="0"/>
              </a:rPr>
              <a:t> </a:t>
            </a:r>
            <a:r>
              <a:rPr lang="en-US" sz="3000" b="1" dirty="0" err="1">
                <a:solidFill>
                  <a:srgbClr val="006A66"/>
                </a:solidFill>
                <a:latin typeface="Calibri" panose="020F0502020204030204" pitchFamily="34" charset="0"/>
                <a:cs typeface="Calibri" panose="020F0502020204030204" pitchFamily="34" charset="0"/>
              </a:rPr>
              <a:t>vue</a:t>
            </a:r>
            <a:r>
              <a:rPr lang="en-US" sz="3000" b="1" dirty="0">
                <a:solidFill>
                  <a:srgbClr val="006A66"/>
                </a:solidFill>
                <a:latin typeface="Calibri" panose="020F0502020204030204" pitchFamily="34" charset="0"/>
                <a:cs typeface="Calibri" panose="020F0502020204030204" pitchFamily="34" charset="0"/>
              </a:rPr>
              <a:t> de la </a:t>
            </a:r>
            <a:r>
              <a:rPr lang="en-US" sz="3000" b="1" dirty="0" err="1">
                <a:solidFill>
                  <a:srgbClr val="006A66"/>
                </a:solidFill>
                <a:latin typeface="Calibri" panose="020F0502020204030204" pitchFamily="34" charset="0"/>
                <a:cs typeface="Calibri" panose="020F0502020204030204" pitchFamily="34" charset="0"/>
              </a:rPr>
              <a:t>sixième</a:t>
            </a:r>
            <a:r>
              <a:rPr lang="en-US" sz="3000" b="1" dirty="0">
                <a:solidFill>
                  <a:srgbClr val="006A66"/>
                </a:solidFill>
                <a:latin typeface="Calibri" panose="020F0502020204030204" pitchFamily="34" charset="0"/>
                <a:cs typeface="Calibri" panose="020F0502020204030204" pitchFamily="34" charset="0"/>
              </a:rPr>
              <a:t> </a:t>
            </a:r>
            <a:r>
              <a:rPr lang="en-US" sz="3000" b="1" dirty="0" err="1">
                <a:solidFill>
                  <a:srgbClr val="006A66"/>
                </a:solidFill>
                <a:latin typeface="Calibri" panose="020F0502020204030204" pitchFamily="34" charset="0"/>
                <a:cs typeface="Calibri" panose="020F0502020204030204" pitchFamily="34" charset="0"/>
              </a:rPr>
              <a:t>Conférence</a:t>
            </a:r>
            <a:r>
              <a:rPr lang="en-US" sz="3000" b="1" dirty="0">
                <a:solidFill>
                  <a:srgbClr val="006A66"/>
                </a:solidFill>
                <a:latin typeface="Calibri" panose="020F0502020204030204" pitchFamily="34" charset="0"/>
                <a:cs typeface="Calibri" panose="020F0502020204030204" pitchFamily="34" charset="0"/>
              </a:rPr>
              <a:t> </a:t>
            </a:r>
            <a:r>
              <a:rPr lang="en-US" sz="3000" b="1" dirty="0" err="1">
                <a:solidFill>
                  <a:srgbClr val="006A66"/>
                </a:solidFill>
                <a:latin typeface="Calibri" panose="020F0502020204030204" pitchFamily="34" charset="0"/>
                <a:cs typeface="Calibri" panose="020F0502020204030204" pitchFamily="34" charset="0"/>
              </a:rPr>
              <a:t>mondiale</a:t>
            </a:r>
            <a:endParaRPr lang="en-US" sz="3000" b="1" dirty="0">
              <a:solidFill>
                <a:srgbClr val="006A66"/>
              </a:solidFill>
              <a:latin typeface="Calibri" panose="020F0502020204030204" pitchFamily="34" charset="0"/>
              <a:cs typeface="Calibri" panose="020F0502020204030204" pitchFamily="34" charset="0"/>
            </a:endParaRPr>
          </a:p>
        </p:txBody>
      </p:sp>
      <p:sp>
        <p:nvSpPr>
          <p:cNvPr id="15" name="TextBox 12">
            <a:extLst>
              <a:ext uri="{FF2B5EF4-FFF2-40B4-BE49-F238E27FC236}">
                <a16:creationId xmlns:a16="http://schemas.microsoft.com/office/drawing/2014/main" id="{D4BE4189-F253-1A48-A0B5-07C2E9D0711B}"/>
              </a:ext>
            </a:extLst>
          </p:cNvPr>
          <p:cNvSpPr txBox="1"/>
          <p:nvPr/>
        </p:nvSpPr>
        <p:spPr>
          <a:xfrm>
            <a:off x="1120858" y="3030687"/>
            <a:ext cx="4179911"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400" dirty="0"/>
              <a:t>Cette sixième Conférence mondiale se tient à un moment crucial. Aujourd’hui, </a:t>
            </a:r>
            <a:r>
              <a:rPr lang="fr-MA" sz="1400" b="1" dirty="0"/>
              <a:t>138 millions d’enfants sont encore astreints au travail des enfants</a:t>
            </a:r>
            <a:r>
              <a:rPr lang="fr-MA" sz="1400" dirty="0"/>
              <a:t>, dont environ </a:t>
            </a:r>
            <a:r>
              <a:rPr lang="fr-MA" sz="1400" b="1" dirty="0"/>
              <a:t>54 millions effectuent des travaux dangereux.</a:t>
            </a:r>
            <a:r>
              <a:rPr lang="fr-MA" sz="1400" dirty="0"/>
              <a:t> La communauté internationale n’a pas atteint la cible 8.7 des Objectifs de développement durable (ODD), qui vise à éliminer le travail des enfants sous toutes ses formes d’ici 2025. Il est urgent d’accélérer les progrès. Il est essentiel de consolider les acquis récents, d’intensifier les efforts, de renforcer la cohérence des politiques et d’augmenter les ressources aux niveaux national et international.</a:t>
            </a:r>
            <a:endParaRPr sz="1400" dirty="0">
              <a:solidFill>
                <a:schemeClr val="tx1">
                  <a:lumMod val="85000"/>
                  <a:lumOff val="15000"/>
                </a:schemeClr>
              </a:solidFill>
            </a:endParaRPr>
          </a:p>
        </p:txBody>
      </p:sp>
    </p:spTree>
    <p:extLst>
      <p:ext uri="{BB962C8B-B14F-4D97-AF65-F5344CB8AC3E}">
        <p14:creationId xmlns:p14="http://schemas.microsoft.com/office/powerpoint/2010/main" val="3327454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389BC999-CBB3-6B4A-A4CD-AA932D245627}"/>
              </a:ext>
            </a:extLst>
          </p:cNvPr>
          <p:cNvPicPr>
            <a:picLocks noChangeAspect="1"/>
          </p:cNvPicPr>
          <p:nvPr/>
        </p:nvPicPr>
        <p:blipFill>
          <a:blip r:embed="rId3"/>
          <a:stretch>
            <a:fillRect/>
          </a:stretch>
        </p:blipFill>
        <p:spPr>
          <a:xfrm>
            <a:off x="0" y="1713"/>
            <a:ext cx="12192000" cy="6854573"/>
          </a:xfrm>
          <a:prstGeom prst="rect">
            <a:avLst/>
          </a:prstGeom>
        </p:spPr>
      </p:pic>
      <p:sp>
        <p:nvSpPr>
          <p:cNvPr id="3" name="Titre 1">
            <a:extLst>
              <a:ext uri="{FF2B5EF4-FFF2-40B4-BE49-F238E27FC236}">
                <a16:creationId xmlns:a16="http://schemas.microsoft.com/office/drawing/2014/main" id="{B4BA53CF-968B-AF42-B71B-E153005C53A5}"/>
              </a:ext>
            </a:extLst>
          </p:cNvPr>
          <p:cNvSpPr txBox="1">
            <a:spLocks/>
          </p:cNvSpPr>
          <p:nvPr/>
        </p:nvSpPr>
        <p:spPr>
          <a:xfrm>
            <a:off x="901908"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138</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millions</a:t>
            </a:r>
          </a:p>
        </p:txBody>
      </p:sp>
      <p:sp>
        <p:nvSpPr>
          <p:cNvPr id="4" name="TextBox 12">
            <a:extLst>
              <a:ext uri="{FF2B5EF4-FFF2-40B4-BE49-F238E27FC236}">
                <a16:creationId xmlns:a16="http://schemas.microsoft.com/office/drawing/2014/main" id="{058B6BD8-7281-D24C-A65E-4AD5433DBECA}"/>
              </a:ext>
            </a:extLst>
          </p:cNvPr>
          <p:cNvSpPr txBox="1"/>
          <p:nvPr/>
        </p:nvSpPr>
        <p:spPr>
          <a:xfrm>
            <a:off x="861484" y="3511192"/>
            <a:ext cx="187484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d'enfants soit 1 sur 10 et 8% des enfants âgés de 5 à 17 ans sont encore privés de leur enfance</a:t>
            </a:r>
            <a:endParaRPr sz="1600" dirty="0">
              <a:solidFill>
                <a:schemeClr val="bg1"/>
              </a:solidFill>
            </a:endParaRPr>
          </a:p>
        </p:txBody>
      </p:sp>
      <p:sp>
        <p:nvSpPr>
          <p:cNvPr id="5" name="Titre 1">
            <a:extLst>
              <a:ext uri="{FF2B5EF4-FFF2-40B4-BE49-F238E27FC236}">
                <a16:creationId xmlns:a16="http://schemas.microsoft.com/office/drawing/2014/main" id="{EA3C7B25-22CA-7148-94EE-58C81022A275}"/>
              </a:ext>
            </a:extLst>
          </p:cNvPr>
          <p:cNvSpPr txBox="1">
            <a:spLocks/>
          </p:cNvSpPr>
          <p:nvPr/>
        </p:nvSpPr>
        <p:spPr>
          <a:xfrm>
            <a:off x="3442740"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54</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millions</a:t>
            </a:r>
          </a:p>
        </p:txBody>
      </p:sp>
      <p:sp>
        <p:nvSpPr>
          <p:cNvPr id="6" name="TextBox 12">
            <a:extLst>
              <a:ext uri="{FF2B5EF4-FFF2-40B4-BE49-F238E27FC236}">
                <a16:creationId xmlns:a16="http://schemas.microsoft.com/office/drawing/2014/main" id="{65BF8BFC-B173-104E-A76F-1F588258CDA6}"/>
              </a:ext>
            </a:extLst>
          </p:cNvPr>
          <p:cNvSpPr txBox="1"/>
          <p:nvPr/>
        </p:nvSpPr>
        <p:spPr>
          <a:xfrm>
            <a:off x="3402316" y="3511192"/>
            <a:ext cx="1874846"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Le nombre d'enfants </a:t>
            </a:r>
            <a:r>
              <a:rPr lang="fr-MA" sz="1600" dirty="0" err="1">
                <a:solidFill>
                  <a:schemeClr val="bg1"/>
                </a:solidFill>
              </a:rPr>
              <a:t>effectuants</a:t>
            </a:r>
            <a:r>
              <a:rPr lang="fr-MA" sz="1600" dirty="0">
                <a:solidFill>
                  <a:schemeClr val="bg1"/>
                </a:solidFill>
              </a:rPr>
              <a:t> des travaux dangereux susceptibles de nuire directement à leur santé, leur sécurité ou leur moralité</a:t>
            </a:r>
            <a:endParaRPr sz="1600" dirty="0">
              <a:solidFill>
                <a:schemeClr val="bg1"/>
              </a:solidFill>
            </a:endParaRPr>
          </a:p>
        </p:txBody>
      </p:sp>
      <p:sp>
        <p:nvSpPr>
          <p:cNvPr id="7" name="Titre 1">
            <a:extLst>
              <a:ext uri="{FF2B5EF4-FFF2-40B4-BE49-F238E27FC236}">
                <a16:creationId xmlns:a16="http://schemas.microsoft.com/office/drawing/2014/main" id="{F03F01CD-1E6E-6E49-A7C4-C2135C7A2667}"/>
              </a:ext>
            </a:extLst>
          </p:cNvPr>
          <p:cNvSpPr txBox="1">
            <a:spLocks/>
          </p:cNvSpPr>
          <p:nvPr/>
        </p:nvSpPr>
        <p:spPr>
          <a:xfrm>
            <a:off x="6088504" y="2102117"/>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87</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millions</a:t>
            </a:r>
          </a:p>
        </p:txBody>
      </p:sp>
      <p:sp>
        <p:nvSpPr>
          <p:cNvPr id="8" name="TextBox 12">
            <a:extLst>
              <a:ext uri="{FF2B5EF4-FFF2-40B4-BE49-F238E27FC236}">
                <a16:creationId xmlns:a16="http://schemas.microsoft.com/office/drawing/2014/main" id="{5E4EA0E1-1085-B941-9D8E-B1550BDBEFF8}"/>
              </a:ext>
            </a:extLst>
          </p:cNvPr>
          <p:cNvSpPr txBox="1"/>
          <p:nvPr/>
        </p:nvSpPr>
        <p:spPr>
          <a:xfrm>
            <a:off x="6048080" y="3511192"/>
            <a:ext cx="187484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victimes du travail des enfants vivent en Afrique</a:t>
            </a:r>
            <a:endParaRPr sz="1600" dirty="0">
              <a:solidFill>
                <a:schemeClr val="bg1"/>
              </a:solidFill>
            </a:endParaRPr>
          </a:p>
        </p:txBody>
      </p:sp>
      <p:sp>
        <p:nvSpPr>
          <p:cNvPr id="9" name="Titre 1">
            <a:extLst>
              <a:ext uri="{FF2B5EF4-FFF2-40B4-BE49-F238E27FC236}">
                <a16:creationId xmlns:a16="http://schemas.microsoft.com/office/drawing/2014/main" id="{13B93E4E-1280-E943-90E0-DE2733D2590B}"/>
              </a:ext>
            </a:extLst>
          </p:cNvPr>
          <p:cNvSpPr txBox="1">
            <a:spLocks/>
          </p:cNvSpPr>
          <p:nvPr/>
        </p:nvSpPr>
        <p:spPr>
          <a:xfrm>
            <a:off x="8591862" y="2102117"/>
            <a:ext cx="2652913" cy="1184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61%</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a:p>
            <a:pPr algn="ct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des enfants</a:t>
            </a:r>
          </a:p>
        </p:txBody>
      </p:sp>
      <p:sp>
        <p:nvSpPr>
          <p:cNvPr id="10" name="TextBox 12">
            <a:extLst>
              <a:ext uri="{FF2B5EF4-FFF2-40B4-BE49-F238E27FC236}">
                <a16:creationId xmlns:a16="http://schemas.microsoft.com/office/drawing/2014/main" id="{70982CDE-2133-1548-B3FE-8F701F34E09B}"/>
              </a:ext>
            </a:extLst>
          </p:cNvPr>
          <p:cNvSpPr txBox="1"/>
          <p:nvPr/>
        </p:nvSpPr>
        <p:spPr>
          <a:xfrm>
            <a:off x="8980895" y="3511193"/>
            <a:ext cx="187484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404040"/>
                </a:solidFill>
              </a:defRPr>
            </a:pPr>
            <a:r>
              <a:rPr lang="fr-MA" sz="1600" dirty="0">
                <a:solidFill>
                  <a:schemeClr val="bg1"/>
                </a:solidFill>
              </a:rPr>
              <a:t>travaillant dans l'agriculture</a:t>
            </a:r>
            <a:endParaRPr sz="1600" dirty="0">
              <a:solidFill>
                <a:schemeClr val="bg1"/>
              </a:solidFill>
            </a:endParaRPr>
          </a:p>
        </p:txBody>
      </p:sp>
      <p:pic>
        <p:nvPicPr>
          <p:cNvPr id="12" name="Image 11">
            <a:extLst>
              <a:ext uri="{FF2B5EF4-FFF2-40B4-BE49-F238E27FC236}">
                <a16:creationId xmlns:a16="http://schemas.microsoft.com/office/drawing/2014/main" id="{A241F2F3-BB3E-1846-80CD-2ECB45A7F2F8}"/>
              </a:ext>
            </a:extLst>
          </p:cNvPr>
          <p:cNvPicPr>
            <a:picLocks noChangeAspect="1"/>
          </p:cNvPicPr>
          <p:nvPr/>
        </p:nvPicPr>
        <p:blipFill>
          <a:blip r:embed="rId4"/>
          <a:stretch>
            <a:fillRect/>
          </a:stretch>
        </p:blipFill>
        <p:spPr>
          <a:xfrm>
            <a:off x="8468360" y="118586"/>
            <a:ext cx="3149600" cy="812800"/>
          </a:xfrm>
          <a:prstGeom prst="rect">
            <a:avLst/>
          </a:prstGeom>
        </p:spPr>
      </p:pic>
      <p:pic>
        <p:nvPicPr>
          <p:cNvPr id="13" name="Image 12">
            <a:extLst>
              <a:ext uri="{FF2B5EF4-FFF2-40B4-BE49-F238E27FC236}">
                <a16:creationId xmlns:a16="http://schemas.microsoft.com/office/drawing/2014/main" id="{298B5CC7-9D36-9741-B59E-23B0F361F7FB}"/>
              </a:ext>
            </a:extLst>
          </p:cNvPr>
          <p:cNvPicPr>
            <a:picLocks noChangeAspect="1"/>
          </p:cNvPicPr>
          <p:nvPr/>
        </p:nvPicPr>
        <p:blipFill>
          <a:blip r:embed="rId5"/>
          <a:stretch>
            <a:fillRect/>
          </a:stretch>
        </p:blipFill>
        <p:spPr>
          <a:xfrm>
            <a:off x="9728062" y="6379563"/>
            <a:ext cx="2159000" cy="114300"/>
          </a:xfrm>
          <a:prstGeom prst="rect">
            <a:avLst/>
          </a:prstGeom>
        </p:spPr>
      </p:pic>
      <p:cxnSp>
        <p:nvCxnSpPr>
          <p:cNvPr id="14" name="Connecteur droit 13">
            <a:extLst>
              <a:ext uri="{FF2B5EF4-FFF2-40B4-BE49-F238E27FC236}">
                <a16:creationId xmlns:a16="http://schemas.microsoft.com/office/drawing/2014/main" id="{DC826D3F-5DE4-FC41-AD37-6114EB899812}"/>
              </a:ext>
            </a:extLst>
          </p:cNvPr>
          <p:cNvCxnSpPr/>
          <p:nvPr/>
        </p:nvCxnSpPr>
        <p:spPr>
          <a:xfrm flipH="1">
            <a:off x="426994" y="1124470"/>
            <a:ext cx="11302810" cy="0"/>
          </a:xfrm>
          <a:prstGeom prst="line">
            <a:avLst/>
          </a:prstGeom>
          <a:ln w="3175">
            <a:solidFill>
              <a:srgbClr val="AACD58"/>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1BDD4FD2-0A71-174E-9D6F-5BE8C5D0F211}"/>
              </a:ext>
            </a:extLst>
          </p:cNvPr>
          <p:cNvPicPr>
            <a:picLocks noChangeAspect="1"/>
          </p:cNvPicPr>
          <p:nvPr/>
        </p:nvPicPr>
        <p:blipFill>
          <a:blip r:embed="rId6"/>
          <a:stretch>
            <a:fillRect/>
          </a:stretch>
        </p:blipFill>
        <p:spPr>
          <a:xfrm>
            <a:off x="456383" y="154318"/>
            <a:ext cx="2584920" cy="872097"/>
          </a:xfrm>
          <a:prstGeom prst="rect">
            <a:avLst/>
          </a:prstGeom>
        </p:spPr>
      </p:pic>
    </p:spTree>
    <p:extLst>
      <p:ext uri="{BB962C8B-B14F-4D97-AF65-F5344CB8AC3E}">
        <p14:creationId xmlns:p14="http://schemas.microsoft.com/office/powerpoint/2010/main" val="112496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D137938-7450-984D-A36B-6FE56A7A1234}"/>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E1B5BA5E-72EC-3045-8619-70DB38DA15A4}"/>
              </a:ext>
            </a:extLst>
          </p:cNvPr>
          <p:cNvPicPr>
            <a:picLocks noChangeAspect="1"/>
          </p:cNvPicPr>
          <p:nvPr/>
        </p:nvPicPr>
        <p:blipFill>
          <a:blip r:embed="rId4"/>
          <a:stretch>
            <a:fillRect/>
          </a:stretch>
        </p:blipFill>
        <p:spPr>
          <a:xfrm>
            <a:off x="2074973" y="613091"/>
            <a:ext cx="3598803" cy="928723"/>
          </a:xfrm>
          <a:prstGeom prst="rect">
            <a:avLst/>
          </a:prstGeom>
        </p:spPr>
      </p:pic>
      <p:pic>
        <p:nvPicPr>
          <p:cNvPr id="7" name="Image 6">
            <a:extLst>
              <a:ext uri="{FF2B5EF4-FFF2-40B4-BE49-F238E27FC236}">
                <a16:creationId xmlns:a16="http://schemas.microsoft.com/office/drawing/2014/main" id="{80BBB6AB-B983-9F44-87C5-88BBF48A2603}"/>
              </a:ext>
            </a:extLst>
          </p:cNvPr>
          <p:cNvPicPr>
            <a:picLocks noChangeAspect="1"/>
          </p:cNvPicPr>
          <p:nvPr/>
        </p:nvPicPr>
        <p:blipFill>
          <a:blip r:embed="rId5"/>
          <a:stretch>
            <a:fillRect/>
          </a:stretch>
        </p:blipFill>
        <p:spPr>
          <a:xfrm>
            <a:off x="1935529" y="2192794"/>
            <a:ext cx="8400192" cy="2865658"/>
          </a:xfrm>
          <a:prstGeom prst="rect">
            <a:avLst/>
          </a:prstGeom>
        </p:spPr>
      </p:pic>
    </p:spTree>
    <p:extLst>
      <p:ext uri="{BB962C8B-B14F-4D97-AF65-F5344CB8AC3E}">
        <p14:creationId xmlns:p14="http://schemas.microsoft.com/office/powerpoint/2010/main" val="74809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0D9B1FFB-E081-F548-9D3F-B1722DC5942E}"/>
              </a:ext>
            </a:extLst>
          </p:cNvPr>
          <p:cNvPicPr>
            <a:picLocks noChangeAspect="1"/>
          </p:cNvPicPr>
          <p:nvPr/>
        </p:nvPicPr>
        <p:blipFill>
          <a:blip r:embed="rId3"/>
          <a:stretch>
            <a:fillRect/>
          </a:stretch>
        </p:blipFill>
        <p:spPr>
          <a:xfrm>
            <a:off x="-77152" y="785652"/>
            <a:ext cx="2908300" cy="4368800"/>
          </a:xfrm>
          <a:prstGeom prst="rect">
            <a:avLst/>
          </a:prstGeom>
        </p:spPr>
      </p:pic>
      <p:pic>
        <p:nvPicPr>
          <p:cNvPr id="18" name="Image 17">
            <a:extLst>
              <a:ext uri="{FF2B5EF4-FFF2-40B4-BE49-F238E27FC236}">
                <a16:creationId xmlns:a16="http://schemas.microsoft.com/office/drawing/2014/main" id="{C100EC4D-EA88-FD41-91C2-54B7E18A22EB}"/>
              </a:ext>
            </a:extLst>
          </p:cNvPr>
          <p:cNvPicPr>
            <a:picLocks noChangeAspect="1"/>
          </p:cNvPicPr>
          <p:nvPr/>
        </p:nvPicPr>
        <p:blipFill>
          <a:blip r:embed="rId4"/>
          <a:stretch>
            <a:fillRect/>
          </a:stretch>
        </p:blipFill>
        <p:spPr>
          <a:xfrm>
            <a:off x="0" y="0"/>
            <a:ext cx="12192000" cy="1079500"/>
          </a:xfrm>
          <a:prstGeom prst="rect">
            <a:avLst/>
          </a:prstGeom>
        </p:spPr>
      </p:pic>
      <p:pic>
        <p:nvPicPr>
          <p:cNvPr id="19" name="Image 18">
            <a:extLst>
              <a:ext uri="{FF2B5EF4-FFF2-40B4-BE49-F238E27FC236}">
                <a16:creationId xmlns:a16="http://schemas.microsoft.com/office/drawing/2014/main" id="{A0B75DC1-0C9F-4443-89AA-D91D5A7988CB}"/>
              </a:ext>
            </a:extLst>
          </p:cNvPr>
          <p:cNvPicPr>
            <a:picLocks noChangeAspect="1"/>
          </p:cNvPicPr>
          <p:nvPr/>
        </p:nvPicPr>
        <p:blipFill>
          <a:blip r:embed="rId5"/>
          <a:stretch>
            <a:fillRect/>
          </a:stretch>
        </p:blipFill>
        <p:spPr>
          <a:xfrm>
            <a:off x="524352" y="169704"/>
            <a:ext cx="2438400" cy="850900"/>
          </a:xfrm>
          <a:prstGeom prst="rect">
            <a:avLst/>
          </a:prstGeom>
        </p:spPr>
      </p:pic>
      <p:sp>
        <p:nvSpPr>
          <p:cNvPr id="2" name="CasellaDiTesto 26">
            <a:extLst>
              <a:ext uri="{FF2B5EF4-FFF2-40B4-BE49-F238E27FC236}">
                <a16:creationId xmlns:a16="http://schemas.microsoft.com/office/drawing/2014/main" id="{F37B313B-B736-5C45-80CB-960B2E4865A8}"/>
              </a:ext>
            </a:extLst>
          </p:cNvPr>
          <p:cNvSpPr txBox="1"/>
          <p:nvPr/>
        </p:nvSpPr>
        <p:spPr>
          <a:xfrm>
            <a:off x="836351" y="1639719"/>
            <a:ext cx="5757330"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500" b="1" dirty="0">
                <a:solidFill>
                  <a:srgbClr val="006A66"/>
                </a:solidFill>
              </a:rPr>
              <a:t>Pourquoi maintenant: </a:t>
            </a:r>
            <a:r>
              <a:rPr lang="fr-MA" sz="3500" dirty="0">
                <a:solidFill>
                  <a:srgbClr val="006A66"/>
                </a:solidFill>
              </a:rPr>
              <a:t>progrès, persévérance et orientations politiques</a:t>
            </a:r>
          </a:p>
        </p:txBody>
      </p:sp>
      <p:sp>
        <p:nvSpPr>
          <p:cNvPr id="3" name="TextBox 12">
            <a:extLst>
              <a:ext uri="{FF2B5EF4-FFF2-40B4-BE49-F238E27FC236}">
                <a16:creationId xmlns:a16="http://schemas.microsoft.com/office/drawing/2014/main" id="{5AD8529D-06BF-8D43-B1B8-8781D2782D15}"/>
              </a:ext>
            </a:extLst>
          </p:cNvPr>
          <p:cNvSpPr txBox="1"/>
          <p:nvPr/>
        </p:nvSpPr>
        <p:spPr>
          <a:xfrm>
            <a:off x="836351" y="3456174"/>
            <a:ext cx="5193189" cy="2483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sz="1500" dirty="0"/>
              <a:t>Cette sixième Conférence mondiale se tient à un moment crucial. Aujourd’hui, </a:t>
            </a:r>
            <a:r>
              <a:rPr lang="fr-MA" sz="1500" b="1" dirty="0"/>
              <a:t>138 millions d’enfants sont encore astreints au travail des enfants</a:t>
            </a:r>
            <a:r>
              <a:rPr lang="fr-MA" sz="1500" dirty="0"/>
              <a:t>, dont environ </a:t>
            </a:r>
            <a:r>
              <a:rPr lang="fr-MA" sz="1500" b="1" dirty="0"/>
              <a:t>54 millions effectuent des travaux dangereux.</a:t>
            </a:r>
            <a:r>
              <a:rPr lang="fr-MA" sz="1500" dirty="0"/>
              <a:t> La communauté internationale n’a pas atteint la cible 8.7 des Objectifs de développement durable (ODD), qui vise à éliminer le travail des enfants sous toutes ses formes d’ici 2025. Il est urgent d’accélérer les progrès. Il est essentiel de consolider les acquis récents, d’intensifier les efforts, de renforcer la cohérence des politiques et d’augmenter les ressources aux niveaux national et international.</a:t>
            </a:r>
            <a:endParaRPr sz="1500" dirty="0">
              <a:solidFill>
                <a:schemeClr val="tx1">
                  <a:lumMod val="85000"/>
                  <a:lumOff val="15000"/>
                </a:schemeClr>
              </a:solidFill>
            </a:endParaRPr>
          </a:p>
        </p:txBody>
      </p:sp>
      <p:pic>
        <p:nvPicPr>
          <p:cNvPr id="7" name="Image 6">
            <a:extLst>
              <a:ext uri="{FF2B5EF4-FFF2-40B4-BE49-F238E27FC236}">
                <a16:creationId xmlns:a16="http://schemas.microsoft.com/office/drawing/2014/main" id="{8B79D285-921D-9D47-85A1-EA4538E26691}"/>
              </a:ext>
            </a:extLst>
          </p:cNvPr>
          <p:cNvPicPr>
            <a:picLocks noChangeAspect="1"/>
          </p:cNvPicPr>
          <p:nvPr/>
        </p:nvPicPr>
        <p:blipFill>
          <a:blip r:embed="rId6"/>
          <a:stretch>
            <a:fillRect/>
          </a:stretch>
        </p:blipFill>
        <p:spPr>
          <a:xfrm>
            <a:off x="7159622" y="-685800"/>
            <a:ext cx="5032378" cy="7543800"/>
          </a:xfrm>
          <a:prstGeom prst="rect">
            <a:avLst/>
          </a:prstGeom>
        </p:spPr>
      </p:pic>
      <p:pic>
        <p:nvPicPr>
          <p:cNvPr id="22" name="Image 21">
            <a:extLst>
              <a:ext uri="{FF2B5EF4-FFF2-40B4-BE49-F238E27FC236}">
                <a16:creationId xmlns:a16="http://schemas.microsoft.com/office/drawing/2014/main" id="{13CF839E-6EA9-524D-9E83-F39A6C4EE720}"/>
              </a:ext>
            </a:extLst>
          </p:cNvPr>
          <p:cNvPicPr>
            <a:picLocks noChangeAspect="1"/>
          </p:cNvPicPr>
          <p:nvPr/>
        </p:nvPicPr>
        <p:blipFill>
          <a:blip r:embed="rId7"/>
          <a:stretch>
            <a:fillRect/>
          </a:stretch>
        </p:blipFill>
        <p:spPr>
          <a:xfrm>
            <a:off x="9728062" y="6379563"/>
            <a:ext cx="2159000" cy="114300"/>
          </a:xfrm>
          <a:prstGeom prst="rect">
            <a:avLst/>
          </a:prstGeom>
        </p:spPr>
      </p:pic>
    </p:spTree>
    <p:extLst>
      <p:ext uri="{BB962C8B-B14F-4D97-AF65-F5344CB8AC3E}">
        <p14:creationId xmlns:p14="http://schemas.microsoft.com/office/powerpoint/2010/main" val="387583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1F1C72-3BE3-7E44-B639-BBA92D2ADB4C}"/>
              </a:ext>
            </a:extLst>
          </p:cNvPr>
          <p:cNvPicPr>
            <a:picLocks noChangeAspect="1"/>
          </p:cNvPicPr>
          <p:nvPr/>
        </p:nvPicPr>
        <p:blipFill>
          <a:blip r:embed="rId3"/>
          <a:stretch>
            <a:fillRect/>
          </a:stretch>
        </p:blipFill>
        <p:spPr>
          <a:xfrm>
            <a:off x="0" y="1713"/>
            <a:ext cx="12192000" cy="6854573"/>
          </a:xfrm>
          <a:prstGeom prst="rect">
            <a:avLst/>
          </a:prstGeom>
        </p:spPr>
      </p:pic>
      <p:sp>
        <p:nvSpPr>
          <p:cNvPr id="3" name="Titre 1">
            <a:extLst>
              <a:ext uri="{FF2B5EF4-FFF2-40B4-BE49-F238E27FC236}">
                <a16:creationId xmlns:a16="http://schemas.microsoft.com/office/drawing/2014/main" id="{BD835C94-90C3-7A48-962C-74E4D1B82DC0}"/>
              </a:ext>
            </a:extLst>
          </p:cNvPr>
          <p:cNvSpPr txBox="1">
            <a:spLocks/>
          </p:cNvSpPr>
          <p:nvPr/>
        </p:nvSpPr>
        <p:spPr>
          <a:xfrm>
            <a:off x="3566753" y="1509188"/>
            <a:ext cx="7803286" cy="2203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S’appuyant sur les résultats des précédentes Conférences mondiales et guidée par l’Appel à l’action de Durban, </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la sixième Conférence mondiale offrira une plateforme de dialogue et d’échange, favorisant le partage de solutions innovantes et efficaces, </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l’identification des défis persistants et la définition de mesures urgentes et concrètes pour accélérer l’élimination du travail des enfants dans le monde.</a:t>
            </a:r>
          </a:p>
        </p:txBody>
      </p:sp>
      <p:grpSp>
        <p:nvGrpSpPr>
          <p:cNvPr id="4" name="Group 66">
            <a:extLst>
              <a:ext uri="{FF2B5EF4-FFF2-40B4-BE49-F238E27FC236}">
                <a16:creationId xmlns:a16="http://schemas.microsoft.com/office/drawing/2014/main" id="{07CC300A-228A-C349-9CA3-051FB4A5C649}"/>
              </a:ext>
            </a:extLst>
          </p:cNvPr>
          <p:cNvGrpSpPr/>
          <p:nvPr/>
        </p:nvGrpSpPr>
        <p:grpSpPr>
          <a:xfrm>
            <a:off x="2954250" y="1539168"/>
            <a:ext cx="325182" cy="325178"/>
            <a:chOff x="6016222" y="4375596"/>
            <a:chExt cx="460095" cy="460089"/>
          </a:xfrm>
          <a:solidFill>
            <a:srgbClr val="F6BD32"/>
          </a:solidFill>
        </p:grpSpPr>
        <p:sp>
          <p:nvSpPr>
            <p:cNvPr id="5" name="Oval 67">
              <a:extLst>
                <a:ext uri="{FF2B5EF4-FFF2-40B4-BE49-F238E27FC236}">
                  <a16:creationId xmlns:a16="http://schemas.microsoft.com/office/drawing/2014/main" id="{D475D5A4-DC64-D04C-AB01-97D43B55D90A}"/>
                </a:ext>
              </a:extLst>
            </p:cNvPr>
            <p:cNvSpPr/>
            <p:nvPr/>
          </p:nvSpPr>
          <p:spPr>
            <a:xfrm>
              <a:off x="6016222" y="4375596"/>
              <a:ext cx="460095" cy="460089"/>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 name="Group 68">
              <a:extLst>
                <a:ext uri="{FF2B5EF4-FFF2-40B4-BE49-F238E27FC236}">
                  <a16:creationId xmlns:a16="http://schemas.microsoft.com/office/drawing/2014/main" id="{96500B6E-2598-BD45-866D-C4B902A87C40}"/>
                </a:ext>
              </a:extLst>
            </p:cNvPr>
            <p:cNvGrpSpPr/>
            <p:nvPr/>
          </p:nvGrpSpPr>
          <p:grpSpPr>
            <a:xfrm>
              <a:off x="6176270" y="4535610"/>
              <a:ext cx="140000" cy="140061"/>
              <a:chOff x="3985022" y="4117138"/>
              <a:chExt cx="98822" cy="98866"/>
            </a:xfrm>
            <a:grpFill/>
          </p:grpSpPr>
          <p:cxnSp>
            <p:nvCxnSpPr>
              <p:cNvPr id="7" name="Straight Connector 69">
                <a:extLst>
                  <a:ext uri="{FF2B5EF4-FFF2-40B4-BE49-F238E27FC236}">
                    <a16:creationId xmlns:a16="http://schemas.microsoft.com/office/drawing/2014/main" id="{22F1FA78-4B1E-5949-8AD5-8DD90043C1F2}"/>
                  </a:ext>
                </a:extLst>
              </p:cNvPr>
              <p:cNvCxnSpPr/>
              <p:nvPr/>
            </p:nvCxnSpPr>
            <p:spPr>
              <a:xfrm flipV="1">
                <a:off x="3985022" y="4117181"/>
                <a:ext cx="98822" cy="98822"/>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8" name="Straight Connector 70">
                <a:extLst>
                  <a:ext uri="{FF2B5EF4-FFF2-40B4-BE49-F238E27FC236}">
                    <a16:creationId xmlns:a16="http://schemas.microsoft.com/office/drawing/2014/main" id="{F7F48135-82FA-5840-A381-2E239EC1D03E}"/>
                  </a:ext>
                </a:extLst>
              </p:cNvPr>
              <p:cNvCxnSpPr>
                <a:cxnSpLocks/>
              </p:cNvCxnSpPr>
              <p:nvPr/>
            </p:nvCxnSpPr>
            <p:spPr>
              <a:xfrm>
                <a:off x="3985022" y="4117138"/>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9" name="Straight Connector 71">
                <a:extLst>
                  <a:ext uri="{FF2B5EF4-FFF2-40B4-BE49-F238E27FC236}">
                    <a16:creationId xmlns:a16="http://schemas.microsoft.com/office/drawing/2014/main" id="{BB6ACA7E-C9C5-1942-ABB5-F88E21AA3E21}"/>
                  </a:ext>
                </a:extLst>
              </p:cNvPr>
              <p:cNvCxnSpPr>
                <a:cxnSpLocks/>
              </p:cNvCxnSpPr>
              <p:nvPr/>
            </p:nvCxnSpPr>
            <p:spPr>
              <a:xfrm rot="5400000">
                <a:off x="4034432" y="4166592"/>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10" name="Titre 1">
            <a:extLst>
              <a:ext uri="{FF2B5EF4-FFF2-40B4-BE49-F238E27FC236}">
                <a16:creationId xmlns:a16="http://schemas.microsoft.com/office/drawing/2014/main" id="{084C3D0E-E28F-0147-B6A4-B808A7203F67}"/>
              </a:ext>
            </a:extLst>
          </p:cNvPr>
          <p:cNvSpPr txBox="1">
            <a:spLocks/>
          </p:cNvSpPr>
          <p:nvPr/>
        </p:nvSpPr>
        <p:spPr>
          <a:xfrm>
            <a:off x="3566753" y="4073173"/>
            <a:ext cx="6791450" cy="20904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À travers des tables rondes, des discussions de haut niveau et des sessions interactives, </a:t>
            </a:r>
            <a:r>
              <a:rPr lang="fr-FR" sz="2200" b="1" dirty="0">
                <a:solidFill>
                  <a:srgbClr val="322761"/>
                </a:solidFill>
                <a:latin typeface="Calibri" panose="020F0502020204030204" pitchFamily="34" charset="0"/>
                <a:ea typeface="Tahoma" panose="020B0604030504040204" pitchFamily="34" charset="0"/>
                <a:cs typeface="Calibri" panose="020F0502020204030204" pitchFamily="34" charset="0"/>
              </a:rPr>
              <a:t>les participants chercheront à produire un impact réel dans la vie des enfants concernés, </a:t>
            </a:r>
            <a:r>
              <a:rPr lang="fr-FR" sz="2200" dirty="0">
                <a:solidFill>
                  <a:srgbClr val="322761"/>
                </a:solidFill>
                <a:latin typeface="Calibri" panose="020F0502020204030204" pitchFamily="34" charset="0"/>
                <a:ea typeface="Tahoma" panose="020B0604030504040204" pitchFamily="34" charset="0"/>
                <a:cs typeface="Calibri" panose="020F0502020204030204" pitchFamily="34" charset="0"/>
              </a:rPr>
              <a:t>tout en jetant les bases d’une action soutenue et coordonnée au-delà de 2030.</a:t>
            </a:r>
          </a:p>
        </p:txBody>
      </p:sp>
      <p:pic>
        <p:nvPicPr>
          <p:cNvPr id="18" name="Image 17">
            <a:extLst>
              <a:ext uri="{FF2B5EF4-FFF2-40B4-BE49-F238E27FC236}">
                <a16:creationId xmlns:a16="http://schemas.microsoft.com/office/drawing/2014/main" id="{846EB092-4442-A441-AAA1-FB17AEDF47A9}"/>
              </a:ext>
            </a:extLst>
          </p:cNvPr>
          <p:cNvPicPr>
            <a:picLocks noChangeAspect="1"/>
          </p:cNvPicPr>
          <p:nvPr/>
        </p:nvPicPr>
        <p:blipFill>
          <a:blip r:embed="rId4"/>
          <a:stretch>
            <a:fillRect/>
          </a:stretch>
        </p:blipFill>
        <p:spPr>
          <a:xfrm>
            <a:off x="9486796" y="491088"/>
            <a:ext cx="2222500" cy="228600"/>
          </a:xfrm>
          <a:prstGeom prst="rect">
            <a:avLst/>
          </a:prstGeom>
        </p:spPr>
      </p:pic>
      <p:pic>
        <p:nvPicPr>
          <p:cNvPr id="19" name="Image 18">
            <a:extLst>
              <a:ext uri="{FF2B5EF4-FFF2-40B4-BE49-F238E27FC236}">
                <a16:creationId xmlns:a16="http://schemas.microsoft.com/office/drawing/2014/main" id="{F28084BF-FD4E-1A4B-B6ED-216A4097E235}"/>
              </a:ext>
            </a:extLst>
          </p:cNvPr>
          <p:cNvPicPr>
            <a:picLocks noChangeAspect="1"/>
          </p:cNvPicPr>
          <p:nvPr/>
        </p:nvPicPr>
        <p:blipFill>
          <a:blip r:embed="rId5"/>
          <a:stretch>
            <a:fillRect/>
          </a:stretch>
        </p:blipFill>
        <p:spPr>
          <a:xfrm>
            <a:off x="7067549" y="265914"/>
            <a:ext cx="2239818" cy="738909"/>
          </a:xfrm>
          <a:prstGeom prst="rect">
            <a:avLst/>
          </a:prstGeom>
        </p:spPr>
      </p:pic>
      <p:grpSp>
        <p:nvGrpSpPr>
          <p:cNvPr id="24" name="Group 66">
            <a:extLst>
              <a:ext uri="{FF2B5EF4-FFF2-40B4-BE49-F238E27FC236}">
                <a16:creationId xmlns:a16="http://schemas.microsoft.com/office/drawing/2014/main" id="{871D61D6-1D24-C145-9ADD-7F492E79E7CA}"/>
              </a:ext>
            </a:extLst>
          </p:cNvPr>
          <p:cNvGrpSpPr/>
          <p:nvPr/>
        </p:nvGrpSpPr>
        <p:grpSpPr>
          <a:xfrm>
            <a:off x="2954250" y="4050020"/>
            <a:ext cx="325182" cy="325178"/>
            <a:chOff x="6016222" y="4375596"/>
            <a:chExt cx="460095" cy="460089"/>
          </a:xfrm>
          <a:solidFill>
            <a:srgbClr val="F6BD32"/>
          </a:solidFill>
        </p:grpSpPr>
        <p:sp>
          <p:nvSpPr>
            <p:cNvPr id="25" name="Oval 67">
              <a:extLst>
                <a:ext uri="{FF2B5EF4-FFF2-40B4-BE49-F238E27FC236}">
                  <a16:creationId xmlns:a16="http://schemas.microsoft.com/office/drawing/2014/main" id="{5D644B85-BC56-D14E-92FF-F2AF7964C372}"/>
                </a:ext>
              </a:extLst>
            </p:cNvPr>
            <p:cNvSpPr/>
            <p:nvPr/>
          </p:nvSpPr>
          <p:spPr>
            <a:xfrm>
              <a:off x="6016222" y="4375596"/>
              <a:ext cx="460095" cy="460089"/>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6" name="Group 68">
              <a:extLst>
                <a:ext uri="{FF2B5EF4-FFF2-40B4-BE49-F238E27FC236}">
                  <a16:creationId xmlns:a16="http://schemas.microsoft.com/office/drawing/2014/main" id="{72125FD2-A661-BB49-8054-239EE1B4B1E8}"/>
                </a:ext>
              </a:extLst>
            </p:cNvPr>
            <p:cNvGrpSpPr/>
            <p:nvPr/>
          </p:nvGrpSpPr>
          <p:grpSpPr>
            <a:xfrm>
              <a:off x="6176270" y="4535610"/>
              <a:ext cx="140000" cy="140061"/>
              <a:chOff x="3985022" y="4117138"/>
              <a:chExt cx="98822" cy="98866"/>
            </a:xfrm>
            <a:grpFill/>
          </p:grpSpPr>
          <p:cxnSp>
            <p:nvCxnSpPr>
              <p:cNvPr id="27" name="Straight Connector 69">
                <a:extLst>
                  <a:ext uri="{FF2B5EF4-FFF2-40B4-BE49-F238E27FC236}">
                    <a16:creationId xmlns:a16="http://schemas.microsoft.com/office/drawing/2014/main" id="{1BE3B8E7-0853-7849-B84A-BB81971FD951}"/>
                  </a:ext>
                </a:extLst>
              </p:cNvPr>
              <p:cNvCxnSpPr/>
              <p:nvPr/>
            </p:nvCxnSpPr>
            <p:spPr>
              <a:xfrm flipV="1">
                <a:off x="3985022" y="4117181"/>
                <a:ext cx="98822" cy="98822"/>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28" name="Straight Connector 70">
                <a:extLst>
                  <a:ext uri="{FF2B5EF4-FFF2-40B4-BE49-F238E27FC236}">
                    <a16:creationId xmlns:a16="http://schemas.microsoft.com/office/drawing/2014/main" id="{84DB60F4-85C9-BD46-B898-4D2F6BAB900B}"/>
                  </a:ext>
                </a:extLst>
              </p:cNvPr>
              <p:cNvCxnSpPr>
                <a:cxnSpLocks/>
              </p:cNvCxnSpPr>
              <p:nvPr/>
            </p:nvCxnSpPr>
            <p:spPr>
              <a:xfrm>
                <a:off x="3985022" y="4117138"/>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29" name="Straight Connector 71">
                <a:extLst>
                  <a:ext uri="{FF2B5EF4-FFF2-40B4-BE49-F238E27FC236}">
                    <a16:creationId xmlns:a16="http://schemas.microsoft.com/office/drawing/2014/main" id="{96E194D3-03F9-A746-9B19-EE1A2E5CC916}"/>
                  </a:ext>
                </a:extLst>
              </p:cNvPr>
              <p:cNvCxnSpPr>
                <a:cxnSpLocks/>
              </p:cNvCxnSpPr>
              <p:nvPr/>
            </p:nvCxnSpPr>
            <p:spPr>
              <a:xfrm rot="5400000">
                <a:off x="4034432" y="4166592"/>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3841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99BA8D-40ED-9546-B554-66D131180FC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DDD1A764-BCD6-904B-B0A0-95EEEEFFACAA}"/>
              </a:ext>
            </a:extLst>
          </p:cNvPr>
          <p:cNvSpPr txBox="1">
            <a:spLocks/>
          </p:cNvSpPr>
          <p:nvPr/>
        </p:nvSpPr>
        <p:spPr>
          <a:xfrm>
            <a:off x="3439165" y="2587096"/>
            <a:ext cx="7205975" cy="203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chemeClr val="bg1"/>
                </a:solidFill>
                <a:latin typeface="Calibri" panose="020F0502020204030204" pitchFamily="34" charset="0"/>
                <a:ea typeface="Tahoma" panose="020B0604030504040204" pitchFamily="34" charset="0"/>
                <a:cs typeface="Calibri" panose="020F0502020204030204" pitchFamily="34" charset="0"/>
              </a:rPr>
              <a:t>6</a:t>
            </a:r>
            <a:r>
              <a:rPr lang="fr-FR" sz="5000" b="1" baseline="30000" dirty="0">
                <a:solidFill>
                  <a:schemeClr val="bg1"/>
                </a:solidFill>
                <a:latin typeface="Calibri" panose="020F0502020204030204" pitchFamily="34" charset="0"/>
                <a:ea typeface="Tahoma" panose="020B0604030504040204" pitchFamily="34" charset="0"/>
                <a:cs typeface="Calibri" panose="020F0502020204030204" pitchFamily="34" charset="0"/>
              </a:rPr>
              <a:t>e</a:t>
            </a:r>
            <a:r>
              <a:rPr lang="fr-FR" sz="5000" b="1" dirty="0">
                <a:solidFill>
                  <a:schemeClr val="bg1"/>
                </a:solidFill>
                <a:latin typeface="Calibri" panose="020F0502020204030204" pitchFamily="34" charset="0"/>
                <a:ea typeface="Tahoma" panose="020B0604030504040204" pitchFamily="34" charset="0"/>
                <a:cs typeface="Calibri" panose="020F0502020204030204" pitchFamily="34" charset="0"/>
              </a:rPr>
              <a:t> Conférence mondiale sur l'élimination du travail des enfants</a:t>
            </a:r>
          </a:p>
        </p:txBody>
      </p:sp>
    </p:spTree>
    <p:extLst>
      <p:ext uri="{BB962C8B-B14F-4D97-AF65-F5344CB8AC3E}">
        <p14:creationId xmlns:p14="http://schemas.microsoft.com/office/powerpoint/2010/main" val="357520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95B899-0B97-7C4D-865B-BE8D419F6747}"/>
              </a:ext>
            </a:extLst>
          </p:cNvPr>
          <p:cNvPicPr>
            <a:picLocks noChangeAspect="1"/>
          </p:cNvPicPr>
          <p:nvPr/>
        </p:nvPicPr>
        <p:blipFill>
          <a:blip r:embed="rId3"/>
          <a:stretch>
            <a:fillRect/>
          </a:stretch>
        </p:blipFill>
        <p:spPr>
          <a:xfrm>
            <a:off x="0" y="1713"/>
            <a:ext cx="12192000" cy="6854573"/>
          </a:xfrm>
          <a:prstGeom prst="rect">
            <a:avLst/>
          </a:prstGeom>
        </p:spPr>
      </p:pic>
      <p:sp>
        <p:nvSpPr>
          <p:cNvPr id="4" name="Titre 1">
            <a:extLst>
              <a:ext uri="{FF2B5EF4-FFF2-40B4-BE49-F238E27FC236}">
                <a16:creationId xmlns:a16="http://schemas.microsoft.com/office/drawing/2014/main" id="{549190F0-7522-7748-B2F5-FD7CA78C7E96}"/>
              </a:ext>
            </a:extLst>
          </p:cNvPr>
          <p:cNvSpPr txBox="1">
            <a:spLocks/>
          </p:cNvSpPr>
          <p:nvPr/>
        </p:nvSpPr>
        <p:spPr>
          <a:xfrm>
            <a:off x="3439165" y="2587096"/>
            <a:ext cx="7205975" cy="203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6</a:t>
            </a:r>
            <a:r>
              <a:rPr lang="fr-FR" sz="5000" b="1" baseline="30000" dirty="0">
                <a:solidFill>
                  <a:srgbClr val="322761"/>
                </a:solidFill>
                <a:latin typeface="Calibri" panose="020F0502020204030204" pitchFamily="34" charset="0"/>
                <a:ea typeface="Tahoma" panose="020B0604030504040204" pitchFamily="34" charset="0"/>
                <a:cs typeface="Calibri" panose="020F0502020204030204" pitchFamily="34" charset="0"/>
              </a:rPr>
              <a:t>e</a:t>
            </a:r>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 Conférence mondiale sur l'élimination du travail des enfants</a:t>
            </a:r>
          </a:p>
        </p:txBody>
      </p:sp>
    </p:spTree>
    <p:extLst>
      <p:ext uri="{BB962C8B-B14F-4D97-AF65-F5344CB8AC3E}">
        <p14:creationId xmlns:p14="http://schemas.microsoft.com/office/powerpoint/2010/main" val="109539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071CB2-F8D9-CE4C-A7EE-007D15D2EB83}"/>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50B29A4C-14C3-6B48-B40E-4527A027DB35}"/>
              </a:ext>
            </a:extLst>
          </p:cNvPr>
          <p:cNvSpPr txBox="1">
            <a:spLocks/>
          </p:cNvSpPr>
          <p:nvPr/>
        </p:nvSpPr>
        <p:spPr>
          <a:xfrm>
            <a:off x="3439165" y="2579601"/>
            <a:ext cx="7205975" cy="203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2EB6BE"/>
                </a:solidFill>
                <a:latin typeface="Calibri" panose="020F0502020204030204" pitchFamily="34" charset="0"/>
                <a:ea typeface="Tahoma" panose="020B0604030504040204" pitchFamily="34" charset="0"/>
                <a:cs typeface="Calibri" panose="020F0502020204030204" pitchFamily="34" charset="0"/>
              </a:rPr>
              <a:t>6</a:t>
            </a:r>
            <a:r>
              <a:rPr lang="fr-FR" sz="5000" b="1" baseline="30000" dirty="0">
                <a:solidFill>
                  <a:srgbClr val="2EB6BE"/>
                </a:solidFill>
                <a:latin typeface="Calibri" panose="020F0502020204030204" pitchFamily="34" charset="0"/>
                <a:ea typeface="Tahoma" panose="020B0604030504040204" pitchFamily="34" charset="0"/>
                <a:cs typeface="Calibri" panose="020F0502020204030204" pitchFamily="34" charset="0"/>
              </a:rPr>
              <a:t>e</a:t>
            </a:r>
            <a:r>
              <a:rPr lang="fr-FR" sz="5000" b="1" dirty="0">
                <a:solidFill>
                  <a:srgbClr val="2EB6BE"/>
                </a:solidFill>
                <a:latin typeface="Calibri" panose="020F0502020204030204" pitchFamily="34" charset="0"/>
                <a:ea typeface="Tahoma" panose="020B0604030504040204" pitchFamily="34" charset="0"/>
                <a:cs typeface="Calibri" panose="020F0502020204030204" pitchFamily="34" charset="0"/>
              </a:rPr>
              <a:t> Conférence mondiale sur l'élimination du travail des enfants</a:t>
            </a:r>
          </a:p>
        </p:txBody>
      </p:sp>
    </p:spTree>
    <p:extLst>
      <p:ext uri="{BB962C8B-B14F-4D97-AF65-F5344CB8AC3E}">
        <p14:creationId xmlns:p14="http://schemas.microsoft.com/office/powerpoint/2010/main" val="1480637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0133A3-3666-5C47-8578-532268BE867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D54588CA-2759-2D46-B3C4-BC3369E8E3EB}"/>
              </a:ext>
            </a:extLst>
          </p:cNvPr>
          <p:cNvSpPr txBox="1">
            <a:spLocks/>
          </p:cNvSpPr>
          <p:nvPr/>
        </p:nvSpPr>
        <p:spPr>
          <a:xfrm>
            <a:off x="3439165" y="2587096"/>
            <a:ext cx="7205975" cy="203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6</a:t>
            </a:r>
            <a:r>
              <a:rPr lang="fr-FR" sz="5000" b="1" baseline="30000" dirty="0">
                <a:solidFill>
                  <a:srgbClr val="322761"/>
                </a:solidFill>
                <a:latin typeface="Calibri" panose="020F0502020204030204" pitchFamily="34" charset="0"/>
                <a:ea typeface="Tahoma" panose="020B0604030504040204" pitchFamily="34" charset="0"/>
                <a:cs typeface="Calibri" panose="020F0502020204030204" pitchFamily="34" charset="0"/>
              </a:rPr>
              <a:t>e</a:t>
            </a:r>
            <a:r>
              <a:rPr lang="fr-FR" sz="5000" b="1" dirty="0">
                <a:solidFill>
                  <a:srgbClr val="322761"/>
                </a:solidFill>
                <a:latin typeface="Calibri" panose="020F0502020204030204" pitchFamily="34" charset="0"/>
                <a:ea typeface="Tahoma" panose="020B0604030504040204" pitchFamily="34" charset="0"/>
                <a:cs typeface="Calibri" panose="020F0502020204030204" pitchFamily="34" charset="0"/>
              </a:rPr>
              <a:t> Conférence mondiale sur l'élimination du travail des enfants</a:t>
            </a:r>
          </a:p>
        </p:txBody>
      </p:sp>
    </p:spTree>
    <p:extLst>
      <p:ext uri="{BB962C8B-B14F-4D97-AF65-F5344CB8AC3E}">
        <p14:creationId xmlns:p14="http://schemas.microsoft.com/office/powerpoint/2010/main" val="31453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53DAF8-DE5B-584C-8413-1CA26FD3D743}"/>
              </a:ext>
            </a:extLst>
          </p:cNvPr>
          <p:cNvPicPr>
            <a:picLocks noChangeAspect="1"/>
          </p:cNvPicPr>
          <p:nvPr/>
        </p:nvPicPr>
        <p:blipFill>
          <a:blip r:embed="rId3"/>
          <a:stretch>
            <a:fillRect/>
          </a:stretch>
        </p:blipFill>
        <p:spPr>
          <a:xfrm>
            <a:off x="0" y="1713"/>
            <a:ext cx="12192000" cy="6854573"/>
          </a:xfrm>
          <a:prstGeom prst="rect">
            <a:avLst/>
          </a:prstGeom>
        </p:spPr>
      </p:pic>
      <p:sp>
        <p:nvSpPr>
          <p:cNvPr id="4" name="Titre 1">
            <a:extLst>
              <a:ext uri="{FF2B5EF4-FFF2-40B4-BE49-F238E27FC236}">
                <a16:creationId xmlns:a16="http://schemas.microsoft.com/office/drawing/2014/main" id="{FFC06E65-2EE0-7549-9895-FC91DED3BDEA}"/>
              </a:ext>
            </a:extLst>
          </p:cNvPr>
          <p:cNvSpPr txBox="1">
            <a:spLocks/>
          </p:cNvSpPr>
          <p:nvPr/>
        </p:nvSpPr>
        <p:spPr>
          <a:xfrm>
            <a:off x="3439165" y="2587096"/>
            <a:ext cx="7205975" cy="203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000" b="1" dirty="0">
                <a:solidFill>
                  <a:srgbClr val="AACD58"/>
                </a:solidFill>
                <a:latin typeface="Calibri" panose="020F0502020204030204" pitchFamily="34" charset="0"/>
                <a:ea typeface="Tahoma" panose="020B0604030504040204" pitchFamily="34" charset="0"/>
                <a:cs typeface="Calibri" panose="020F0502020204030204" pitchFamily="34" charset="0"/>
              </a:rPr>
              <a:t>6</a:t>
            </a:r>
            <a:r>
              <a:rPr lang="fr-FR" sz="5000" b="1" baseline="30000" dirty="0">
                <a:solidFill>
                  <a:srgbClr val="AACD58"/>
                </a:solidFill>
                <a:latin typeface="Calibri" panose="020F0502020204030204" pitchFamily="34" charset="0"/>
                <a:ea typeface="Tahoma" panose="020B0604030504040204" pitchFamily="34" charset="0"/>
                <a:cs typeface="Calibri" panose="020F0502020204030204" pitchFamily="34" charset="0"/>
              </a:rPr>
              <a:t>e</a:t>
            </a:r>
            <a:r>
              <a:rPr lang="fr-FR" sz="5000" b="1" dirty="0">
                <a:solidFill>
                  <a:srgbClr val="AACD58"/>
                </a:solidFill>
                <a:latin typeface="Calibri" panose="020F0502020204030204" pitchFamily="34" charset="0"/>
                <a:ea typeface="Tahoma" panose="020B0604030504040204" pitchFamily="34" charset="0"/>
                <a:cs typeface="Calibri" panose="020F0502020204030204" pitchFamily="34" charset="0"/>
              </a:rPr>
              <a:t> Conférence mondiale sur l'élimination du travail des enfants</a:t>
            </a:r>
          </a:p>
        </p:txBody>
      </p:sp>
    </p:spTree>
    <p:extLst>
      <p:ext uri="{BB962C8B-B14F-4D97-AF65-F5344CB8AC3E}">
        <p14:creationId xmlns:p14="http://schemas.microsoft.com/office/powerpoint/2010/main" val="343493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F1BACE3-8421-5348-96C9-1361809160CD}"/>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D112587A-0585-7140-9BA2-B19AF5C44F46}"/>
              </a:ext>
            </a:extLst>
          </p:cNvPr>
          <p:cNvSpPr txBox="1">
            <a:spLocks/>
          </p:cNvSpPr>
          <p:nvPr/>
        </p:nvSpPr>
        <p:spPr>
          <a:xfrm>
            <a:off x="4219176" y="2660332"/>
            <a:ext cx="7135873" cy="24812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fr-FR" sz="4000" b="1" dirty="0">
                <a:solidFill>
                  <a:schemeClr val="bg1"/>
                </a:solidFill>
                <a:latin typeface="Calibri" panose="020F0502020204030204" pitchFamily="34" charset="0"/>
                <a:ea typeface="Tahoma" panose="020B0604030504040204" pitchFamily="34" charset="0"/>
                <a:cs typeface="Calibri" panose="020F0502020204030204" pitchFamily="34" charset="0"/>
              </a:rPr>
              <a:t>Le </a:t>
            </a:r>
            <a:r>
              <a:rPr lang="fr-FR" sz="4000" b="1" dirty="0" err="1">
                <a:solidFill>
                  <a:schemeClr val="bg1"/>
                </a:solidFill>
                <a:latin typeface="Calibri" panose="020F0502020204030204" pitchFamily="34" charset="0"/>
                <a:ea typeface="Tahoma" panose="020B0604030504040204" pitchFamily="34" charset="0"/>
                <a:cs typeface="Calibri" panose="020F0502020204030204" pitchFamily="34" charset="0"/>
              </a:rPr>
              <a:t>Lorem</a:t>
            </a:r>
            <a:r>
              <a:rPr lang="fr-FR" sz="4000" b="1" dirty="0">
                <a:solidFill>
                  <a:schemeClr val="bg1"/>
                </a:solidFill>
                <a:latin typeface="Calibri" panose="020F0502020204030204" pitchFamily="34" charset="0"/>
                <a:ea typeface="Tahoma" panose="020B0604030504040204" pitchFamily="34" charset="0"/>
                <a:cs typeface="Calibri" panose="020F0502020204030204" pitchFamily="34" charset="0"/>
              </a:rPr>
              <a:t> </a:t>
            </a:r>
            <a:r>
              <a:rPr lang="fr-FR" sz="4000" b="1" dirty="0" err="1">
                <a:solidFill>
                  <a:schemeClr val="bg1"/>
                </a:solidFill>
                <a:latin typeface="Calibri" panose="020F0502020204030204" pitchFamily="34" charset="0"/>
                <a:ea typeface="Tahoma" panose="020B0604030504040204" pitchFamily="34" charset="0"/>
                <a:cs typeface="Calibri" panose="020F0502020204030204" pitchFamily="34" charset="0"/>
              </a:rPr>
              <a:t>Ipsum</a:t>
            </a:r>
            <a:r>
              <a:rPr lang="fr-FR" sz="4000" b="1" dirty="0">
                <a:solidFill>
                  <a:schemeClr val="bg1"/>
                </a:solidFill>
                <a:latin typeface="Calibri" panose="020F0502020204030204" pitchFamily="34" charset="0"/>
                <a:ea typeface="Tahoma" panose="020B0604030504040204" pitchFamily="34" charset="0"/>
                <a:cs typeface="Calibri" panose="020F0502020204030204" pitchFamily="34" charset="0"/>
              </a:rPr>
              <a:t> est simplement du faux texte employé dans la composition et la mise en page avant impression</a:t>
            </a:r>
          </a:p>
        </p:txBody>
      </p:sp>
      <p:pic>
        <p:nvPicPr>
          <p:cNvPr id="8" name="Image 7">
            <a:extLst>
              <a:ext uri="{FF2B5EF4-FFF2-40B4-BE49-F238E27FC236}">
                <a16:creationId xmlns:a16="http://schemas.microsoft.com/office/drawing/2014/main" id="{6189A742-01BF-A544-BBEC-68968FDBE45C}"/>
              </a:ext>
            </a:extLst>
          </p:cNvPr>
          <p:cNvPicPr>
            <a:picLocks noChangeAspect="1"/>
          </p:cNvPicPr>
          <p:nvPr/>
        </p:nvPicPr>
        <p:blipFill>
          <a:blip r:embed="rId4"/>
          <a:stretch>
            <a:fillRect/>
          </a:stretch>
        </p:blipFill>
        <p:spPr>
          <a:xfrm>
            <a:off x="8821420" y="604182"/>
            <a:ext cx="2863273" cy="738909"/>
          </a:xfrm>
          <a:prstGeom prst="rect">
            <a:avLst/>
          </a:prstGeom>
        </p:spPr>
      </p:pic>
      <p:pic>
        <p:nvPicPr>
          <p:cNvPr id="9" name="Image 8">
            <a:extLst>
              <a:ext uri="{FF2B5EF4-FFF2-40B4-BE49-F238E27FC236}">
                <a16:creationId xmlns:a16="http://schemas.microsoft.com/office/drawing/2014/main" id="{D76B161C-107E-DC46-8372-8FB410FBB365}"/>
              </a:ext>
            </a:extLst>
          </p:cNvPr>
          <p:cNvPicPr>
            <a:picLocks noChangeAspect="1"/>
          </p:cNvPicPr>
          <p:nvPr/>
        </p:nvPicPr>
        <p:blipFill>
          <a:blip r:embed="rId5"/>
          <a:stretch>
            <a:fillRect/>
          </a:stretch>
        </p:blipFill>
        <p:spPr>
          <a:xfrm>
            <a:off x="9420763" y="6251449"/>
            <a:ext cx="2159000" cy="114300"/>
          </a:xfrm>
          <a:prstGeom prst="rect">
            <a:avLst/>
          </a:prstGeom>
        </p:spPr>
      </p:pic>
      <p:pic>
        <p:nvPicPr>
          <p:cNvPr id="11" name="Image 10">
            <a:extLst>
              <a:ext uri="{FF2B5EF4-FFF2-40B4-BE49-F238E27FC236}">
                <a16:creationId xmlns:a16="http://schemas.microsoft.com/office/drawing/2014/main" id="{0DD2A7D0-CB16-C04A-981B-C4AEEE47C3DD}"/>
              </a:ext>
            </a:extLst>
          </p:cNvPr>
          <p:cNvPicPr>
            <a:picLocks noChangeAspect="1"/>
          </p:cNvPicPr>
          <p:nvPr/>
        </p:nvPicPr>
        <p:blipFill>
          <a:blip r:embed="rId6"/>
          <a:stretch>
            <a:fillRect/>
          </a:stretch>
        </p:blipFill>
        <p:spPr>
          <a:xfrm>
            <a:off x="6414466" y="671478"/>
            <a:ext cx="2136297" cy="720741"/>
          </a:xfrm>
          <a:prstGeom prst="rect">
            <a:avLst/>
          </a:prstGeom>
        </p:spPr>
      </p:pic>
    </p:spTree>
    <p:extLst>
      <p:ext uri="{BB962C8B-B14F-4D97-AF65-F5344CB8AC3E}">
        <p14:creationId xmlns:p14="http://schemas.microsoft.com/office/powerpoint/2010/main" val="285317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33C10AF-D313-E94D-B41C-BE089CFBA8FB}"/>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2" name="Rectangle 1">
            <a:extLst>
              <a:ext uri="{FF2B5EF4-FFF2-40B4-BE49-F238E27FC236}">
                <a16:creationId xmlns:a16="http://schemas.microsoft.com/office/drawing/2014/main" id="{D1A4650A-3CA3-414B-8528-846AC61D4230}"/>
              </a:ext>
            </a:extLst>
          </p:cNvPr>
          <p:cNvSpPr/>
          <p:nvPr/>
        </p:nvSpPr>
        <p:spPr>
          <a:xfrm>
            <a:off x="0"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pic>
        <p:nvPicPr>
          <p:cNvPr id="4" name="Image 3">
            <a:extLst>
              <a:ext uri="{FF2B5EF4-FFF2-40B4-BE49-F238E27FC236}">
                <a16:creationId xmlns:a16="http://schemas.microsoft.com/office/drawing/2014/main" id="{82830419-A2BA-3148-ACE6-161F233B9759}"/>
              </a:ext>
            </a:extLst>
          </p:cNvPr>
          <p:cNvPicPr>
            <a:picLocks noChangeAspect="1"/>
          </p:cNvPicPr>
          <p:nvPr/>
        </p:nvPicPr>
        <p:blipFill>
          <a:blip r:embed="rId4"/>
          <a:stretch>
            <a:fillRect/>
          </a:stretch>
        </p:blipFill>
        <p:spPr>
          <a:xfrm>
            <a:off x="471964" y="153828"/>
            <a:ext cx="2514600" cy="838200"/>
          </a:xfrm>
          <a:prstGeom prst="rect">
            <a:avLst/>
          </a:prstGeom>
        </p:spPr>
      </p:pic>
      <p:pic>
        <p:nvPicPr>
          <p:cNvPr id="6" name="Image 5">
            <a:extLst>
              <a:ext uri="{FF2B5EF4-FFF2-40B4-BE49-F238E27FC236}">
                <a16:creationId xmlns:a16="http://schemas.microsoft.com/office/drawing/2014/main" id="{F6104FE0-529A-BE40-9473-36DAAD917FA9}"/>
              </a:ext>
            </a:extLst>
          </p:cNvPr>
          <p:cNvPicPr>
            <a:picLocks noChangeAspect="1"/>
          </p:cNvPicPr>
          <p:nvPr/>
        </p:nvPicPr>
        <p:blipFill>
          <a:blip r:embed="rId5"/>
          <a:stretch>
            <a:fillRect/>
          </a:stretch>
        </p:blipFill>
        <p:spPr>
          <a:xfrm>
            <a:off x="8468360" y="118586"/>
            <a:ext cx="3149600" cy="812800"/>
          </a:xfrm>
          <a:prstGeom prst="rect">
            <a:avLst/>
          </a:prstGeom>
        </p:spPr>
      </p:pic>
      <p:sp>
        <p:nvSpPr>
          <p:cNvPr id="9" name="CasellaDiTesto 26">
            <a:extLst>
              <a:ext uri="{FF2B5EF4-FFF2-40B4-BE49-F238E27FC236}">
                <a16:creationId xmlns:a16="http://schemas.microsoft.com/office/drawing/2014/main" id="{C2DD0925-D012-9B4D-9ECA-183931414572}"/>
              </a:ext>
            </a:extLst>
          </p:cNvPr>
          <p:cNvSpPr txBox="1"/>
          <p:nvPr/>
        </p:nvSpPr>
        <p:spPr>
          <a:xfrm>
            <a:off x="772054" y="1611141"/>
            <a:ext cx="637550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lvl1pPr>
          </a:lstStyle>
          <a:p>
            <a:r>
              <a:rPr lang="fr-MA" sz="3200" b="1" dirty="0">
                <a:solidFill>
                  <a:srgbClr val="006A66"/>
                </a:solidFill>
              </a:rPr>
              <a:t>Le Maroc accueillera</a:t>
            </a:r>
          </a:p>
          <a:p>
            <a:r>
              <a:rPr lang="fr-MA" sz="3200" b="1" dirty="0">
                <a:solidFill>
                  <a:srgbClr val="006A66"/>
                </a:solidFill>
              </a:rPr>
              <a:t>la sixième Conférence mondiale sur l’élimination du travail des enfants,</a:t>
            </a:r>
          </a:p>
          <a:p>
            <a:r>
              <a:rPr lang="fr-MA" sz="3200" dirty="0">
                <a:solidFill>
                  <a:srgbClr val="F6BD32"/>
                </a:solidFill>
              </a:rPr>
              <a:t>du 11 au 13 février 2026</a:t>
            </a:r>
          </a:p>
        </p:txBody>
      </p:sp>
      <p:sp>
        <p:nvSpPr>
          <p:cNvPr id="10" name="TextBox 12">
            <a:extLst>
              <a:ext uri="{FF2B5EF4-FFF2-40B4-BE49-F238E27FC236}">
                <a16:creationId xmlns:a16="http://schemas.microsoft.com/office/drawing/2014/main" id="{3964DCF4-939E-3041-B9AB-70C3A63983BF}"/>
              </a:ext>
            </a:extLst>
          </p:cNvPr>
          <p:cNvSpPr txBox="1"/>
          <p:nvPr/>
        </p:nvSpPr>
        <p:spPr>
          <a:xfrm>
            <a:off x="772054" y="3782063"/>
            <a:ext cx="8165690"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404040"/>
                </a:solidFill>
              </a:defRPr>
            </a:pPr>
            <a:r>
              <a:rPr lang="fr-MA" dirty="0"/>
              <a:t>Du 11 au 13 février 2026, le Gouvernement du Maroc accueillera la sixième Conférence mondiale sur l’élimination du travail des enfants, réunissant des gouvernements, des organisations d’employeurs et de travailleurs, la société civile, le secteur privé et des partenaires internationaux afin d’accélérer les progrès. Cette Conférence intervient alors que les Estimations mondiales 2024 du BIT et de l’UNICEF révèlent que 138 millions d’enfants sont encore astreints au travail des enfants, dont 54 millions effectuent des travaux dangereux.</a:t>
            </a:r>
            <a:endParaRPr dirty="0">
              <a:solidFill>
                <a:schemeClr val="tx1">
                  <a:lumMod val="85000"/>
                  <a:lumOff val="15000"/>
                </a:schemeClr>
              </a:solidFill>
            </a:endParaRPr>
          </a:p>
        </p:txBody>
      </p:sp>
      <p:pic>
        <p:nvPicPr>
          <p:cNvPr id="12" name="Image 11">
            <a:extLst>
              <a:ext uri="{FF2B5EF4-FFF2-40B4-BE49-F238E27FC236}">
                <a16:creationId xmlns:a16="http://schemas.microsoft.com/office/drawing/2014/main" id="{7DE7C712-1C05-5B4F-9B22-02263F426E17}"/>
              </a:ext>
            </a:extLst>
          </p:cNvPr>
          <p:cNvPicPr>
            <a:picLocks noChangeAspect="1"/>
          </p:cNvPicPr>
          <p:nvPr/>
        </p:nvPicPr>
        <p:blipFill>
          <a:blip r:embed="rId6"/>
          <a:stretch>
            <a:fillRect/>
          </a:stretch>
        </p:blipFill>
        <p:spPr>
          <a:xfrm>
            <a:off x="9651524" y="6319362"/>
            <a:ext cx="2247900" cy="266700"/>
          </a:xfrm>
          <a:prstGeom prst="rect">
            <a:avLst/>
          </a:prstGeom>
        </p:spPr>
      </p:pic>
    </p:spTree>
    <p:extLst>
      <p:ext uri="{BB962C8B-B14F-4D97-AF65-F5344CB8AC3E}">
        <p14:creationId xmlns:p14="http://schemas.microsoft.com/office/powerpoint/2010/main" val="22323941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1370</Words>
  <Application>Microsoft Macintosh PowerPoint</Application>
  <PresentationFormat>Grand écran</PresentationFormat>
  <Paragraphs>101</Paragraphs>
  <Slides>21</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Aero Matics Light</vt:lpstr>
      <vt:lpstr>Arial</vt:lpstr>
      <vt:lpstr>Bw Gradual</vt:lpstr>
      <vt:lpstr>Calibri</vt:lpstr>
      <vt:lpstr>Calibri Light</vt:lpstr>
      <vt:lpstr>Schibsted Grotesk</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95</cp:revision>
  <dcterms:created xsi:type="dcterms:W3CDTF">2025-12-16T09:30:12Z</dcterms:created>
  <dcterms:modified xsi:type="dcterms:W3CDTF">2025-12-19T10:29:29Z</dcterms:modified>
</cp:coreProperties>
</file>