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7" r:id="rId2"/>
    <p:sldId id="268" r:id="rId3"/>
    <p:sldId id="269" r:id="rId4"/>
    <p:sldId id="270" r:id="rId5"/>
    <p:sldId id="271" r:id="rId6"/>
    <p:sldId id="272" r:id="rId7"/>
    <p:sldId id="286" r:id="rId8"/>
    <p:sldId id="273" r:id="rId9"/>
    <p:sldId id="275" r:id="rId10"/>
    <p:sldId id="274" r:id="rId11"/>
    <p:sldId id="276" r:id="rId12"/>
    <p:sldId id="281" r:id="rId13"/>
    <p:sldId id="277" r:id="rId14"/>
    <p:sldId id="283" r:id="rId15"/>
    <p:sldId id="278" r:id="rId16"/>
    <p:sldId id="279" r:id="rId17"/>
    <p:sldId id="280" r:id="rId18"/>
    <p:sldId id="285" r:id="rId19"/>
    <p:sldId id="284" r:id="rId20"/>
    <p:sldId id="282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2761"/>
    <a:srgbClr val="AACD58"/>
    <a:srgbClr val="2EB6BE"/>
    <a:srgbClr val="006A66"/>
    <a:srgbClr val="F6BD32"/>
    <a:srgbClr val="E36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/>
    <p:restoredTop sz="96389"/>
  </p:normalViewPr>
  <p:slideViewPr>
    <p:cSldViewPr snapToGrid="0" snapToObjects="1">
      <p:cViewPr varScale="1">
        <p:scale>
          <a:sx n="185" d="100"/>
          <a:sy n="185" d="100"/>
        </p:scale>
        <p:origin x="136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Calibri"/>
              </a:defRPr>
            </a:pPr>
            <a:r>
              <a:rPr lang="it-IT" sz="1600" b="1" i="0" u="none" strike="noStrike" dirty="0" err="1">
                <a:solidFill>
                  <a:srgbClr val="595959"/>
                </a:solidFill>
                <a:latin typeface="Calibri"/>
              </a:rPr>
              <a:t>Lorem</a:t>
            </a:r>
            <a:r>
              <a:rPr lang="it-IT" sz="1600" b="1" i="0" u="none" strike="noStrike" dirty="0">
                <a:solidFill>
                  <a:srgbClr val="595959"/>
                </a:solidFill>
                <a:latin typeface="Calibri"/>
              </a:rPr>
              <a:t> </a:t>
            </a:r>
            <a:r>
              <a:rPr lang="it-IT" sz="1600" b="1" i="0" u="none" strike="noStrike" dirty="0" err="1">
                <a:solidFill>
                  <a:srgbClr val="595959"/>
                </a:solidFill>
                <a:latin typeface="Calibri"/>
              </a:rPr>
              <a:t>ipsum</a:t>
            </a:r>
            <a:endParaRPr lang="it-IT" sz="1600" b="1" i="0" u="none" strike="noStrike" dirty="0">
              <a:solidFill>
                <a:srgbClr val="595959"/>
              </a:solidFill>
              <a:latin typeface="Calibri"/>
            </a:endParaRPr>
          </a:p>
        </c:rich>
      </c:tx>
      <c:layout>
        <c:manualLayout>
          <c:xMode val="edge"/>
          <c:yMode val="edge"/>
          <c:x val="0.35245356047161064"/>
          <c:y val="3.8879939359540247E-2"/>
          <c:w val="0.230686"/>
          <c:h val="0.175780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03658"/>
          <c:y val="0.17578099999999999"/>
          <c:w val="0.79268499999999997"/>
          <c:h val="0.7164019999999999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7BBD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006A6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5585-2349-8E08-7D8EDAC11D46}"/>
              </c:ext>
            </c:extLst>
          </c:dPt>
          <c:dPt>
            <c:idx val="1"/>
            <c:bubble3D val="0"/>
            <c:spPr>
              <a:solidFill>
                <a:srgbClr val="E36729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85-2349-8E08-7D8EDAC11D46}"/>
              </c:ext>
            </c:extLst>
          </c:dPt>
          <c:dPt>
            <c:idx val="2"/>
            <c:bubble3D val="0"/>
            <c:spPr>
              <a:solidFill>
                <a:srgbClr val="F6BD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85-2349-8E08-7D8EDAC11D46}"/>
              </c:ext>
            </c:extLst>
          </c:dPt>
          <c:dPt>
            <c:idx val="3"/>
            <c:bubble3D val="0"/>
            <c:spPr>
              <a:solidFill>
                <a:srgbClr val="2EB6BE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5585-2349-8E08-7D8EDAC11D46}"/>
              </c:ext>
            </c:extLst>
          </c:dPt>
          <c:dLbls>
            <c:dLbl>
              <c:idx val="0"/>
              <c:numFmt formatCode="0.#" sourceLinked="0"/>
              <c:spPr/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585-2349-8E08-7D8EDAC11D4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85-2349-8E08-7D8EDAC11D46}"/>
                </c:ext>
              </c:extLst>
            </c:dLbl>
            <c:dLbl>
              <c:idx val="2"/>
              <c:numFmt formatCode="0.#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404040"/>
                      </a:solidFill>
                      <a:latin typeface="Calibri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85-2349-8E08-7D8EDAC11D46}"/>
                </c:ext>
              </c:extLst>
            </c:dLbl>
            <c:dLbl>
              <c:idx val="3"/>
              <c:numFmt formatCode="0.#" sourceLinked="0"/>
              <c:spPr/>
              <c:txPr>
                <a:bodyPr/>
                <a:lstStyle/>
                <a:p>
                  <a:pPr>
                    <a:defRPr sz="1100" b="0" i="0" u="none" strike="noStrike">
                      <a:solidFill>
                        <a:srgbClr val="404040"/>
                      </a:solidFill>
                      <a:latin typeface="Calibri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85-2349-8E08-7D8EDAC11D46}"/>
                </c:ext>
              </c:extLst>
            </c:dLbl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6A6A6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85-2349-8E08-7D8EDAC11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 err="1"/>
              <a:t>Lorem</a:t>
            </a:r>
            <a:r>
              <a:rPr lang="fr-FR" b="1" dirty="0"/>
              <a:t> </a:t>
            </a:r>
            <a:r>
              <a:rPr lang="fr-FR" b="1" dirty="0" err="1"/>
              <a:t>ipsum</a:t>
            </a:r>
            <a:endParaRPr lang="fr-F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6A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A66"/>
              </a:solidFill>
              <a:ln w="9525">
                <a:solidFill>
                  <a:srgbClr val="006A66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F8-EE49-9570-5378B312B10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rgbClr val="F6BD3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6BD32"/>
              </a:solidFill>
              <a:ln w="9525">
                <a:solidFill>
                  <a:srgbClr val="F6BD3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F8-EE49-9570-5378B312B10B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rgbClr val="2EB6B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EB6BE"/>
              </a:solidFill>
              <a:ln w="9525">
                <a:solidFill>
                  <a:srgbClr val="2EB6BE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F8-EE49-9570-5378B312B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3947855"/>
        <c:axId val="1493904783"/>
      </c:lineChart>
      <c:catAx>
        <c:axId val="149394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93904783"/>
        <c:crosses val="autoZero"/>
        <c:auto val="1"/>
        <c:lblAlgn val="ctr"/>
        <c:lblOffset val="100"/>
        <c:noMultiLvlLbl val="0"/>
      </c:catAx>
      <c:valAx>
        <c:axId val="1493904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9394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3CFD3-B296-9840-A1BF-173652ED0048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5D799-4B50-3C4A-A51D-86BDAF67D8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5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061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129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286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401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492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114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490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330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670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806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93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525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699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73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358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55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43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423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094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5D799-4B50-3C4A-A51D-86BDAF67D81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51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E1906-89C7-2D40-867F-2E9525025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174DFD-584B-F34F-BF2C-76004DD20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0560C7-A612-1341-9D17-7F172E75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D59C9-EA20-E441-81D0-E951D3E5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66E2EA-2DA1-024B-85C6-32083A3D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35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CD2DA-2484-3F4C-9CAD-A0BDF501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42E102-28FE-2840-ABB6-EACBEE715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5E40B4-3012-E04B-8778-FB2CB28E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94E914-FBE0-7F4C-B796-614FEA68A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0177F2-5876-2A40-AB2D-7932A599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34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9EA8A57-5209-8945-B1C0-E9D157162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DAD1B5-4291-C149-93E5-FBAE53592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6CFA00-1423-D54C-A128-C1497048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2C770B-9596-7948-B9D1-8B8134DF0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FABA1-F89E-CE46-9101-DE91D2FE0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74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10F3E-EB8E-FB44-A427-35A98907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E62A5-9D15-7C49-9DF1-D1BCEA477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FC2FF7-8AB7-5342-8573-C6D15137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8847A-C832-2244-B24D-D132E8E1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BD0C54-4781-9245-B584-6E782B14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17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32429-47D4-444A-9EA8-BAECD923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F2679-DD3C-BA46-941C-3439D287E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0AC71B-C7C0-F546-BAA9-59C83A1D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22E330-591A-0446-86B5-028EC9F8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ADFFCF-3E55-3048-B779-79E15C23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32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05A5E-2750-9044-B36A-DA9F5032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B40F0D-823E-B046-BE81-89808B1E6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C3E89D-F429-F349-8393-8CE3948A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454ABA-6AB1-4544-A853-608C765F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788D4D-1973-444C-9184-E50036EA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6D0F00-761D-3946-B21F-3858CCA1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17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95E52-0B4B-C84C-A6B5-55DA97B8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1953A4-48EC-1242-9395-C38576AC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104E85-7906-A040-8AAC-E7316BF73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88115A-6031-E94E-95D0-813C8DF5A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D4C6EE-D6DF-CD47-B13F-58D0A5E41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A78BAA-1FBC-B44F-974B-1B9C5FD6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839BAD-9C3D-2C43-B3CF-17227DCE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0371ED-D440-B243-ADB7-BCBE3C46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93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3C3F6-692D-D94D-A71B-D1F90657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61CE53-B8E2-634D-A8A8-0F74EFAA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FACC8-C1D5-0F47-BEE3-DC2F58FF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FBDA52-D4D8-1B40-AD4A-C759F326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4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BA7898-5AFB-9249-8E96-4B20BFC8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180D02-EEB8-9E4F-8B30-A88943A8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9E620F-3DD5-C147-955E-A6B0BB2E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00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79E7FB-6565-844C-A670-41A3D7F8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27D78A-3FD9-4E49-912B-449095036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57212B-8E70-5946-98A9-82DEDC00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0A0C56-064A-754F-84C3-7C1E1518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60F2A8-EC50-FC48-9974-7FB55ADF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88B846-1D39-BB43-B3FD-F793B315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14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932E7-D482-A342-83D1-5AE55C2D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7D181A9-E4D9-934C-82CD-229AE6C09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A41BF-1FB2-3C49-82D1-EBB29B10F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8C8B0A-8A6D-144F-8972-F83E809AC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5F56D3-C459-8D4E-8BB4-927BD58E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D769FF-D8E4-A247-A6B1-55BBD4A7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72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F063E6-15FD-0140-ABD0-8E5A3F18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C93C0B-F989-B84D-8E18-F45793FA6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9F18B9-70EB-1140-A01D-7A818C634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4103F-6814-B348-8EE4-98D767776BC9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5E7D7E-E474-4A41-BDB9-65C2251EC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5A5650-B6F8-3041-A2E6-CE70D8E68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32B49-C95F-C741-A749-CACB5B7F9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05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9FA6B35-7C7A-6F42-912C-22610D1F3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73B309-726F-5243-9F33-8682FD5E0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755" y="405638"/>
            <a:ext cx="3115228" cy="471493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672EC9-44EA-534D-97D6-AF2BD6B95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934" y="2216309"/>
            <a:ext cx="3821360" cy="12333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986A63-1D3E-B04B-A265-3BBBDEF43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696" y="1803451"/>
            <a:ext cx="3115227" cy="40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9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0340E4EE-BF3B-A641-9C2B-34C191E4B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092" y="785652"/>
            <a:ext cx="2908300" cy="4368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E12A8F-910F-FE49-9DFB-5D9D160EF0C7}"/>
              </a:ext>
            </a:extLst>
          </p:cNvPr>
          <p:cNvSpPr/>
          <p:nvPr/>
        </p:nvSpPr>
        <p:spPr>
          <a:xfrm>
            <a:off x="0" y="0"/>
            <a:ext cx="12192000" cy="1089660"/>
          </a:xfrm>
          <a:prstGeom prst="rect">
            <a:avLst/>
          </a:prstGeom>
          <a:solidFill>
            <a:srgbClr val="006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6A66"/>
              </a:solidFill>
            </a:endParaRPr>
          </a:p>
        </p:txBody>
      </p:sp>
      <p:sp>
        <p:nvSpPr>
          <p:cNvPr id="4" name="CasellaDiTesto 26">
            <a:extLst>
              <a:ext uri="{FF2B5EF4-FFF2-40B4-BE49-F238E27FC236}">
                <a16:creationId xmlns:a16="http://schemas.microsoft.com/office/drawing/2014/main" id="{FBA3B580-AF8C-0146-8B1E-341E563D5302}"/>
              </a:ext>
            </a:extLst>
          </p:cNvPr>
          <p:cNvSpPr txBox="1"/>
          <p:nvPr/>
        </p:nvSpPr>
        <p:spPr>
          <a:xfrm>
            <a:off x="719476" y="1873476"/>
            <a:ext cx="5186310" cy="1770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/>
            </a:lvl1pPr>
          </a:lstStyle>
          <a:p>
            <a:r>
              <a:rPr lang="fr-MA" sz="3500" b="1" dirty="0">
                <a:solidFill>
                  <a:srgbClr val="006A66"/>
                </a:solidFill>
              </a:rPr>
              <a:t>¿</a:t>
            </a:r>
            <a:r>
              <a:rPr lang="fr-MA" sz="3500" b="1" dirty="0" err="1">
                <a:solidFill>
                  <a:srgbClr val="006A66"/>
                </a:solidFill>
              </a:rPr>
              <a:t>Por</a:t>
            </a:r>
            <a:r>
              <a:rPr lang="fr-MA" sz="3500" b="1" dirty="0">
                <a:solidFill>
                  <a:srgbClr val="006A66"/>
                </a:solidFill>
              </a:rPr>
              <a:t> </a:t>
            </a:r>
            <a:r>
              <a:rPr lang="fr-MA" sz="3500" b="1" dirty="0" err="1">
                <a:solidFill>
                  <a:srgbClr val="006A66"/>
                </a:solidFill>
              </a:rPr>
              <a:t>qué</a:t>
            </a:r>
            <a:r>
              <a:rPr lang="fr-MA" sz="3500" b="1" dirty="0">
                <a:solidFill>
                  <a:srgbClr val="006A66"/>
                </a:solidFill>
              </a:rPr>
              <a:t> </a:t>
            </a:r>
            <a:r>
              <a:rPr lang="fr-MA" sz="3500" b="1" dirty="0" err="1">
                <a:solidFill>
                  <a:srgbClr val="006A66"/>
                </a:solidFill>
              </a:rPr>
              <a:t>ahora</a:t>
            </a:r>
            <a:r>
              <a:rPr lang="fr-MA" sz="3500" b="1" dirty="0">
                <a:solidFill>
                  <a:srgbClr val="006A66"/>
                </a:solidFill>
              </a:rPr>
              <a:t>? </a:t>
            </a:r>
            <a:r>
              <a:rPr lang="fr-MA" sz="3500" dirty="0" err="1">
                <a:solidFill>
                  <a:srgbClr val="006A66"/>
                </a:solidFill>
              </a:rPr>
              <a:t>Progreso</a:t>
            </a:r>
            <a:r>
              <a:rPr lang="fr-MA" sz="3500" dirty="0">
                <a:solidFill>
                  <a:srgbClr val="006A66"/>
                </a:solidFill>
              </a:rPr>
              <a:t>, </a:t>
            </a:r>
            <a:r>
              <a:rPr lang="fr-MA" sz="3500" dirty="0" err="1">
                <a:solidFill>
                  <a:srgbClr val="006A66"/>
                </a:solidFill>
              </a:rPr>
              <a:t>persistencia</a:t>
            </a:r>
            <a:r>
              <a:rPr lang="fr-MA" sz="3500" dirty="0">
                <a:solidFill>
                  <a:srgbClr val="006A66"/>
                </a:solidFill>
              </a:rPr>
              <a:t> y </a:t>
            </a:r>
            <a:r>
              <a:rPr lang="fr-MA" sz="3500" dirty="0" err="1">
                <a:solidFill>
                  <a:srgbClr val="006A66"/>
                </a:solidFill>
              </a:rPr>
              <a:t>orientaciones</a:t>
            </a:r>
            <a:r>
              <a:rPr lang="fr-MA" sz="3500" dirty="0">
                <a:solidFill>
                  <a:srgbClr val="006A66"/>
                </a:solidFill>
              </a:rPr>
              <a:t> de </a:t>
            </a:r>
            <a:r>
              <a:rPr lang="fr-MA" sz="3500" dirty="0" err="1">
                <a:solidFill>
                  <a:srgbClr val="006A66"/>
                </a:solidFill>
              </a:rPr>
              <a:t>política</a:t>
            </a:r>
            <a:endParaRPr lang="fr-MA" sz="3500" dirty="0">
              <a:solidFill>
                <a:srgbClr val="006A66"/>
              </a:solidFill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4027CBA0-72E7-D14F-9033-8A05C24943AD}"/>
              </a:ext>
            </a:extLst>
          </p:cNvPr>
          <p:cNvSpPr txBox="1"/>
          <p:nvPr/>
        </p:nvSpPr>
        <p:spPr>
          <a:xfrm>
            <a:off x="719476" y="3719912"/>
            <a:ext cx="5186310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>
                <a:solidFill>
                  <a:srgbClr val="404040"/>
                </a:solidFill>
              </a:defRPr>
            </a:pPr>
            <a:r>
              <a:rPr lang="fr-MA" sz="1500" dirty="0" err="1"/>
              <a:t>Esta</a:t>
            </a:r>
            <a:r>
              <a:rPr lang="fr-MA" sz="1500" dirty="0"/>
              <a:t> </a:t>
            </a:r>
            <a:r>
              <a:rPr lang="fr-MA" sz="1500" dirty="0" err="1"/>
              <a:t>Sexta</a:t>
            </a:r>
            <a:r>
              <a:rPr lang="fr-MA" sz="1500" dirty="0"/>
              <a:t> </a:t>
            </a:r>
            <a:r>
              <a:rPr lang="fr-MA" sz="1500" dirty="0" err="1"/>
              <a:t>Conferencia</a:t>
            </a:r>
            <a:r>
              <a:rPr lang="fr-MA" sz="1500" dirty="0"/>
              <a:t> </a:t>
            </a:r>
            <a:r>
              <a:rPr lang="fr-MA" sz="1500" dirty="0" err="1"/>
              <a:t>Mundial</a:t>
            </a:r>
            <a:r>
              <a:rPr lang="fr-MA" sz="1500" dirty="0"/>
              <a:t> se </a:t>
            </a:r>
            <a:r>
              <a:rPr lang="fr-MA" sz="1500" dirty="0" err="1"/>
              <a:t>celebra</a:t>
            </a:r>
            <a:r>
              <a:rPr lang="fr-MA" sz="1500" dirty="0"/>
              <a:t> en un </a:t>
            </a:r>
            <a:r>
              <a:rPr lang="fr-MA" sz="1500" dirty="0" err="1"/>
              <a:t>momento</a:t>
            </a:r>
            <a:r>
              <a:rPr lang="fr-MA" sz="1500" dirty="0"/>
              <a:t> crucial. </a:t>
            </a:r>
            <a:r>
              <a:rPr lang="fr-MA" sz="1500" dirty="0" err="1"/>
              <a:t>Actualmente</a:t>
            </a:r>
            <a:r>
              <a:rPr lang="fr-MA" sz="1500" dirty="0"/>
              <a:t>, </a:t>
            </a:r>
            <a:r>
              <a:rPr lang="fr-MA" sz="1500" b="1" dirty="0"/>
              <a:t>138 </a:t>
            </a:r>
            <a:r>
              <a:rPr lang="fr-MA" sz="1500" b="1" dirty="0" err="1"/>
              <a:t>millones</a:t>
            </a:r>
            <a:r>
              <a:rPr lang="fr-MA" sz="1500" b="1" dirty="0"/>
              <a:t> de </a:t>
            </a:r>
            <a:r>
              <a:rPr lang="fr-MA" sz="1500" b="1" dirty="0" err="1"/>
              <a:t>niños</a:t>
            </a:r>
            <a:r>
              <a:rPr lang="fr-MA" sz="1500" b="1" dirty="0"/>
              <a:t> </a:t>
            </a:r>
            <a:r>
              <a:rPr lang="fr-MA" sz="1500" b="1" dirty="0" err="1"/>
              <a:t>siguen</a:t>
            </a:r>
            <a:r>
              <a:rPr lang="fr-MA" sz="1500" b="1" dirty="0"/>
              <a:t> en </a:t>
            </a:r>
            <a:r>
              <a:rPr lang="fr-MA" sz="1500" b="1" dirty="0" err="1"/>
              <a:t>situación</a:t>
            </a:r>
            <a:r>
              <a:rPr lang="fr-MA" sz="1500" b="1" dirty="0"/>
              <a:t> de </a:t>
            </a:r>
            <a:r>
              <a:rPr lang="fr-MA" sz="1500" b="1" dirty="0" err="1"/>
              <a:t>trabajo</a:t>
            </a:r>
            <a:r>
              <a:rPr lang="fr-MA" sz="1500" b="1" dirty="0"/>
              <a:t> </a:t>
            </a:r>
            <a:r>
              <a:rPr lang="fr-MA" sz="1500" b="1" dirty="0" err="1"/>
              <a:t>infantil</a:t>
            </a:r>
            <a:r>
              <a:rPr lang="fr-MA" sz="1500" b="1" dirty="0"/>
              <a:t>,</a:t>
            </a:r>
            <a:r>
              <a:rPr lang="fr-MA" sz="1500" dirty="0"/>
              <a:t> de los </a:t>
            </a:r>
            <a:r>
              <a:rPr lang="fr-MA" sz="1500" dirty="0" err="1"/>
              <a:t>cuales</a:t>
            </a:r>
            <a:r>
              <a:rPr lang="fr-MA" sz="1500" dirty="0"/>
              <a:t> </a:t>
            </a:r>
            <a:r>
              <a:rPr lang="fr-MA" sz="1500" dirty="0" err="1"/>
              <a:t>unos</a:t>
            </a:r>
            <a:r>
              <a:rPr lang="fr-MA" sz="1500" dirty="0"/>
              <a:t> </a:t>
            </a:r>
            <a:r>
              <a:rPr lang="fr-MA" sz="1500" b="1" dirty="0"/>
              <a:t>54 </a:t>
            </a:r>
            <a:r>
              <a:rPr lang="fr-MA" sz="1500" b="1" dirty="0" err="1"/>
              <a:t>millones</a:t>
            </a:r>
            <a:r>
              <a:rPr lang="fr-MA" sz="1500" b="1" dirty="0"/>
              <a:t> </a:t>
            </a:r>
            <a:r>
              <a:rPr lang="fr-MA" sz="1500" b="1" dirty="0" err="1"/>
              <a:t>realizan</a:t>
            </a:r>
            <a:r>
              <a:rPr lang="fr-MA" sz="1500" b="1" dirty="0"/>
              <a:t> </a:t>
            </a:r>
            <a:r>
              <a:rPr lang="fr-MA" sz="1500" b="1" dirty="0" err="1"/>
              <a:t>trabajos</a:t>
            </a:r>
            <a:r>
              <a:rPr lang="fr-MA" sz="1500" b="1" dirty="0"/>
              <a:t> </a:t>
            </a:r>
            <a:r>
              <a:rPr lang="fr-MA" sz="1500" b="1" dirty="0" err="1"/>
              <a:t>peligrosos</a:t>
            </a:r>
            <a:r>
              <a:rPr lang="fr-MA" sz="1500" b="1" dirty="0"/>
              <a:t>.</a:t>
            </a:r>
            <a:r>
              <a:rPr lang="fr-MA" sz="1500" dirty="0"/>
              <a:t> La </a:t>
            </a:r>
            <a:r>
              <a:rPr lang="fr-MA" sz="1500" dirty="0" err="1"/>
              <a:t>comunidad</a:t>
            </a:r>
            <a:r>
              <a:rPr lang="fr-MA" sz="1500" dirty="0"/>
              <a:t> </a:t>
            </a:r>
            <a:r>
              <a:rPr lang="fr-MA" sz="1500" dirty="0" err="1"/>
              <a:t>internacional</a:t>
            </a:r>
            <a:r>
              <a:rPr lang="fr-MA" sz="1500" dirty="0"/>
              <a:t> no ha </a:t>
            </a:r>
            <a:r>
              <a:rPr lang="fr-MA" sz="1500" dirty="0" err="1"/>
              <a:t>alcanzado</a:t>
            </a:r>
            <a:r>
              <a:rPr lang="fr-MA" sz="1500" dirty="0"/>
              <a:t> la Meta 8.7 de los </a:t>
            </a:r>
            <a:r>
              <a:rPr lang="fr-MA" sz="1500" dirty="0" err="1"/>
              <a:t>Objetivos</a:t>
            </a:r>
            <a:r>
              <a:rPr lang="fr-MA" sz="1500" dirty="0"/>
              <a:t> de </a:t>
            </a:r>
            <a:r>
              <a:rPr lang="fr-MA" sz="1500" dirty="0" err="1"/>
              <a:t>Desarrollo</a:t>
            </a:r>
            <a:r>
              <a:rPr lang="fr-MA" sz="1500" dirty="0"/>
              <a:t> </a:t>
            </a:r>
            <a:r>
              <a:rPr lang="fr-MA" sz="1500" dirty="0" err="1"/>
              <a:t>Sostenible</a:t>
            </a:r>
            <a:r>
              <a:rPr lang="fr-MA" sz="1500" dirty="0"/>
              <a:t> (ODS), que </a:t>
            </a:r>
            <a:r>
              <a:rPr lang="fr-MA" sz="1500" dirty="0" err="1"/>
              <a:t>llama</a:t>
            </a:r>
            <a:r>
              <a:rPr lang="fr-MA" sz="1500" dirty="0"/>
              <a:t> a </a:t>
            </a:r>
            <a:r>
              <a:rPr lang="fr-MA" sz="1500" dirty="0" err="1"/>
              <a:t>eliminar</a:t>
            </a:r>
            <a:r>
              <a:rPr lang="fr-MA" sz="1500" dirty="0"/>
              <a:t> el </a:t>
            </a:r>
            <a:r>
              <a:rPr lang="fr-MA" sz="1500" dirty="0" err="1"/>
              <a:t>trabajo</a:t>
            </a:r>
            <a:r>
              <a:rPr lang="fr-MA" sz="1500" dirty="0"/>
              <a:t> </a:t>
            </a:r>
            <a:r>
              <a:rPr lang="fr-MA" sz="1500" dirty="0" err="1"/>
              <a:t>infantil</a:t>
            </a:r>
            <a:r>
              <a:rPr lang="fr-MA" sz="1500" dirty="0"/>
              <a:t> en </a:t>
            </a:r>
            <a:r>
              <a:rPr lang="fr-MA" sz="1500" dirty="0" err="1"/>
              <a:t>todas</a:t>
            </a:r>
            <a:r>
              <a:rPr lang="fr-MA" sz="1500" dirty="0"/>
              <a:t> sus formas para 2025. Es urgente </a:t>
            </a:r>
            <a:r>
              <a:rPr lang="fr-MA" sz="1500" dirty="0" err="1"/>
              <a:t>acelerar</a:t>
            </a:r>
            <a:r>
              <a:rPr lang="fr-MA" sz="1500" dirty="0"/>
              <a:t> el </a:t>
            </a:r>
            <a:r>
              <a:rPr lang="fr-MA" sz="1500" dirty="0" err="1"/>
              <a:t>progreso</a:t>
            </a:r>
            <a:r>
              <a:rPr lang="fr-MA" sz="1500" dirty="0"/>
              <a:t>. Es </a:t>
            </a:r>
            <a:r>
              <a:rPr lang="fr-MA" sz="1500" dirty="0" err="1"/>
              <a:t>fundamental</a:t>
            </a:r>
            <a:r>
              <a:rPr lang="fr-MA" sz="1500" dirty="0"/>
              <a:t> </a:t>
            </a:r>
            <a:r>
              <a:rPr lang="fr-MA" sz="1500" dirty="0" err="1"/>
              <a:t>consolidar</a:t>
            </a:r>
            <a:r>
              <a:rPr lang="fr-MA" sz="1500" dirty="0"/>
              <a:t> los </a:t>
            </a:r>
            <a:r>
              <a:rPr lang="fr-MA" sz="1500" dirty="0" err="1"/>
              <a:t>logros</a:t>
            </a:r>
            <a:r>
              <a:rPr lang="fr-MA" sz="1500" dirty="0"/>
              <a:t> </a:t>
            </a:r>
            <a:r>
              <a:rPr lang="fr-MA" sz="1500" dirty="0" err="1"/>
              <a:t>recientes</a:t>
            </a:r>
            <a:r>
              <a:rPr lang="fr-MA" sz="1500" dirty="0"/>
              <a:t>, </a:t>
            </a:r>
            <a:r>
              <a:rPr lang="fr-MA" sz="1500" dirty="0" err="1"/>
              <a:t>intensificar</a:t>
            </a:r>
            <a:r>
              <a:rPr lang="fr-MA" sz="1500" dirty="0"/>
              <a:t> los </a:t>
            </a:r>
            <a:r>
              <a:rPr lang="fr-MA" sz="1500" dirty="0" err="1"/>
              <a:t>esfuerzos</a:t>
            </a:r>
            <a:r>
              <a:rPr lang="fr-MA" sz="1500" dirty="0"/>
              <a:t>, </a:t>
            </a:r>
            <a:r>
              <a:rPr lang="fr-MA" sz="1500" dirty="0" err="1"/>
              <a:t>reforzar</a:t>
            </a:r>
            <a:r>
              <a:rPr lang="fr-MA" sz="1500" dirty="0"/>
              <a:t> la </a:t>
            </a:r>
            <a:r>
              <a:rPr lang="fr-MA" sz="1500" dirty="0" err="1"/>
              <a:t>coherencia</a:t>
            </a:r>
            <a:r>
              <a:rPr lang="fr-MA" sz="1500" dirty="0"/>
              <a:t> de las </a:t>
            </a:r>
            <a:r>
              <a:rPr lang="fr-MA" sz="1500" dirty="0" err="1"/>
              <a:t>políticas</a:t>
            </a:r>
            <a:r>
              <a:rPr lang="fr-MA" sz="1500" dirty="0"/>
              <a:t> y </a:t>
            </a:r>
            <a:r>
              <a:rPr lang="fr-MA" sz="1500" dirty="0" err="1"/>
              <a:t>aumentar</a:t>
            </a:r>
            <a:r>
              <a:rPr lang="fr-MA" sz="1500" dirty="0"/>
              <a:t> los </a:t>
            </a:r>
            <a:r>
              <a:rPr lang="fr-MA" sz="1500" dirty="0" err="1"/>
              <a:t>recursos</a:t>
            </a:r>
            <a:r>
              <a:rPr lang="fr-MA" sz="1500" dirty="0"/>
              <a:t> a </a:t>
            </a:r>
            <a:r>
              <a:rPr lang="fr-MA" sz="1500" dirty="0" err="1"/>
              <a:t>nivel</a:t>
            </a:r>
            <a:r>
              <a:rPr lang="fr-MA" sz="1500" dirty="0"/>
              <a:t> </a:t>
            </a:r>
            <a:r>
              <a:rPr lang="fr-MA" sz="1500" dirty="0" err="1"/>
              <a:t>nacional</a:t>
            </a:r>
            <a:r>
              <a:rPr lang="fr-MA" sz="1500" dirty="0"/>
              <a:t> e </a:t>
            </a:r>
            <a:r>
              <a:rPr lang="fr-MA" sz="1500" dirty="0" err="1"/>
              <a:t>internacional</a:t>
            </a:r>
            <a:r>
              <a:rPr lang="fr-MA" sz="1500" dirty="0"/>
              <a:t>.</a:t>
            </a:r>
            <a:endParaRPr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6754BD-9CDD-C442-86A0-4D935BE4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215" y="1722329"/>
            <a:ext cx="2185169" cy="21851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AE2D60-6FD1-8D4E-B938-72391F9F0999}"/>
              </a:ext>
            </a:extLst>
          </p:cNvPr>
          <p:cNvSpPr/>
          <p:nvPr/>
        </p:nvSpPr>
        <p:spPr>
          <a:xfrm>
            <a:off x="6515483" y="3893210"/>
            <a:ext cx="2185169" cy="2185169"/>
          </a:xfrm>
          <a:prstGeom prst="rect">
            <a:avLst/>
          </a:prstGeom>
          <a:solidFill>
            <a:srgbClr val="F6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4615CF51-C163-7246-88D8-D98739168B25}"/>
              </a:ext>
            </a:extLst>
          </p:cNvPr>
          <p:cNvSpPr txBox="1"/>
          <p:nvPr/>
        </p:nvSpPr>
        <p:spPr>
          <a:xfrm>
            <a:off x="6950816" y="4355474"/>
            <a:ext cx="1325040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sz="1900" b="1" dirty="0">
                <a:solidFill>
                  <a:schemeClr val="bg1"/>
                </a:solidFill>
              </a:rPr>
              <a:t>54 million in </a:t>
            </a:r>
            <a:r>
              <a:rPr lang="fr-MA" sz="1900" b="1" dirty="0" err="1">
                <a:solidFill>
                  <a:schemeClr val="bg1"/>
                </a:solidFill>
              </a:rPr>
              <a:t>hazardous</a:t>
            </a:r>
            <a:r>
              <a:rPr lang="fr-MA" sz="1900" b="1" dirty="0">
                <a:solidFill>
                  <a:schemeClr val="bg1"/>
                </a:solidFill>
              </a:rPr>
              <a:t> </a:t>
            </a:r>
            <a:r>
              <a:rPr lang="fr-MA" sz="1900" b="1" dirty="0" err="1">
                <a:solidFill>
                  <a:schemeClr val="bg1"/>
                </a:solidFill>
              </a:rPr>
              <a:t>work</a:t>
            </a:r>
            <a:r>
              <a:rPr lang="fr-MA" sz="1900" b="1" dirty="0">
                <a:solidFill>
                  <a:schemeClr val="bg1"/>
                </a:solidFill>
              </a:rPr>
              <a:t>.</a:t>
            </a:r>
            <a:endParaRPr sz="1900" dirty="0">
              <a:solidFill>
                <a:schemeClr val="bg1"/>
              </a:solidFill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8661637-1678-6547-A426-1DDED29B4EDE}"/>
              </a:ext>
            </a:extLst>
          </p:cNvPr>
          <p:cNvSpPr txBox="1"/>
          <p:nvPr/>
        </p:nvSpPr>
        <p:spPr>
          <a:xfrm>
            <a:off x="9120295" y="4323016"/>
            <a:ext cx="132311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sz="2000" b="1" dirty="0">
                <a:solidFill>
                  <a:srgbClr val="006A66"/>
                </a:solidFill>
              </a:rPr>
              <a:t>138 million </a:t>
            </a:r>
            <a:r>
              <a:rPr lang="fr-MA" sz="2000" b="1" dirty="0" err="1">
                <a:solidFill>
                  <a:srgbClr val="006A66"/>
                </a:solidFill>
              </a:rPr>
              <a:t>children</a:t>
            </a:r>
            <a:r>
              <a:rPr lang="fr-MA" sz="2000" b="1" dirty="0">
                <a:solidFill>
                  <a:srgbClr val="006A66"/>
                </a:solidFill>
              </a:rPr>
              <a:t> </a:t>
            </a:r>
            <a:r>
              <a:rPr lang="fr-MA" sz="2000" b="1" dirty="0" err="1">
                <a:solidFill>
                  <a:srgbClr val="006A66"/>
                </a:solidFill>
              </a:rPr>
              <a:t>still</a:t>
            </a:r>
            <a:r>
              <a:rPr lang="fr-MA" sz="2000" b="1" dirty="0">
                <a:solidFill>
                  <a:srgbClr val="006A66"/>
                </a:solidFill>
              </a:rPr>
              <a:t> in </a:t>
            </a:r>
            <a:r>
              <a:rPr lang="fr-MA" sz="2000" b="1" dirty="0" err="1">
                <a:solidFill>
                  <a:srgbClr val="006A66"/>
                </a:solidFill>
              </a:rPr>
              <a:t>child</a:t>
            </a:r>
            <a:r>
              <a:rPr lang="fr-MA" sz="2000" b="1" dirty="0">
                <a:solidFill>
                  <a:srgbClr val="006A66"/>
                </a:solidFill>
              </a:rPr>
              <a:t> labour</a:t>
            </a:r>
            <a:endParaRPr sz="2000" dirty="0">
              <a:solidFill>
                <a:srgbClr val="006A66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FE0BEA8-2CA5-D14F-A117-93D6E25E4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524" y="6319362"/>
            <a:ext cx="2247900" cy="2667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398DAC-98C5-F949-A32A-9FD120E42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439" y="63515"/>
            <a:ext cx="3012314" cy="9656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D8EC78-1937-3F44-8EEE-0B7135A73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19" y="185630"/>
            <a:ext cx="2229290" cy="7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1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8E03F8B-407F-A04F-8C6B-5D550C3F8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612" y="337402"/>
            <a:ext cx="3519043" cy="528624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53653282-25C4-4D4F-B6AA-8615D4222B6A}"/>
              </a:ext>
            </a:extLst>
          </p:cNvPr>
          <p:cNvSpPr txBox="1"/>
          <p:nvPr/>
        </p:nvSpPr>
        <p:spPr>
          <a:xfrm>
            <a:off x="4272267" y="1437477"/>
            <a:ext cx="6214232" cy="330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sz="3500" dirty="0">
                <a:solidFill>
                  <a:srgbClr val="322761"/>
                </a:solidFill>
              </a:rPr>
              <a:t>Los </a:t>
            </a:r>
            <a:r>
              <a:rPr lang="fr-MA" sz="3500" dirty="0" err="1">
                <a:solidFill>
                  <a:srgbClr val="322761"/>
                </a:solidFill>
              </a:rPr>
              <a:t>niños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deben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estar</a:t>
            </a:r>
            <a:r>
              <a:rPr lang="fr-MA" sz="3500" dirty="0">
                <a:solidFill>
                  <a:srgbClr val="322761"/>
                </a:solidFill>
              </a:rPr>
              <a:t> en la </a:t>
            </a:r>
            <a:r>
              <a:rPr lang="fr-MA" sz="3500" dirty="0" err="1">
                <a:solidFill>
                  <a:srgbClr val="322761"/>
                </a:solidFill>
              </a:rPr>
              <a:t>escuela</a:t>
            </a:r>
            <a:r>
              <a:rPr lang="fr-MA" sz="3500" dirty="0">
                <a:solidFill>
                  <a:srgbClr val="322761"/>
                </a:solidFill>
              </a:rPr>
              <a:t>, no </a:t>
            </a:r>
            <a:r>
              <a:rPr lang="fr-MA" sz="3500" dirty="0" err="1">
                <a:solidFill>
                  <a:srgbClr val="322761"/>
                </a:solidFill>
              </a:rPr>
              <a:t>trabajando</a:t>
            </a:r>
            <a:r>
              <a:rPr lang="fr-MA" sz="3500" dirty="0">
                <a:solidFill>
                  <a:srgbClr val="322761"/>
                </a:solidFill>
              </a:rPr>
              <a:t>. Los </a:t>
            </a:r>
            <a:r>
              <a:rPr lang="fr-MA" sz="3500" dirty="0" err="1">
                <a:solidFill>
                  <a:srgbClr val="322761"/>
                </a:solidFill>
              </a:rPr>
              <a:t>padres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deben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recibir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apoyo</a:t>
            </a:r>
            <a:r>
              <a:rPr lang="fr-MA" sz="3500" dirty="0">
                <a:solidFill>
                  <a:srgbClr val="322761"/>
                </a:solidFill>
              </a:rPr>
              <a:t> y </a:t>
            </a:r>
            <a:r>
              <a:rPr lang="fr-MA" sz="3500" dirty="0" err="1">
                <a:solidFill>
                  <a:srgbClr val="322761"/>
                </a:solidFill>
              </a:rPr>
              <a:t>tener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acceso</a:t>
            </a:r>
            <a:r>
              <a:rPr lang="fr-MA" sz="3500" dirty="0">
                <a:solidFill>
                  <a:srgbClr val="322761"/>
                </a:solidFill>
              </a:rPr>
              <a:t> a </a:t>
            </a:r>
            <a:r>
              <a:rPr lang="fr-MA" sz="3500" dirty="0" err="1">
                <a:solidFill>
                  <a:srgbClr val="322761"/>
                </a:solidFill>
              </a:rPr>
              <a:t>trabajo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decente</a:t>
            </a:r>
            <a:r>
              <a:rPr lang="fr-MA" sz="3500" dirty="0">
                <a:solidFill>
                  <a:srgbClr val="322761"/>
                </a:solidFill>
              </a:rPr>
              <a:t> para </a:t>
            </a:r>
            <a:r>
              <a:rPr lang="fr-MA" sz="3500" dirty="0" err="1">
                <a:solidFill>
                  <a:srgbClr val="322761"/>
                </a:solidFill>
              </a:rPr>
              <a:t>poder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garantizar</a:t>
            </a:r>
            <a:r>
              <a:rPr lang="fr-MA" sz="3500" dirty="0">
                <a:solidFill>
                  <a:srgbClr val="322761"/>
                </a:solidFill>
              </a:rPr>
              <a:t> que sus </a:t>
            </a:r>
            <a:r>
              <a:rPr lang="fr-MA" sz="3500" dirty="0" err="1">
                <a:solidFill>
                  <a:srgbClr val="322761"/>
                </a:solidFill>
              </a:rPr>
              <a:t>hijos</a:t>
            </a:r>
            <a:r>
              <a:rPr lang="fr-MA" sz="3500" dirty="0">
                <a:solidFill>
                  <a:srgbClr val="322761"/>
                </a:solidFill>
              </a:rPr>
              <a:t> </a:t>
            </a:r>
            <a:r>
              <a:rPr lang="fr-MA" sz="3500" dirty="0" err="1">
                <a:solidFill>
                  <a:srgbClr val="322761"/>
                </a:solidFill>
              </a:rPr>
              <a:t>estén</a:t>
            </a:r>
            <a:r>
              <a:rPr lang="fr-MA" sz="3500" dirty="0">
                <a:solidFill>
                  <a:srgbClr val="322761"/>
                </a:solidFill>
              </a:rPr>
              <a:t> en las aulas.</a:t>
            </a:r>
            <a:endParaRPr sz="3500" dirty="0">
              <a:solidFill>
                <a:srgbClr val="322761"/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A13F597-7E00-4349-9377-9CE9E9328D91}"/>
              </a:ext>
            </a:extLst>
          </p:cNvPr>
          <p:cNvSpPr txBox="1"/>
          <p:nvPr/>
        </p:nvSpPr>
        <p:spPr>
          <a:xfrm>
            <a:off x="3722198" y="1162563"/>
            <a:ext cx="663838" cy="1464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sz="9000" dirty="0">
                <a:solidFill>
                  <a:srgbClr val="F6BD32"/>
                </a:solidFill>
                <a:latin typeface="Bw Gradual" pitchFamily="2" charset="77"/>
                <a:cs typeface="Baghdad" pitchFamily="2" charset="-78"/>
              </a:rPr>
              <a:t>‘‘</a:t>
            </a:r>
            <a:endParaRPr sz="9000" dirty="0">
              <a:solidFill>
                <a:srgbClr val="F6BD32"/>
              </a:solidFill>
              <a:latin typeface="Bw Gradual" pitchFamily="2" charset="77"/>
              <a:cs typeface="Baghdad" pitchFamily="2" charset="-78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0F4030C7-7FBF-6247-AA4C-3DA6D3EBFB40}"/>
              </a:ext>
            </a:extLst>
          </p:cNvPr>
          <p:cNvSpPr txBox="1"/>
          <p:nvPr/>
        </p:nvSpPr>
        <p:spPr>
          <a:xfrm>
            <a:off x="8520998" y="4134963"/>
            <a:ext cx="378090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sz="5000" dirty="0">
                <a:solidFill>
                  <a:srgbClr val="F6BD32"/>
                </a:solidFill>
                <a:latin typeface="Bw Gradual" pitchFamily="2" charset="77"/>
                <a:cs typeface="Baghdad" pitchFamily="2" charset="-78"/>
              </a:rPr>
              <a:t>’’</a:t>
            </a:r>
            <a:endParaRPr sz="5000" dirty="0">
              <a:solidFill>
                <a:srgbClr val="F6BD32"/>
              </a:solidFill>
              <a:latin typeface="Bw Gradual" pitchFamily="2" charset="77"/>
              <a:cs typeface="Baghdad" pitchFamily="2" charset="-78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44527BF-91B1-B245-8B84-5795549CA21C}"/>
              </a:ext>
            </a:extLst>
          </p:cNvPr>
          <p:cNvSpPr txBox="1"/>
          <p:nvPr/>
        </p:nvSpPr>
        <p:spPr>
          <a:xfrm>
            <a:off x="1705502" y="3196404"/>
            <a:ext cx="142646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sz="1200" b="1" dirty="0">
                <a:solidFill>
                  <a:srgbClr val="322761"/>
                </a:solidFill>
              </a:rPr>
              <a:t>Gilbert F. </a:t>
            </a:r>
            <a:r>
              <a:rPr lang="fr-MA" sz="1200" b="1" dirty="0" err="1">
                <a:solidFill>
                  <a:srgbClr val="322761"/>
                </a:solidFill>
              </a:rPr>
              <a:t>Houngbo</a:t>
            </a:r>
            <a:r>
              <a:rPr lang="fr-MA" sz="1200" dirty="0">
                <a:solidFill>
                  <a:srgbClr val="322761"/>
                </a:solidFill>
              </a:rPr>
              <a:t> </a:t>
            </a:r>
            <a:r>
              <a:rPr lang="fr-MA" sz="1200" dirty="0" err="1">
                <a:solidFill>
                  <a:srgbClr val="322761"/>
                </a:solidFill>
              </a:rPr>
              <a:t>Director</a:t>
            </a:r>
            <a:r>
              <a:rPr lang="fr-MA" sz="1200" dirty="0">
                <a:solidFill>
                  <a:srgbClr val="322761"/>
                </a:solidFill>
              </a:rPr>
              <a:t> General</a:t>
            </a:r>
          </a:p>
          <a:p>
            <a:pPr>
              <a:defRPr>
                <a:solidFill>
                  <a:srgbClr val="404040"/>
                </a:solidFill>
              </a:defRPr>
            </a:pPr>
            <a:r>
              <a:rPr lang="fr-MA" sz="1200" dirty="0">
                <a:solidFill>
                  <a:srgbClr val="322761"/>
                </a:solidFill>
              </a:rPr>
              <a:t>de la OIT</a:t>
            </a:r>
            <a:endParaRPr sz="1200" dirty="0">
              <a:solidFill>
                <a:srgbClr val="32276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DA7A54-4E7F-884B-813C-50C2113C1246}"/>
              </a:ext>
            </a:extLst>
          </p:cNvPr>
          <p:cNvSpPr/>
          <p:nvPr/>
        </p:nvSpPr>
        <p:spPr>
          <a:xfrm>
            <a:off x="1560344" y="1525077"/>
            <a:ext cx="1571625" cy="1571625"/>
          </a:xfrm>
          <a:prstGeom prst="ellipse">
            <a:avLst/>
          </a:prstGeom>
          <a:solidFill>
            <a:srgbClr val="3227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520357E-5857-554E-AACB-62E502E4B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291" y="5915434"/>
            <a:ext cx="2222500" cy="228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56BD71-EF55-9F4F-8ADE-249AA5911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225" y="5687767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05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6E16CE6-1E29-434B-BD1E-ED53D390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B66852D-1261-CC4F-800A-25B9EF8A8E3E}"/>
              </a:ext>
            </a:extLst>
          </p:cNvPr>
          <p:cNvSpPr txBox="1">
            <a:spLocks/>
          </p:cNvSpPr>
          <p:nvPr/>
        </p:nvSpPr>
        <p:spPr>
          <a:xfrm>
            <a:off x="830345" y="1992114"/>
            <a:ext cx="2022034" cy="1075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138 </a:t>
            </a:r>
            <a:r>
              <a:rPr lang="fr-FR" sz="4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millones</a:t>
            </a:r>
            <a:endParaRPr lang="fr-FR" sz="4000" b="1" dirty="0">
              <a:solidFill>
                <a:srgbClr val="2EB6B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AFC1CB1-CD74-214E-B039-17CF70DF7256}"/>
              </a:ext>
            </a:extLst>
          </p:cNvPr>
          <p:cNvSpPr txBox="1"/>
          <p:nvPr/>
        </p:nvSpPr>
        <p:spPr>
          <a:xfrm>
            <a:off x="944605" y="3193984"/>
            <a:ext cx="187484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>
                <a:solidFill>
                  <a:schemeClr val="bg1"/>
                </a:solidFill>
              </a:rPr>
              <a:t>de </a:t>
            </a:r>
            <a:r>
              <a:rPr lang="fr-MA" sz="1600" dirty="0" err="1">
                <a:solidFill>
                  <a:schemeClr val="bg1"/>
                </a:solidFill>
              </a:rPr>
              <a:t>niños</a:t>
            </a:r>
            <a:r>
              <a:rPr lang="fr-MA" sz="1600" dirty="0">
                <a:solidFill>
                  <a:schemeClr val="bg1"/>
                </a:solidFill>
              </a:rPr>
              <a:t>, es </a:t>
            </a:r>
            <a:r>
              <a:rPr lang="fr-MA" sz="1600" dirty="0" err="1">
                <a:solidFill>
                  <a:schemeClr val="bg1"/>
                </a:solidFill>
              </a:rPr>
              <a:t>decir</a:t>
            </a:r>
            <a:r>
              <a:rPr lang="fr-MA" sz="1600" dirty="0">
                <a:solidFill>
                  <a:schemeClr val="bg1"/>
                </a:solidFill>
              </a:rPr>
              <a:t>, 1 de </a:t>
            </a:r>
            <a:r>
              <a:rPr lang="fr-MA" sz="1600" dirty="0" err="1">
                <a:solidFill>
                  <a:schemeClr val="bg1"/>
                </a:solidFill>
              </a:rPr>
              <a:t>cada</a:t>
            </a:r>
            <a:r>
              <a:rPr lang="fr-MA" sz="1600" dirty="0">
                <a:solidFill>
                  <a:schemeClr val="bg1"/>
                </a:solidFill>
              </a:rPr>
              <a:t> 10 y el 8% de los </a:t>
            </a:r>
            <a:r>
              <a:rPr lang="fr-MA" sz="1600" dirty="0" err="1">
                <a:solidFill>
                  <a:schemeClr val="bg1"/>
                </a:solidFill>
              </a:rPr>
              <a:t>niños</a:t>
            </a:r>
            <a:r>
              <a:rPr lang="fr-MA" sz="1600" dirty="0">
                <a:solidFill>
                  <a:schemeClr val="bg1"/>
                </a:solidFill>
              </a:rPr>
              <a:t> de entre 5 y 17 </a:t>
            </a:r>
            <a:r>
              <a:rPr lang="fr-MA" sz="1600" dirty="0" err="1">
                <a:solidFill>
                  <a:schemeClr val="bg1"/>
                </a:solidFill>
              </a:rPr>
              <a:t>años</a:t>
            </a:r>
            <a:r>
              <a:rPr lang="fr-MA" sz="1600" dirty="0">
                <a:solidFill>
                  <a:schemeClr val="bg1"/>
                </a:solidFill>
              </a:rPr>
              <a:t>, </a:t>
            </a:r>
            <a:r>
              <a:rPr lang="fr-MA" sz="1600" dirty="0" err="1">
                <a:solidFill>
                  <a:schemeClr val="bg1"/>
                </a:solidFill>
              </a:rPr>
              <a:t>todavía</a:t>
            </a:r>
            <a:r>
              <a:rPr lang="fr-MA" sz="1600" dirty="0">
                <a:solidFill>
                  <a:schemeClr val="bg1"/>
                </a:solidFill>
              </a:rPr>
              <a:t> se </a:t>
            </a:r>
            <a:r>
              <a:rPr lang="fr-MA" sz="1600" dirty="0" err="1">
                <a:solidFill>
                  <a:schemeClr val="bg1"/>
                </a:solidFill>
              </a:rPr>
              <a:t>ven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privados</a:t>
            </a:r>
            <a:r>
              <a:rPr lang="fr-MA" sz="1600" dirty="0">
                <a:solidFill>
                  <a:schemeClr val="bg1"/>
                </a:solidFill>
              </a:rPr>
              <a:t> de su </a:t>
            </a:r>
            <a:r>
              <a:rPr lang="fr-MA" sz="1600" dirty="0" err="1">
                <a:solidFill>
                  <a:schemeClr val="bg1"/>
                </a:solidFill>
              </a:rPr>
              <a:t>infancia</a:t>
            </a:r>
            <a:r>
              <a:rPr lang="fr-MA" sz="1600" dirty="0">
                <a:solidFill>
                  <a:schemeClr val="bg1"/>
                </a:solidFill>
              </a:rPr>
              <a:t>.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8A8B064-3E07-A64C-AF64-75FA91AF40F4}"/>
              </a:ext>
            </a:extLst>
          </p:cNvPr>
          <p:cNvSpPr txBox="1">
            <a:spLocks/>
          </p:cNvSpPr>
          <p:nvPr/>
        </p:nvSpPr>
        <p:spPr>
          <a:xfrm>
            <a:off x="3413433" y="1992114"/>
            <a:ext cx="1979778" cy="1075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54 </a:t>
            </a:r>
            <a:r>
              <a:rPr lang="fr-FR" sz="4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millones</a:t>
            </a:r>
            <a:endParaRPr lang="fr-FR" sz="4000" b="1" dirty="0">
              <a:solidFill>
                <a:srgbClr val="2EB6B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528DCCC-A964-2C4F-A074-D0B92A92FB20}"/>
              </a:ext>
            </a:extLst>
          </p:cNvPr>
          <p:cNvSpPr txBox="1"/>
          <p:nvPr/>
        </p:nvSpPr>
        <p:spPr>
          <a:xfrm>
            <a:off x="3485437" y="3193984"/>
            <a:ext cx="1874846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>
                <a:solidFill>
                  <a:schemeClr val="bg1"/>
                </a:solidFill>
              </a:rPr>
              <a:t>El </a:t>
            </a:r>
            <a:r>
              <a:rPr lang="fr-MA" sz="1600" dirty="0" err="1">
                <a:solidFill>
                  <a:schemeClr val="bg1"/>
                </a:solidFill>
              </a:rPr>
              <a:t>número</a:t>
            </a:r>
            <a:r>
              <a:rPr lang="fr-MA" sz="1600" dirty="0">
                <a:solidFill>
                  <a:schemeClr val="bg1"/>
                </a:solidFill>
              </a:rPr>
              <a:t> de </a:t>
            </a:r>
            <a:r>
              <a:rPr lang="fr-MA" sz="1600" dirty="0" err="1">
                <a:solidFill>
                  <a:schemeClr val="bg1"/>
                </a:solidFill>
              </a:rPr>
              <a:t>niños</a:t>
            </a:r>
            <a:r>
              <a:rPr lang="fr-MA" sz="1600" dirty="0">
                <a:solidFill>
                  <a:schemeClr val="bg1"/>
                </a:solidFill>
              </a:rPr>
              <a:t> que </a:t>
            </a:r>
            <a:r>
              <a:rPr lang="fr-MA" sz="1600" dirty="0" err="1">
                <a:solidFill>
                  <a:schemeClr val="bg1"/>
                </a:solidFill>
              </a:rPr>
              <a:t>realizan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trabajos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peligrosos</a:t>
            </a:r>
            <a:r>
              <a:rPr lang="fr-MA" sz="1600" dirty="0">
                <a:solidFill>
                  <a:schemeClr val="bg1"/>
                </a:solidFill>
              </a:rPr>
              <a:t> que </a:t>
            </a:r>
            <a:r>
              <a:rPr lang="fr-MA" sz="1600" dirty="0" err="1">
                <a:solidFill>
                  <a:schemeClr val="bg1"/>
                </a:solidFill>
              </a:rPr>
              <a:t>podrían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dañar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directamente</a:t>
            </a:r>
            <a:r>
              <a:rPr lang="fr-MA" sz="1600" dirty="0">
                <a:solidFill>
                  <a:schemeClr val="bg1"/>
                </a:solidFill>
              </a:rPr>
              <a:t> su </a:t>
            </a:r>
            <a:r>
              <a:rPr lang="fr-MA" sz="1600" dirty="0" err="1">
                <a:solidFill>
                  <a:schemeClr val="bg1"/>
                </a:solidFill>
              </a:rPr>
              <a:t>salud</a:t>
            </a:r>
            <a:r>
              <a:rPr lang="fr-MA" sz="1600" dirty="0">
                <a:solidFill>
                  <a:schemeClr val="bg1"/>
                </a:solidFill>
              </a:rPr>
              <a:t>, </a:t>
            </a:r>
            <a:r>
              <a:rPr lang="fr-MA" sz="1600" dirty="0" err="1">
                <a:solidFill>
                  <a:schemeClr val="bg1"/>
                </a:solidFill>
              </a:rPr>
              <a:t>seguridad</a:t>
            </a:r>
            <a:r>
              <a:rPr lang="fr-MA" sz="1600" dirty="0">
                <a:solidFill>
                  <a:schemeClr val="bg1"/>
                </a:solidFill>
              </a:rPr>
              <a:t> o moral.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EF020DD-0EDF-9240-85ED-4CC8E8CD0FED}"/>
              </a:ext>
            </a:extLst>
          </p:cNvPr>
          <p:cNvSpPr txBox="1">
            <a:spLocks/>
          </p:cNvSpPr>
          <p:nvPr/>
        </p:nvSpPr>
        <p:spPr>
          <a:xfrm>
            <a:off x="6059197" y="1992114"/>
            <a:ext cx="1979778" cy="1075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87 </a:t>
            </a:r>
            <a:r>
              <a:rPr lang="fr-FR" sz="4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millones</a:t>
            </a:r>
            <a:endParaRPr lang="fr-FR" sz="4000" b="1" dirty="0">
              <a:solidFill>
                <a:srgbClr val="2EB6B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8E0621A7-AB6A-5F4B-83FD-0567A525FFA2}"/>
              </a:ext>
            </a:extLst>
          </p:cNvPr>
          <p:cNvSpPr txBox="1"/>
          <p:nvPr/>
        </p:nvSpPr>
        <p:spPr>
          <a:xfrm>
            <a:off x="6123705" y="3193984"/>
            <a:ext cx="187484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>
                <a:solidFill>
                  <a:schemeClr val="bg1"/>
                </a:solidFill>
              </a:rPr>
              <a:t>de </a:t>
            </a:r>
            <a:r>
              <a:rPr lang="fr-MA" sz="1600" dirty="0" err="1">
                <a:solidFill>
                  <a:schemeClr val="bg1"/>
                </a:solidFill>
              </a:rPr>
              <a:t>víctimas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del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trabajo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infantil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viven</a:t>
            </a:r>
            <a:r>
              <a:rPr lang="fr-MA" sz="1600" dirty="0">
                <a:solidFill>
                  <a:schemeClr val="bg1"/>
                </a:solidFill>
              </a:rPr>
              <a:t> en </a:t>
            </a:r>
            <a:r>
              <a:rPr lang="fr-MA" sz="1600" dirty="0" err="1">
                <a:solidFill>
                  <a:schemeClr val="bg1"/>
                </a:solidFill>
              </a:rPr>
              <a:t>África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F0B13D5-E5AF-9940-BCDA-4D63EC8DAC4B}"/>
              </a:ext>
            </a:extLst>
          </p:cNvPr>
          <p:cNvSpPr txBox="1">
            <a:spLocks/>
          </p:cNvSpPr>
          <p:nvPr/>
        </p:nvSpPr>
        <p:spPr>
          <a:xfrm>
            <a:off x="8828015" y="1992113"/>
            <a:ext cx="2206936" cy="1244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 61% de los </a:t>
            </a:r>
            <a:r>
              <a:rPr lang="fr-FR" sz="4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niños</a:t>
            </a:r>
            <a:endParaRPr lang="fr-FR" sz="4000" b="1" dirty="0">
              <a:solidFill>
                <a:srgbClr val="2EB6B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120ABAA-DF2D-3740-AB74-8DE2E19B821C}"/>
              </a:ext>
            </a:extLst>
          </p:cNvPr>
          <p:cNvSpPr txBox="1"/>
          <p:nvPr/>
        </p:nvSpPr>
        <p:spPr>
          <a:xfrm>
            <a:off x="8863569" y="3193986"/>
            <a:ext cx="226030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 err="1">
                <a:solidFill>
                  <a:schemeClr val="bg1"/>
                </a:solidFill>
              </a:rPr>
              <a:t>trabajan</a:t>
            </a:r>
            <a:r>
              <a:rPr lang="fr-MA" sz="1600" dirty="0">
                <a:solidFill>
                  <a:schemeClr val="bg1"/>
                </a:solidFill>
              </a:rPr>
              <a:t> en la </a:t>
            </a:r>
            <a:r>
              <a:rPr lang="fr-MA" sz="1600" dirty="0" err="1">
                <a:solidFill>
                  <a:schemeClr val="bg1"/>
                </a:solidFill>
              </a:rPr>
              <a:t>agricultura</a:t>
            </a:r>
            <a:endParaRPr sz="1600" dirty="0">
              <a:solidFill>
                <a:schemeClr val="bg1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586F58D-9C14-C74A-8EB1-DF0E13DA9623}"/>
              </a:ext>
            </a:extLst>
          </p:cNvPr>
          <p:cNvCxnSpPr/>
          <p:nvPr/>
        </p:nvCxnSpPr>
        <p:spPr>
          <a:xfrm flipH="1">
            <a:off x="426994" y="1124470"/>
            <a:ext cx="11302810" cy="0"/>
          </a:xfrm>
          <a:prstGeom prst="line">
            <a:avLst/>
          </a:prstGeom>
          <a:ln w="3175">
            <a:solidFill>
              <a:srgbClr val="2EB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957D343A-403A-764F-B104-3217A43EE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062" y="6379563"/>
            <a:ext cx="2159000" cy="1143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EFAEB8-E4A3-7D40-99D2-D664719C7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439" y="97890"/>
            <a:ext cx="3012314" cy="9656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8F15B7-7E79-424E-97EF-BC16939BE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89" y="206113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9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1832F8-B4FE-7348-9040-A19AFD33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52" y="785652"/>
            <a:ext cx="2908300" cy="4368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3A5D29-678D-464C-A517-315ED29C0823}"/>
              </a:ext>
            </a:extLst>
          </p:cNvPr>
          <p:cNvSpPr/>
          <p:nvPr/>
        </p:nvSpPr>
        <p:spPr>
          <a:xfrm>
            <a:off x="932634" y="1599026"/>
            <a:ext cx="4911282" cy="178754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Impulso</a:t>
            </a:r>
            <a:r>
              <a:rPr lang="en-US" sz="48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creciente</a:t>
            </a:r>
            <a:r>
              <a:rPr lang="en-US" sz="48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hacia</a:t>
            </a:r>
            <a:r>
              <a:rPr lang="en-US" sz="48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48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Sexta</a:t>
            </a:r>
            <a:r>
              <a:rPr lang="en-US" sz="48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Conferencia</a:t>
            </a:r>
            <a:endParaRPr lang="en-US" sz="4800" b="1" dirty="0">
              <a:solidFill>
                <a:srgbClr val="00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E2A322-989E-FF4E-A7F1-A0E524BCA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9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A5BC7A3-2F04-D345-9B7D-06313CF2486B}"/>
              </a:ext>
            </a:extLst>
          </p:cNvPr>
          <p:cNvSpPr/>
          <p:nvPr/>
        </p:nvSpPr>
        <p:spPr>
          <a:xfrm>
            <a:off x="2064279" y="5304460"/>
            <a:ext cx="1671285" cy="83279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dirty="0">
                <a:solidFill>
                  <a:srgbClr val="3227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61%</a:t>
            </a:r>
          </a:p>
        </p:txBody>
      </p:sp>
      <p:sp>
        <p:nvSpPr>
          <p:cNvPr id="19" name="Oval 64">
            <a:extLst>
              <a:ext uri="{FF2B5EF4-FFF2-40B4-BE49-F238E27FC236}">
                <a16:creationId xmlns:a16="http://schemas.microsoft.com/office/drawing/2014/main" id="{2D572E92-43CB-BE42-A400-443888337F65}"/>
              </a:ext>
            </a:extLst>
          </p:cNvPr>
          <p:cNvSpPr/>
          <p:nvPr/>
        </p:nvSpPr>
        <p:spPr>
          <a:xfrm>
            <a:off x="1366730" y="5372765"/>
            <a:ext cx="540000" cy="540000"/>
          </a:xfrm>
          <a:prstGeom prst="ellipse">
            <a:avLst/>
          </a:prstGeom>
          <a:solidFill>
            <a:srgbClr val="3227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9" name="Graphic 2">
            <a:extLst>
              <a:ext uri="{FF2B5EF4-FFF2-40B4-BE49-F238E27FC236}">
                <a16:creationId xmlns:a16="http://schemas.microsoft.com/office/drawing/2014/main" id="{4942FC90-9435-7546-B8F9-E0D78EF46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8980" y="5485015"/>
            <a:ext cx="288000" cy="288000"/>
          </a:xfrm>
          <a:prstGeom prst="rect">
            <a:avLst/>
          </a:prstGeom>
        </p:spPr>
      </p:pic>
      <p:sp>
        <p:nvSpPr>
          <p:cNvPr id="31" name="TextBox 76">
            <a:extLst>
              <a:ext uri="{FF2B5EF4-FFF2-40B4-BE49-F238E27FC236}">
                <a16:creationId xmlns:a16="http://schemas.microsoft.com/office/drawing/2014/main" id="{DC181A4F-17A1-5443-914F-959681F4C799}"/>
              </a:ext>
            </a:extLst>
          </p:cNvPr>
          <p:cNvSpPr txBox="1"/>
          <p:nvPr/>
        </p:nvSpPr>
        <p:spPr>
          <a:xfrm>
            <a:off x="957345" y="3460469"/>
            <a:ext cx="4989693" cy="15364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La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Sexta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Conferencia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Mundial,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organizada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por el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Gobierno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de Marruecos,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reunirá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a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responsables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de la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formulación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de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políticas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y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profesionales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de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gobiernos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,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organizaciones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de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empleadores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y de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trabajadores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, la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sociedad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civil,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organizaciones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regionales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e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internacionales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, el sector privado y el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ámbito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académico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. Los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participantes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compartirán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experiencias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,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identificarán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soluciones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y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acordarán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medidas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urgentes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y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concretas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para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eliminar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el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trabajo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infantil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a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nivel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</a:t>
            </a:r>
            <a:r>
              <a:rPr lang="en-US" sz="1200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mundial</a:t>
            </a:r>
            <a:r>
              <a:rPr lang="en-US" sz="12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.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7B60566A-D89E-5F47-AD75-0363F15C5713}"/>
              </a:ext>
            </a:extLst>
          </p:cNvPr>
          <p:cNvSpPr txBox="1"/>
          <p:nvPr/>
        </p:nvSpPr>
        <p:spPr>
          <a:xfrm>
            <a:off x="3677721" y="5148807"/>
            <a:ext cx="17624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sz="2400" b="1" dirty="0">
                <a:solidFill>
                  <a:srgbClr val="322761"/>
                </a:solidFill>
              </a:rPr>
              <a:t>de los </a:t>
            </a:r>
            <a:r>
              <a:rPr lang="fr-MA" sz="2400" b="1" dirty="0" err="1">
                <a:solidFill>
                  <a:srgbClr val="322761"/>
                </a:solidFill>
              </a:rPr>
              <a:t>niños</a:t>
            </a:r>
            <a:endParaRPr sz="2400" dirty="0">
              <a:solidFill>
                <a:srgbClr val="322761"/>
              </a:solidFill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64DB5F63-524E-BA42-B699-D1DA6DF1223D}"/>
              </a:ext>
            </a:extLst>
          </p:cNvPr>
          <p:cNvSpPr txBox="1"/>
          <p:nvPr/>
        </p:nvSpPr>
        <p:spPr>
          <a:xfrm>
            <a:off x="3677721" y="5518428"/>
            <a:ext cx="17624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dirty="0" err="1"/>
              <a:t>trabajan</a:t>
            </a:r>
            <a:r>
              <a:rPr lang="fr-MA" dirty="0"/>
              <a:t> en la </a:t>
            </a:r>
            <a:r>
              <a:rPr lang="fr-MA" dirty="0" err="1"/>
              <a:t>agricultura</a:t>
            </a:r>
            <a:endParaRPr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0" name="Group 66">
            <a:extLst>
              <a:ext uri="{FF2B5EF4-FFF2-40B4-BE49-F238E27FC236}">
                <a16:creationId xmlns:a16="http://schemas.microsoft.com/office/drawing/2014/main" id="{1800F4FB-CC8A-CF40-9017-8658593A84DC}"/>
              </a:ext>
            </a:extLst>
          </p:cNvPr>
          <p:cNvGrpSpPr/>
          <p:nvPr/>
        </p:nvGrpSpPr>
        <p:grpSpPr>
          <a:xfrm>
            <a:off x="4208865" y="2843852"/>
            <a:ext cx="460095" cy="460089"/>
            <a:chOff x="6016222" y="4375596"/>
            <a:chExt cx="460095" cy="460089"/>
          </a:xfrm>
          <a:solidFill>
            <a:srgbClr val="F6BD32"/>
          </a:solidFill>
        </p:grpSpPr>
        <p:sp>
          <p:nvSpPr>
            <p:cNvPr id="21" name="Oval 67">
              <a:extLst>
                <a:ext uri="{FF2B5EF4-FFF2-40B4-BE49-F238E27FC236}">
                  <a16:creationId xmlns:a16="http://schemas.microsoft.com/office/drawing/2014/main" id="{22C40646-F3CC-8843-BE4E-8EE32658ED96}"/>
                </a:ext>
              </a:extLst>
            </p:cNvPr>
            <p:cNvSpPr/>
            <p:nvPr/>
          </p:nvSpPr>
          <p:spPr>
            <a:xfrm>
              <a:off x="6016222" y="4375596"/>
              <a:ext cx="460095" cy="4600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2" name="Group 68">
              <a:extLst>
                <a:ext uri="{FF2B5EF4-FFF2-40B4-BE49-F238E27FC236}">
                  <a16:creationId xmlns:a16="http://schemas.microsoft.com/office/drawing/2014/main" id="{89ECE005-2641-CE4C-8384-6416A02D06AB}"/>
                </a:ext>
              </a:extLst>
            </p:cNvPr>
            <p:cNvGrpSpPr/>
            <p:nvPr/>
          </p:nvGrpSpPr>
          <p:grpSpPr>
            <a:xfrm>
              <a:off x="6176270" y="4535610"/>
              <a:ext cx="140000" cy="140061"/>
              <a:chOff x="3985022" y="4117138"/>
              <a:chExt cx="98822" cy="98866"/>
            </a:xfrm>
            <a:grpFill/>
          </p:grpSpPr>
          <p:cxnSp>
            <p:nvCxnSpPr>
              <p:cNvPr id="23" name="Straight Connector 69">
                <a:extLst>
                  <a:ext uri="{FF2B5EF4-FFF2-40B4-BE49-F238E27FC236}">
                    <a16:creationId xmlns:a16="http://schemas.microsoft.com/office/drawing/2014/main" id="{641E7059-2758-EA43-96FB-5FF16F76126E}"/>
                  </a:ext>
                </a:extLst>
              </p:cNvPr>
              <p:cNvCxnSpPr/>
              <p:nvPr/>
            </p:nvCxnSpPr>
            <p:spPr>
              <a:xfrm flipV="1">
                <a:off x="3985022" y="4117181"/>
                <a:ext cx="98822" cy="98822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70">
                <a:extLst>
                  <a:ext uri="{FF2B5EF4-FFF2-40B4-BE49-F238E27FC236}">
                    <a16:creationId xmlns:a16="http://schemas.microsoft.com/office/drawing/2014/main" id="{90F3D132-ABBC-2F4B-9617-981660F82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5022" y="4117138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71">
                <a:extLst>
                  <a:ext uri="{FF2B5EF4-FFF2-40B4-BE49-F238E27FC236}">
                    <a16:creationId xmlns:a16="http://schemas.microsoft.com/office/drawing/2014/main" id="{A4460E88-D2FE-534A-8AFD-15F8FA02B1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34432" y="4166592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E1952FB-1600-9041-9ADD-00264A9CE503}"/>
              </a:ext>
            </a:extLst>
          </p:cNvPr>
          <p:cNvSpPr/>
          <p:nvPr/>
        </p:nvSpPr>
        <p:spPr>
          <a:xfrm>
            <a:off x="6528973" y="0"/>
            <a:ext cx="5663027" cy="6858000"/>
          </a:xfrm>
          <a:prstGeom prst="rect">
            <a:avLst/>
          </a:prstGeom>
          <a:solidFill>
            <a:srgbClr val="006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6A66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DB9B55-AFF7-7E48-AB3B-493741B4989D}"/>
              </a:ext>
            </a:extLst>
          </p:cNvPr>
          <p:cNvSpPr/>
          <p:nvPr/>
        </p:nvSpPr>
        <p:spPr>
          <a:xfrm>
            <a:off x="7621812" y="3454581"/>
            <a:ext cx="838773" cy="1917572"/>
          </a:xfrm>
          <a:prstGeom prst="rect">
            <a:avLst/>
          </a:prstGeom>
          <a:solidFill>
            <a:srgbClr val="F6BD32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TextBox 76">
            <a:extLst>
              <a:ext uri="{FF2B5EF4-FFF2-40B4-BE49-F238E27FC236}">
                <a16:creationId xmlns:a16="http://schemas.microsoft.com/office/drawing/2014/main" id="{A5860F0B-4A29-0C43-A70E-059157C872F3}"/>
              </a:ext>
            </a:extLst>
          </p:cNvPr>
          <p:cNvSpPr txBox="1"/>
          <p:nvPr/>
        </p:nvSpPr>
        <p:spPr>
          <a:xfrm>
            <a:off x="7808406" y="3091509"/>
            <a:ext cx="462625" cy="206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2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Ipsum</a:t>
            </a:r>
          </a:p>
        </p:txBody>
      </p:sp>
      <p:sp>
        <p:nvSpPr>
          <p:cNvPr id="40" name="TextBox 76">
            <a:extLst>
              <a:ext uri="{FF2B5EF4-FFF2-40B4-BE49-F238E27FC236}">
                <a16:creationId xmlns:a16="http://schemas.microsoft.com/office/drawing/2014/main" id="{FA0DAD0B-1B1B-8440-B492-622F6AB80362}"/>
              </a:ext>
            </a:extLst>
          </p:cNvPr>
          <p:cNvSpPr txBox="1"/>
          <p:nvPr/>
        </p:nvSpPr>
        <p:spPr>
          <a:xfrm>
            <a:off x="7809885" y="2862839"/>
            <a:ext cx="462625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500" b="1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58%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AD7D97-9753-0C4C-9478-51A37F62592F}"/>
              </a:ext>
            </a:extLst>
          </p:cNvPr>
          <p:cNvSpPr/>
          <p:nvPr/>
        </p:nvSpPr>
        <p:spPr>
          <a:xfrm>
            <a:off x="8577463" y="3940821"/>
            <a:ext cx="838773" cy="1431331"/>
          </a:xfrm>
          <a:prstGeom prst="rect">
            <a:avLst/>
          </a:prstGeom>
          <a:solidFill>
            <a:srgbClr val="F6BD32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TextBox 76">
            <a:extLst>
              <a:ext uri="{FF2B5EF4-FFF2-40B4-BE49-F238E27FC236}">
                <a16:creationId xmlns:a16="http://schemas.microsoft.com/office/drawing/2014/main" id="{9376C1BB-9962-FE48-BD33-38BBE9BAAA7D}"/>
              </a:ext>
            </a:extLst>
          </p:cNvPr>
          <p:cNvSpPr txBox="1"/>
          <p:nvPr/>
        </p:nvSpPr>
        <p:spPr>
          <a:xfrm>
            <a:off x="8794740" y="3572074"/>
            <a:ext cx="462625" cy="206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2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Ipsum</a:t>
            </a:r>
          </a:p>
        </p:txBody>
      </p:sp>
      <p:sp>
        <p:nvSpPr>
          <p:cNvPr id="43" name="TextBox 76">
            <a:extLst>
              <a:ext uri="{FF2B5EF4-FFF2-40B4-BE49-F238E27FC236}">
                <a16:creationId xmlns:a16="http://schemas.microsoft.com/office/drawing/2014/main" id="{680FF127-40B8-B94A-BEA4-38A32A8EFAE0}"/>
              </a:ext>
            </a:extLst>
          </p:cNvPr>
          <p:cNvSpPr txBox="1"/>
          <p:nvPr/>
        </p:nvSpPr>
        <p:spPr>
          <a:xfrm>
            <a:off x="8785739" y="3349374"/>
            <a:ext cx="462625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500" b="1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42%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44195D-9610-8C48-9DF1-8E1748C2FFBA}"/>
              </a:ext>
            </a:extLst>
          </p:cNvPr>
          <p:cNvSpPr/>
          <p:nvPr/>
        </p:nvSpPr>
        <p:spPr>
          <a:xfrm>
            <a:off x="9539989" y="2241495"/>
            <a:ext cx="838773" cy="3130658"/>
          </a:xfrm>
          <a:prstGeom prst="rect">
            <a:avLst/>
          </a:prstGeom>
          <a:solidFill>
            <a:srgbClr val="F6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TextBox 76">
            <a:extLst>
              <a:ext uri="{FF2B5EF4-FFF2-40B4-BE49-F238E27FC236}">
                <a16:creationId xmlns:a16="http://schemas.microsoft.com/office/drawing/2014/main" id="{B1BF0CC9-C415-E24C-A275-218A0D56E97E}"/>
              </a:ext>
            </a:extLst>
          </p:cNvPr>
          <p:cNvSpPr txBox="1"/>
          <p:nvPr/>
        </p:nvSpPr>
        <p:spPr>
          <a:xfrm>
            <a:off x="9737063" y="1933024"/>
            <a:ext cx="462625" cy="206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2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Ipsum</a:t>
            </a:r>
          </a:p>
        </p:txBody>
      </p:sp>
      <p:sp>
        <p:nvSpPr>
          <p:cNvPr id="46" name="TextBox 76">
            <a:extLst>
              <a:ext uri="{FF2B5EF4-FFF2-40B4-BE49-F238E27FC236}">
                <a16:creationId xmlns:a16="http://schemas.microsoft.com/office/drawing/2014/main" id="{C384DC0E-9ADA-D346-A302-DF47F6DC0FB8}"/>
              </a:ext>
            </a:extLst>
          </p:cNvPr>
          <p:cNvSpPr txBox="1"/>
          <p:nvPr/>
        </p:nvSpPr>
        <p:spPr>
          <a:xfrm>
            <a:off x="9728062" y="1710324"/>
            <a:ext cx="462625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500" b="1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90%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B2B20A-D9F5-F042-9B3C-777031C8E4CA}"/>
              </a:ext>
            </a:extLst>
          </p:cNvPr>
          <p:cNvSpPr/>
          <p:nvPr/>
        </p:nvSpPr>
        <p:spPr>
          <a:xfrm>
            <a:off x="10502515" y="2627000"/>
            <a:ext cx="838773" cy="2745153"/>
          </a:xfrm>
          <a:prstGeom prst="rect">
            <a:avLst/>
          </a:prstGeom>
          <a:solidFill>
            <a:srgbClr val="F6BD32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extBox 76">
            <a:extLst>
              <a:ext uri="{FF2B5EF4-FFF2-40B4-BE49-F238E27FC236}">
                <a16:creationId xmlns:a16="http://schemas.microsoft.com/office/drawing/2014/main" id="{6D3061CC-1564-C34F-8083-CC504D4B52F6}"/>
              </a:ext>
            </a:extLst>
          </p:cNvPr>
          <p:cNvSpPr txBox="1"/>
          <p:nvPr/>
        </p:nvSpPr>
        <p:spPr>
          <a:xfrm>
            <a:off x="10699589" y="2242100"/>
            <a:ext cx="462625" cy="206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2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Ipsum</a:t>
            </a:r>
          </a:p>
        </p:txBody>
      </p:sp>
      <p:sp>
        <p:nvSpPr>
          <p:cNvPr id="49" name="TextBox 76">
            <a:extLst>
              <a:ext uri="{FF2B5EF4-FFF2-40B4-BE49-F238E27FC236}">
                <a16:creationId xmlns:a16="http://schemas.microsoft.com/office/drawing/2014/main" id="{FAE46E4E-26BA-5648-A094-9841789064E3}"/>
              </a:ext>
            </a:extLst>
          </p:cNvPr>
          <p:cNvSpPr txBox="1"/>
          <p:nvPr/>
        </p:nvSpPr>
        <p:spPr>
          <a:xfrm>
            <a:off x="10690588" y="2019400"/>
            <a:ext cx="462625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500" b="1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80%</a:t>
            </a:r>
          </a:p>
        </p:txBody>
      </p:sp>
      <p:sp>
        <p:nvSpPr>
          <p:cNvPr id="52" name="TextBox 76">
            <a:extLst>
              <a:ext uri="{FF2B5EF4-FFF2-40B4-BE49-F238E27FC236}">
                <a16:creationId xmlns:a16="http://schemas.microsoft.com/office/drawing/2014/main" id="{984A1994-58C7-B24F-9F60-4C95C31FB9CD}"/>
              </a:ext>
            </a:extLst>
          </p:cNvPr>
          <p:cNvSpPr txBox="1"/>
          <p:nvPr/>
        </p:nvSpPr>
        <p:spPr>
          <a:xfrm>
            <a:off x="7566053" y="1060294"/>
            <a:ext cx="1933476" cy="595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1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Lorem Ipsum es </a:t>
            </a:r>
            <a:r>
              <a:rPr lang="en-US" sz="11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simplemente</a:t>
            </a:r>
            <a:r>
              <a:rPr lang="en-US" sz="11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el </a:t>
            </a:r>
            <a:r>
              <a:rPr lang="en-US" sz="11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texto</a:t>
            </a:r>
            <a:r>
              <a:rPr lang="en-US" sz="11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de relleno de las </a:t>
            </a:r>
            <a:r>
              <a:rPr lang="en-US" sz="11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imprentas</a:t>
            </a:r>
            <a:r>
              <a:rPr lang="en-US" sz="11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y </a:t>
            </a:r>
            <a:r>
              <a:rPr lang="en-US" sz="11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archivos</a:t>
            </a:r>
            <a:r>
              <a:rPr lang="en-US" sz="11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de </a:t>
            </a:r>
            <a:r>
              <a:rPr lang="en-US" sz="11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texto</a:t>
            </a:r>
            <a:r>
              <a:rPr lang="en-US" sz="11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.</a:t>
            </a:r>
          </a:p>
        </p:txBody>
      </p:sp>
      <p:sp>
        <p:nvSpPr>
          <p:cNvPr id="53" name="TextBox 76">
            <a:extLst>
              <a:ext uri="{FF2B5EF4-FFF2-40B4-BE49-F238E27FC236}">
                <a16:creationId xmlns:a16="http://schemas.microsoft.com/office/drawing/2014/main" id="{4C6AD7F1-9FB2-D345-8552-2F5B64BB0252}"/>
              </a:ext>
            </a:extLst>
          </p:cNvPr>
          <p:cNvSpPr txBox="1"/>
          <p:nvPr/>
        </p:nvSpPr>
        <p:spPr>
          <a:xfrm>
            <a:off x="7606513" y="5589300"/>
            <a:ext cx="2468071" cy="3213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9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Lorem Ipsum es </a:t>
            </a:r>
            <a:r>
              <a:rPr lang="en-US" sz="9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simplemente</a:t>
            </a:r>
            <a:r>
              <a:rPr lang="en-US" sz="9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el </a:t>
            </a:r>
            <a:r>
              <a:rPr lang="en-US" sz="9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texto</a:t>
            </a:r>
            <a:r>
              <a:rPr lang="en-US" sz="9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de relleno de las </a:t>
            </a:r>
            <a:r>
              <a:rPr lang="en-US" sz="9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imprentas</a:t>
            </a:r>
            <a:r>
              <a:rPr lang="en-US" sz="9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y </a:t>
            </a:r>
            <a:r>
              <a:rPr lang="en-US" sz="9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archivos</a:t>
            </a:r>
            <a:r>
              <a:rPr lang="en-US" sz="9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 de </a:t>
            </a:r>
            <a:r>
              <a:rPr lang="en-US" sz="900" kern="1500" dirty="0" err="1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texto</a:t>
            </a:r>
            <a:r>
              <a:rPr lang="en-US" sz="900" kern="1500" dirty="0">
                <a:solidFill>
                  <a:schemeClr val="bg1"/>
                </a:solidFill>
                <a:ea typeface="Inter Tight" pitchFamily="2" charset="0"/>
                <a:cs typeface="Plus Jakarta Sans" pitchFamily="2" charset="0"/>
              </a:rPr>
              <a:t>.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3E3088EF-A7B5-0B44-B844-195D4108B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062" y="6379563"/>
            <a:ext cx="2159000" cy="1143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B8F6274-C6E0-5E42-A780-805E9DAFD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24" y="177414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2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F04D2E58-1D7B-5D4E-AE0E-B13A77FF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092" y="785652"/>
            <a:ext cx="2908300" cy="4368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99A31FA-C8C1-E043-B294-C10CFE3F346B}"/>
              </a:ext>
            </a:extLst>
          </p:cNvPr>
          <p:cNvSpPr/>
          <p:nvPr/>
        </p:nvSpPr>
        <p:spPr>
          <a:xfrm>
            <a:off x="-52626" y="0"/>
            <a:ext cx="12192000" cy="1089660"/>
          </a:xfrm>
          <a:prstGeom prst="rect">
            <a:avLst/>
          </a:prstGeom>
          <a:solidFill>
            <a:srgbClr val="006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6A66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C08C489-6459-4A4E-BD26-FBDBDB47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898" y="6319362"/>
            <a:ext cx="2247900" cy="2667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DF2A20-2C8E-C84D-9D67-D29702DF1C52}"/>
              </a:ext>
            </a:extLst>
          </p:cNvPr>
          <p:cNvSpPr txBox="1">
            <a:spLocks/>
          </p:cNvSpPr>
          <p:nvPr/>
        </p:nvSpPr>
        <p:spPr>
          <a:xfrm>
            <a:off x="2090226" y="1723830"/>
            <a:ext cx="7418159" cy="2236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Basándose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en los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resultados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las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anteriores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mundiales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guiada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el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Llamado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la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Acción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Durban,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Sexta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ofrecerá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una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plataforma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diálogo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intercambio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que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fomentará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el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intercambio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soluciones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innovadoras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eficaces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la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identificación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desafíos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persistentes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la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definición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medidas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urgentes y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concretas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para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acelerar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la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eliminación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trabajo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infantil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en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todo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el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mundo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66">
            <a:extLst>
              <a:ext uri="{FF2B5EF4-FFF2-40B4-BE49-F238E27FC236}">
                <a16:creationId xmlns:a16="http://schemas.microsoft.com/office/drawing/2014/main" id="{B9561101-8EC5-E249-AB56-78BE96FE9C78}"/>
              </a:ext>
            </a:extLst>
          </p:cNvPr>
          <p:cNvGrpSpPr/>
          <p:nvPr/>
        </p:nvGrpSpPr>
        <p:grpSpPr>
          <a:xfrm>
            <a:off x="1642613" y="1738821"/>
            <a:ext cx="325182" cy="325178"/>
            <a:chOff x="6016222" y="4375596"/>
            <a:chExt cx="460095" cy="460089"/>
          </a:xfrm>
          <a:solidFill>
            <a:srgbClr val="F6BD32"/>
          </a:solidFill>
        </p:grpSpPr>
        <p:sp>
          <p:nvSpPr>
            <p:cNvPr id="4" name="Oval 67">
              <a:extLst>
                <a:ext uri="{FF2B5EF4-FFF2-40B4-BE49-F238E27FC236}">
                  <a16:creationId xmlns:a16="http://schemas.microsoft.com/office/drawing/2014/main" id="{9C5AA82C-1625-434F-AB46-86638DE239E1}"/>
                </a:ext>
              </a:extLst>
            </p:cNvPr>
            <p:cNvSpPr/>
            <p:nvPr/>
          </p:nvSpPr>
          <p:spPr>
            <a:xfrm>
              <a:off x="6016222" y="4375596"/>
              <a:ext cx="460095" cy="4600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5" name="Group 68">
              <a:extLst>
                <a:ext uri="{FF2B5EF4-FFF2-40B4-BE49-F238E27FC236}">
                  <a16:creationId xmlns:a16="http://schemas.microsoft.com/office/drawing/2014/main" id="{8AAA4752-71B2-C048-B317-02B7218C446B}"/>
                </a:ext>
              </a:extLst>
            </p:cNvPr>
            <p:cNvGrpSpPr/>
            <p:nvPr/>
          </p:nvGrpSpPr>
          <p:grpSpPr>
            <a:xfrm>
              <a:off x="6176270" y="4535610"/>
              <a:ext cx="140000" cy="140061"/>
              <a:chOff x="3985022" y="4117138"/>
              <a:chExt cx="98822" cy="98866"/>
            </a:xfrm>
            <a:grpFill/>
          </p:grpSpPr>
          <p:cxnSp>
            <p:nvCxnSpPr>
              <p:cNvPr id="6" name="Straight Connector 69">
                <a:extLst>
                  <a:ext uri="{FF2B5EF4-FFF2-40B4-BE49-F238E27FC236}">
                    <a16:creationId xmlns:a16="http://schemas.microsoft.com/office/drawing/2014/main" id="{D589825B-8D15-8443-BFFD-EAE5EAEC32B4}"/>
                  </a:ext>
                </a:extLst>
              </p:cNvPr>
              <p:cNvCxnSpPr/>
              <p:nvPr/>
            </p:nvCxnSpPr>
            <p:spPr>
              <a:xfrm flipV="1">
                <a:off x="3985022" y="4117181"/>
                <a:ext cx="98822" cy="98822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70">
                <a:extLst>
                  <a:ext uri="{FF2B5EF4-FFF2-40B4-BE49-F238E27FC236}">
                    <a16:creationId xmlns:a16="http://schemas.microsoft.com/office/drawing/2014/main" id="{ED1A6ADB-95E4-1847-944B-93F4AD7C92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5022" y="4117138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1">
                <a:extLst>
                  <a:ext uri="{FF2B5EF4-FFF2-40B4-BE49-F238E27FC236}">
                    <a16:creationId xmlns:a16="http://schemas.microsoft.com/office/drawing/2014/main" id="{76CDFF9C-76EE-C94C-84BA-C6A52A6E63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34432" y="4166592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DAE5EE58-E9BE-7E40-B54B-B80B889D5292}"/>
              </a:ext>
            </a:extLst>
          </p:cNvPr>
          <p:cNvSpPr txBox="1">
            <a:spLocks/>
          </p:cNvSpPr>
          <p:nvPr/>
        </p:nvSpPr>
        <p:spPr>
          <a:xfrm>
            <a:off x="2090226" y="4341521"/>
            <a:ext cx="6791450" cy="20904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Mediante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mesas redondas,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debates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alto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nivel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sesiones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interactivas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los participantes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procurarán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generar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un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impacto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real en la vida de los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niños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afectados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al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tiempo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que se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sientan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las bases para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una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acción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sostenida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coordinada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más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allá</a:t>
            </a:r>
            <a:r>
              <a:rPr 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2030.</a:t>
            </a:r>
          </a:p>
        </p:txBody>
      </p:sp>
      <p:grpSp>
        <p:nvGrpSpPr>
          <p:cNvPr id="10" name="Group 66">
            <a:extLst>
              <a:ext uri="{FF2B5EF4-FFF2-40B4-BE49-F238E27FC236}">
                <a16:creationId xmlns:a16="http://schemas.microsoft.com/office/drawing/2014/main" id="{19DCB917-1214-7042-B2E0-B46BBE618E52}"/>
              </a:ext>
            </a:extLst>
          </p:cNvPr>
          <p:cNvGrpSpPr/>
          <p:nvPr/>
        </p:nvGrpSpPr>
        <p:grpSpPr>
          <a:xfrm>
            <a:off x="1642613" y="4377088"/>
            <a:ext cx="325182" cy="325178"/>
            <a:chOff x="6016222" y="4375596"/>
            <a:chExt cx="460095" cy="460089"/>
          </a:xfrm>
          <a:solidFill>
            <a:srgbClr val="F6BD32"/>
          </a:solidFill>
        </p:grpSpPr>
        <p:sp>
          <p:nvSpPr>
            <p:cNvPr id="11" name="Oval 67">
              <a:extLst>
                <a:ext uri="{FF2B5EF4-FFF2-40B4-BE49-F238E27FC236}">
                  <a16:creationId xmlns:a16="http://schemas.microsoft.com/office/drawing/2014/main" id="{FB6CDDAF-F4B2-E944-87D8-6C533D332DF2}"/>
                </a:ext>
              </a:extLst>
            </p:cNvPr>
            <p:cNvSpPr/>
            <p:nvPr/>
          </p:nvSpPr>
          <p:spPr>
            <a:xfrm>
              <a:off x="6016222" y="4375596"/>
              <a:ext cx="460095" cy="4600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2" name="Group 68">
              <a:extLst>
                <a:ext uri="{FF2B5EF4-FFF2-40B4-BE49-F238E27FC236}">
                  <a16:creationId xmlns:a16="http://schemas.microsoft.com/office/drawing/2014/main" id="{4FD156C9-481A-4E49-A282-0F74899DAA5C}"/>
                </a:ext>
              </a:extLst>
            </p:cNvPr>
            <p:cNvGrpSpPr/>
            <p:nvPr/>
          </p:nvGrpSpPr>
          <p:grpSpPr>
            <a:xfrm>
              <a:off x="6176270" y="4535610"/>
              <a:ext cx="140000" cy="140061"/>
              <a:chOff x="3985022" y="4117138"/>
              <a:chExt cx="98822" cy="98866"/>
            </a:xfrm>
            <a:grpFill/>
          </p:grpSpPr>
          <p:cxnSp>
            <p:nvCxnSpPr>
              <p:cNvPr id="13" name="Straight Connector 69">
                <a:extLst>
                  <a:ext uri="{FF2B5EF4-FFF2-40B4-BE49-F238E27FC236}">
                    <a16:creationId xmlns:a16="http://schemas.microsoft.com/office/drawing/2014/main" id="{6010C75E-3054-0E49-B619-DA5FE0CD31E0}"/>
                  </a:ext>
                </a:extLst>
              </p:cNvPr>
              <p:cNvCxnSpPr/>
              <p:nvPr/>
            </p:nvCxnSpPr>
            <p:spPr>
              <a:xfrm flipV="1">
                <a:off x="3985022" y="4117181"/>
                <a:ext cx="98822" cy="98822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70">
                <a:extLst>
                  <a:ext uri="{FF2B5EF4-FFF2-40B4-BE49-F238E27FC236}">
                    <a16:creationId xmlns:a16="http://schemas.microsoft.com/office/drawing/2014/main" id="{8AEA0894-82B7-014D-9A59-93BDD22FD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5022" y="4117138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71">
                <a:extLst>
                  <a:ext uri="{FF2B5EF4-FFF2-40B4-BE49-F238E27FC236}">
                    <a16:creationId xmlns:a16="http://schemas.microsoft.com/office/drawing/2014/main" id="{6A72E802-7F44-C442-B6BA-B4359DC816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34432" y="4166592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006A6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C5430E12-A14B-F44D-B7C6-F763542E0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439" y="63515"/>
            <a:ext cx="3012314" cy="9656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9D6D72-59AC-9F40-A337-D16577915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19" y="185630"/>
            <a:ext cx="2229290" cy="7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75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5A73F8-45A7-7141-9725-A6D1DCA4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52" y="785652"/>
            <a:ext cx="2908300" cy="4368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50B875-AB45-1B47-B909-6E17F0B36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9500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4B0EDD-D9AA-0941-A7E8-EBCB0754E6BF}"/>
              </a:ext>
            </a:extLst>
          </p:cNvPr>
          <p:cNvGrpSpPr/>
          <p:nvPr/>
        </p:nvGrpSpPr>
        <p:grpSpPr>
          <a:xfrm>
            <a:off x="1893780" y="2160232"/>
            <a:ext cx="8804732" cy="3835201"/>
            <a:chOff x="1654570" y="2356018"/>
            <a:chExt cx="8804732" cy="3835201"/>
          </a:xfrm>
        </p:grpSpPr>
        <p:sp>
          <p:nvSpPr>
            <p:cNvPr id="15" name="Image 0" descr=" ">
              <a:extLst>
                <a:ext uri="{FF2B5EF4-FFF2-40B4-BE49-F238E27FC236}">
                  <a16:creationId xmlns:a16="http://schemas.microsoft.com/office/drawing/2014/main" id="{47DFEDE5-9070-544B-ACE5-BC068C175501}"/>
                </a:ext>
              </a:extLst>
            </p:cNvPr>
            <p:cNvSpPr/>
            <p:nvPr/>
          </p:nvSpPr>
          <p:spPr>
            <a:xfrm>
              <a:off x="6303541" y="2362901"/>
              <a:ext cx="1605322" cy="1611953"/>
            </a:xfrm>
            <a:custGeom>
              <a:avLst/>
              <a:gdLst>
                <a:gd name="connsiteX0" fmla="*/ 0 w 3169022"/>
                <a:gd name="connsiteY0" fmla="*/ 2239961 h 3182111"/>
                <a:gd name="connsiteX1" fmla="*/ 938275 w 3169022"/>
                <a:gd name="connsiteY1" fmla="*/ 3182111 h 3182111"/>
                <a:gd name="connsiteX2" fmla="*/ 3169022 w 3169022"/>
                <a:gd name="connsiteY2" fmla="*/ 3182111 h 3182111"/>
                <a:gd name="connsiteX3" fmla="*/ 0 w 3169022"/>
                <a:gd name="connsiteY3" fmla="*/ 0 h 3182111"/>
                <a:gd name="connsiteX4" fmla="*/ 0 w 3169022"/>
                <a:gd name="connsiteY4" fmla="*/ 2239961 h 318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022" h="3182111">
                  <a:moveTo>
                    <a:pt x="0" y="2239961"/>
                  </a:moveTo>
                  <a:cubicBezTo>
                    <a:pt x="443837" y="2383677"/>
                    <a:pt x="795147" y="2736436"/>
                    <a:pt x="938275" y="3182111"/>
                  </a:cubicBezTo>
                  <a:lnTo>
                    <a:pt x="3169022" y="3182111"/>
                  </a:lnTo>
                  <a:cubicBezTo>
                    <a:pt x="2968067" y="1519917"/>
                    <a:pt x="1655357" y="201786"/>
                    <a:pt x="0" y="0"/>
                  </a:cubicBezTo>
                  <a:lnTo>
                    <a:pt x="0" y="2239961"/>
                  </a:lnTo>
                  <a:close/>
                </a:path>
              </a:pathLst>
            </a:custGeom>
            <a:solidFill>
              <a:srgbClr val="006A66">
                <a:alpha val="43000"/>
              </a:srgbClr>
            </a:solidFill>
            <a:ln w="13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Schibsted Grotesk" pitchFamily="2" charset="77"/>
                <a:cs typeface="Schibsted Grotesk" pitchFamily="2" charset="77"/>
              </a:endParaRPr>
            </a:p>
          </p:txBody>
        </p:sp>
        <p:sp>
          <p:nvSpPr>
            <p:cNvPr id="16" name="Image 1" descr=" ">
              <a:extLst>
                <a:ext uri="{FF2B5EF4-FFF2-40B4-BE49-F238E27FC236}">
                  <a16:creationId xmlns:a16="http://schemas.microsoft.com/office/drawing/2014/main" id="{2F2C1440-192A-244A-B3F7-C55DDABD360C}"/>
                </a:ext>
              </a:extLst>
            </p:cNvPr>
            <p:cNvSpPr/>
            <p:nvPr/>
          </p:nvSpPr>
          <p:spPr>
            <a:xfrm>
              <a:off x="4231202" y="2362901"/>
              <a:ext cx="1612154" cy="1611953"/>
            </a:xfrm>
            <a:custGeom>
              <a:avLst/>
              <a:gdLst>
                <a:gd name="connsiteX0" fmla="*/ 2240242 w 3182509"/>
                <a:gd name="connsiteY0" fmla="*/ 3182111 h 3182111"/>
                <a:gd name="connsiteX1" fmla="*/ 3182510 w 3182509"/>
                <a:gd name="connsiteY1" fmla="*/ 2239961 h 3182111"/>
                <a:gd name="connsiteX2" fmla="*/ 3182510 w 3182509"/>
                <a:gd name="connsiteY2" fmla="*/ 0 h 3182111"/>
                <a:gd name="connsiteX3" fmla="*/ 0 w 3182509"/>
                <a:gd name="connsiteY3" fmla="*/ 3182111 h 3182111"/>
                <a:gd name="connsiteX4" fmla="*/ 2240242 w 3182509"/>
                <a:gd name="connsiteY4" fmla="*/ 3182111 h 318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2509" h="3182111">
                  <a:moveTo>
                    <a:pt x="2240242" y="3182111"/>
                  </a:moveTo>
                  <a:cubicBezTo>
                    <a:pt x="2383976" y="2736436"/>
                    <a:pt x="2736778" y="2383677"/>
                    <a:pt x="3182510" y="2239961"/>
                  </a:cubicBezTo>
                  <a:lnTo>
                    <a:pt x="3182510" y="0"/>
                  </a:lnTo>
                  <a:cubicBezTo>
                    <a:pt x="1520107" y="201786"/>
                    <a:pt x="201811" y="1519917"/>
                    <a:pt x="0" y="3182111"/>
                  </a:cubicBezTo>
                  <a:lnTo>
                    <a:pt x="2240242" y="3182111"/>
                  </a:lnTo>
                  <a:close/>
                </a:path>
              </a:pathLst>
            </a:custGeom>
            <a:solidFill>
              <a:srgbClr val="006A66"/>
            </a:solidFill>
            <a:ln w="13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Schibsted Grotesk" pitchFamily="2" charset="77"/>
                <a:cs typeface="Schibsted Grotesk" pitchFamily="2" charset="77"/>
              </a:endParaRPr>
            </a:p>
          </p:txBody>
        </p:sp>
        <p:sp>
          <p:nvSpPr>
            <p:cNvPr id="17" name="Image 2" descr=" ">
              <a:extLst>
                <a:ext uri="{FF2B5EF4-FFF2-40B4-BE49-F238E27FC236}">
                  <a16:creationId xmlns:a16="http://schemas.microsoft.com/office/drawing/2014/main" id="{4777F150-5649-A344-B40A-6FF74982DB05}"/>
                </a:ext>
              </a:extLst>
            </p:cNvPr>
            <p:cNvSpPr/>
            <p:nvPr/>
          </p:nvSpPr>
          <p:spPr>
            <a:xfrm>
              <a:off x="6303541" y="4433512"/>
              <a:ext cx="1605322" cy="1611952"/>
            </a:xfrm>
            <a:custGeom>
              <a:avLst/>
              <a:gdLst>
                <a:gd name="connsiteX0" fmla="*/ 938275 w 3169022"/>
                <a:gd name="connsiteY0" fmla="*/ 0 h 3182109"/>
                <a:gd name="connsiteX1" fmla="*/ 0 w 3169022"/>
                <a:gd name="connsiteY1" fmla="*/ 942149 h 3182109"/>
                <a:gd name="connsiteX2" fmla="*/ 0 w 3169022"/>
                <a:gd name="connsiteY2" fmla="*/ 3182109 h 3182109"/>
                <a:gd name="connsiteX3" fmla="*/ 3169022 w 3169022"/>
                <a:gd name="connsiteY3" fmla="*/ 0 h 3182109"/>
                <a:gd name="connsiteX4" fmla="*/ 938275 w 3169022"/>
                <a:gd name="connsiteY4" fmla="*/ 0 h 318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022" h="3182109">
                  <a:moveTo>
                    <a:pt x="938275" y="0"/>
                  </a:moveTo>
                  <a:cubicBezTo>
                    <a:pt x="795147" y="445670"/>
                    <a:pt x="443837" y="798432"/>
                    <a:pt x="0" y="942149"/>
                  </a:cubicBezTo>
                  <a:lnTo>
                    <a:pt x="0" y="3182109"/>
                  </a:lnTo>
                  <a:cubicBezTo>
                    <a:pt x="1655357" y="2980324"/>
                    <a:pt x="2968067" y="1662192"/>
                    <a:pt x="3169022" y="0"/>
                  </a:cubicBezTo>
                  <a:lnTo>
                    <a:pt x="938275" y="0"/>
                  </a:lnTo>
                  <a:close/>
                </a:path>
              </a:pathLst>
            </a:custGeom>
            <a:solidFill>
              <a:srgbClr val="F6BD32"/>
            </a:solidFill>
            <a:ln w="13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Schibsted Grotesk" pitchFamily="2" charset="77"/>
                <a:cs typeface="Schibsted Grotesk" pitchFamily="2" charset="77"/>
              </a:endParaRPr>
            </a:p>
          </p:txBody>
        </p:sp>
        <p:sp>
          <p:nvSpPr>
            <p:cNvPr id="18" name="Image 3" descr=" ">
              <a:extLst>
                <a:ext uri="{FF2B5EF4-FFF2-40B4-BE49-F238E27FC236}">
                  <a16:creationId xmlns:a16="http://schemas.microsoft.com/office/drawing/2014/main" id="{02611558-E874-6C41-B738-76AC94E97BF8}"/>
                </a:ext>
              </a:extLst>
            </p:cNvPr>
            <p:cNvSpPr/>
            <p:nvPr/>
          </p:nvSpPr>
          <p:spPr>
            <a:xfrm>
              <a:off x="4231202" y="4433512"/>
              <a:ext cx="1612154" cy="1611952"/>
            </a:xfrm>
            <a:custGeom>
              <a:avLst/>
              <a:gdLst>
                <a:gd name="connsiteX0" fmla="*/ 3182510 w 3182509"/>
                <a:gd name="connsiteY0" fmla="*/ 942149 h 3182109"/>
                <a:gd name="connsiteX1" fmla="*/ 2240242 w 3182509"/>
                <a:gd name="connsiteY1" fmla="*/ 0 h 3182109"/>
                <a:gd name="connsiteX2" fmla="*/ 0 w 3182509"/>
                <a:gd name="connsiteY2" fmla="*/ 0 h 3182109"/>
                <a:gd name="connsiteX3" fmla="*/ 3182510 w 3182509"/>
                <a:gd name="connsiteY3" fmla="*/ 3182109 h 3182109"/>
                <a:gd name="connsiteX4" fmla="*/ 3182510 w 3182509"/>
                <a:gd name="connsiteY4" fmla="*/ 942149 h 318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2509" h="3182109">
                  <a:moveTo>
                    <a:pt x="3182510" y="942149"/>
                  </a:moveTo>
                  <a:cubicBezTo>
                    <a:pt x="2736778" y="798432"/>
                    <a:pt x="2383976" y="445670"/>
                    <a:pt x="2240242" y="0"/>
                  </a:cubicBezTo>
                  <a:lnTo>
                    <a:pt x="0" y="0"/>
                  </a:lnTo>
                  <a:cubicBezTo>
                    <a:pt x="201811" y="1662192"/>
                    <a:pt x="1520107" y="2980324"/>
                    <a:pt x="3182510" y="3182109"/>
                  </a:cubicBezTo>
                  <a:lnTo>
                    <a:pt x="3182510" y="942149"/>
                  </a:lnTo>
                  <a:close/>
                </a:path>
              </a:pathLst>
            </a:custGeom>
            <a:solidFill>
              <a:srgbClr val="006A66">
                <a:alpha val="18000"/>
              </a:srgbClr>
            </a:solidFill>
            <a:ln w="13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Schibsted Grotesk" pitchFamily="2" charset="77"/>
                <a:cs typeface="Schibsted Grotesk" pitchFamily="2" charset="77"/>
              </a:endParaRPr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7B806CE7-1EA5-B242-B368-895342EFCCA3}"/>
                </a:ext>
              </a:extLst>
            </p:cNvPr>
            <p:cNvGrpSpPr/>
            <p:nvPr/>
          </p:nvGrpSpPr>
          <p:grpSpPr>
            <a:xfrm>
              <a:off x="4231191" y="2356018"/>
              <a:ext cx="3683058" cy="3696353"/>
              <a:chOff x="3875486" y="1837035"/>
              <a:chExt cx="3978555" cy="3992917"/>
            </a:xfrm>
          </p:grpSpPr>
          <p:sp>
            <p:nvSpPr>
              <p:cNvPr id="19" name="Image 9" descr=" ">
                <a:extLst>
                  <a:ext uri="{FF2B5EF4-FFF2-40B4-BE49-F238E27FC236}">
                    <a16:creationId xmlns:a16="http://schemas.microsoft.com/office/drawing/2014/main" id="{166091A0-35B4-9947-9443-505F8699469D}"/>
                  </a:ext>
                </a:extLst>
              </p:cNvPr>
              <p:cNvSpPr/>
              <p:nvPr/>
            </p:nvSpPr>
            <p:spPr>
              <a:xfrm>
                <a:off x="5835840" y="1837035"/>
                <a:ext cx="50408" cy="1212010"/>
              </a:xfrm>
              <a:custGeom>
                <a:avLst/>
                <a:gdLst>
                  <a:gd name="connsiteX0" fmla="*/ 50482 w 92118"/>
                  <a:gd name="connsiteY0" fmla="*/ 1984 h 2214891"/>
                  <a:gd name="connsiteX1" fmla="*/ 41637 w 92118"/>
                  <a:gd name="connsiteY1" fmla="*/ 1984 h 2214891"/>
                  <a:gd name="connsiteX2" fmla="*/ 1832 w 92118"/>
                  <a:gd name="connsiteY2" fmla="*/ 45089 h 2214891"/>
                  <a:gd name="connsiteX3" fmla="*/ 1832 w 92118"/>
                  <a:gd name="connsiteY3" fmla="*/ 54668 h 2214891"/>
                  <a:gd name="connsiteX4" fmla="*/ 10677 w 92118"/>
                  <a:gd name="connsiteY4" fmla="*/ 54668 h 2214891"/>
                  <a:gd name="connsiteX5" fmla="*/ 46059 w 92118"/>
                  <a:gd name="connsiteY5" fmla="*/ 16352 h 2214891"/>
                  <a:gd name="connsiteX6" fmla="*/ 81441 w 92118"/>
                  <a:gd name="connsiteY6" fmla="*/ 54668 h 2214891"/>
                  <a:gd name="connsiteX7" fmla="*/ 90287 w 92118"/>
                  <a:gd name="connsiteY7" fmla="*/ 54668 h 2214891"/>
                  <a:gd name="connsiteX8" fmla="*/ 90287 w 92118"/>
                  <a:gd name="connsiteY8" fmla="*/ 45089 h 2214891"/>
                  <a:gd name="connsiteX9" fmla="*/ 50482 w 92118"/>
                  <a:gd name="connsiteY9" fmla="*/ 1984 h 2214891"/>
                  <a:gd name="connsiteX10" fmla="*/ 52314 w 92118"/>
                  <a:gd name="connsiteY10" fmla="*/ 2214892 h 2214891"/>
                  <a:gd name="connsiteX11" fmla="*/ 52314 w 92118"/>
                  <a:gd name="connsiteY11" fmla="*/ 6773 h 2214891"/>
                  <a:gd name="connsiteX12" fmla="*/ 39805 w 92118"/>
                  <a:gd name="connsiteY12" fmla="*/ 6773 h 2214891"/>
                  <a:gd name="connsiteX13" fmla="*/ 39805 w 92118"/>
                  <a:gd name="connsiteY13" fmla="*/ 2214892 h 2214891"/>
                  <a:gd name="connsiteX14" fmla="*/ 52314 w 92118"/>
                  <a:gd name="connsiteY14" fmla="*/ 2214892 h 221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2118" h="2214891">
                    <a:moveTo>
                      <a:pt x="50482" y="1984"/>
                    </a:moveTo>
                    <a:cubicBezTo>
                      <a:pt x="48039" y="-661"/>
                      <a:pt x="44079" y="-661"/>
                      <a:pt x="41637" y="1984"/>
                    </a:cubicBezTo>
                    <a:lnTo>
                      <a:pt x="1832" y="45089"/>
                    </a:lnTo>
                    <a:cubicBezTo>
                      <a:pt x="-611" y="47735"/>
                      <a:pt x="-611" y="52023"/>
                      <a:pt x="1832" y="54668"/>
                    </a:cubicBezTo>
                    <a:cubicBezTo>
                      <a:pt x="4275" y="57314"/>
                      <a:pt x="8235" y="57314"/>
                      <a:pt x="10677" y="54668"/>
                    </a:cubicBezTo>
                    <a:lnTo>
                      <a:pt x="46059" y="16352"/>
                    </a:lnTo>
                    <a:lnTo>
                      <a:pt x="81441" y="54668"/>
                    </a:lnTo>
                    <a:cubicBezTo>
                      <a:pt x="83884" y="57314"/>
                      <a:pt x="87844" y="57314"/>
                      <a:pt x="90287" y="54668"/>
                    </a:cubicBezTo>
                    <a:cubicBezTo>
                      <a:pt x="92729" y="52023"/>
                      <a:pt x="92729" y="47735"/>
                      <a:pt x="90287" y="45089"/>
                    </a:cubicBezTo>
                    <a:lnTo>
                      <a:pt x="50482" y="1984"/>
                    </a:lnTo>
                    <a:close/>
                    <a:moveTo>
                      <a:pt x="52314" y="2214892"/>
                    </a:moveTo>
                    <a:lnTo>
                      <a:pt x="52314" y="6773"/>
                    </a:lnTo>
                    <a:lnTo>
                      <a:pt x="39805" y="6773"/>
                    </a:lnTo>
                    <a:lnTo>
                      <a:pt x="39805" y="2214892"/>
                    </a:lnTo>
                    <a:lnTo>
                      <a:pt x="52314" y="2214892"/>
                    </a:lnTo>
                    <a:close/>
                  </a:path>
                </a:pathLst>
              </a:custGeom>
              <a:solidFill>
                <a:srgbClr val="006A66"/>
              </a:solidFill>
              <a:ln w="11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Schibsted Grotesk" pitchFamily="2" charset="77"/>
                  <a:cs typeface="Schibsted Grotesk" pitchFamily="2" charset="77"/>
                </a:endParaRPr>
              </a:p>
            </p:txBody>
          </p:sp>
          <p:sp>
            <p:nvSpPr>
              <p:cNvPr id="20" name="Image 10" descr=" ">
                <a:extLst>
                  <a:ext uri="{FF2B5EF4-FFF2-40B4-BE49-F238E27FC236}">
                    <a16:creationId xmlns:a16="http://schemas.microsoft.com/office/drawing/2014/main" id="{8882B63F-74D7-8648-B4FA-224E6FF19D7E}"/>
                  </a:ext>
                </a:extLst>
              </p:cNvPr>
              <p:cNvSpPr/>
              <p:nvPr/>
            </p:nvSpPr>
            <p:spPr>
              <a:xfrm>
                <a:off x="5835840" y="4617940"/>
                <a:ext cx="50408" cy="1212012"/>
              </a:xfrm>
              <a:custGeom>
                <a:avLst/>
                <a:gdLst>
                  <a:gd name="connsiteX0" fmla="*/ 41637 w 92118"/>
                  <a:gd name="connsiteY0" fmla="*/ 2212914 h 2214894"/>
                  <a:gd name="connsiteX1" fmla="*/ 50482 w 92118"/>
                  <a:gd name="connsiteY1" fmla="*/ 2212914 h 2214894"/>
                  <a:gd name="connsiteX2" fmla="*/ 90287 w 92118"/>
                  <a:gd name="connsiteY2" fmla="*/ 2169808 h 2214894"/>
                  <a:gd name="connsiteX3" fmla="*/ 90287 w 92118"/>
                  <a:gd name="connsiteY3" fmla="*/ 2160217 h 2214894"/>
                  <a:gd name="connsiteX4" fmla="*/ 81441 w 92118"/>
                  <a:gd name="connsiteY4" fmla="*/ 2160217 h 2214894"/>
                  <a:gd name="connsiteX5" fmla="*/ 46059 w 92118"/>
                  <a:gd name="connsiteY5" fmla="*/ 2198541 h 2214894"/>
                  <a:gd name="connsiteX6" fmla="*/ 10677 w 92118"/>
                  <a:gd name="connsiteY6" fmla="*/ 2160217 h 2214894"/>
                  <a:gd name="connsiteX7" fmla="*/ 1832 w 92118"/>
                  <a:gd name="connsiteY7" fmla="*/ 2160217 h 2214894"/>
                  <a:gd name="connsiteX8" fmla="*/ 1832 w 92118"/>
                  <a:gd name="connsiteY8" fmla="*/ 2169808 h 2214894"/>
                  <a:gd name="connsiteX9" fmla="*/ 41637 w 92118"/>
                  <a:gd name="connsiteY9" fmla="*/ 2212914 h 2214894"/>
                  <a:gd name="connsiteX10" fmla="*/ 52314 w 92118"/>
                  <a:gd name="connsiteY10" fmla="*/ 2208118 h 2214894"/>
                  <a:gd name="connsiteX11" fmla="*/ 52314 w 92118"/>
                  <a:gd name="connsiteY11" fmla="*/ 0 h 2214894"/>
                  <a:gd name="connsiteX12" fmla="*/ 39805 w 92118"/>
                  <a:gd name="connsiteY12" fmla="*/ 0 h 2214894"/>
                  <a:gd name="connsiteX13" fmla="*/ 39805 w 92118"/>
                  <a:gd name="connsiteY13" fmla="*/ 2208118 h 2214894"/>
                  <a:gd name="connsiteX14" fmla="*/ 52314 w 92118"/>
                  <a:gd name="connsiteY14" fmla="*/ 2208118 h 22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2118" h="2214894">
                    <a:moveTo>
                      <a:pt x="41637" y="2212914"/>
                    </a:moveTo>
                    <a:cubicBezTo>
                      <a:pt x="44079" y="2215555"/>
                      <a:pt x="48039" y="2215555"/>
                      <a:pt x="50482" y="2212914"/>
                    </a:cubicBezTo>
                    <a:lnTo>
                      <a:pt x="90287" y="2169808"/>
                    </a:lnTo>
                    <a:cubicBezTo>
                      <a:pt x="92729" y="2167153"/>
                      <a:pt x="92729" y="2162872"/>
                      <a:pt x="90287" y="2160217"/>
                    </a:cubicBezTo>
                    <a:cubicBezTo>
                      <a:pt x="87844" y="2157575"/>
                      <a:pt x="83884" y="2157575"/>
                      <a:pt x="81441" y="2160217"/>
                    </a:cubicBezTo>
                    <a:lnTo>
                      <a:pt x="46059" y="2198541"/>
                    </a:lnTo>
                    <a:lnTo>
                      <a:pt x="10677" y="2160217"/>
                    </a:lnTo>
                    <a:cubicBezTo>
                      <a:pt x="8235" y="2157575"/>
                      <a:pt x="4275" y="2157575"/>
                      <a:pt x="1832" y="2160217"/>
                    </a:cubicBezTo>
                    <a:cubicBezTo>
                      <a:pt x="-611" y="2162872"/>
                      <a:pt x="-611" y="2167153"/>
                      <a:pt x="1832" y="2169808"/>
                    </a:cubicBezTo>
                    <a:lnTo>
                      <a:pt x="41637" y="2212914"/>
                    </a:lnTo>
                    <a:close/>
                    <a:moveTo>
                      <a:pt x="52314" y="2208118"/>
                    </a:moveTo>
                    <a:lnTo>
                      <a:pt x="52314" y="0"/>
                    </a:lnTo>
                    <a:lnTo>
                      <a:pt x="39805" y="0"/>
                    </a:lnTo>
                    <a:lnTo>
                      <a:pt x="39805" y="2208118"/>
                    </a:lnTo>
                    <a:lnTo>
                      <a:pt x="52314" y="2208118"/>
                    </a:lnTo>
                    <a:close/>
                  </a:path>
                </a:pathLst>
              </a:custGeom>
              <a:solidFill>
                <a:srgbClr val="006A66"/>
              </a:solidFill>
              <a:ln w="11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Schibsted Grotesk" pitchFamily="2" charset="77"/>
                  <a:cs typeface="Schibsted Grotesk" pitchFamily="2" charset="77"/>
                </a:endParaRPr>
              </a:p>
            </p:txBody>
          </p:sp>
          <p:sp>
            <p:nvSpPr>
              <p:cNvPr id="21" name="Image 11" descr=" ">
                <a:extLst>
                  <a:ext uri="{FF2B5EF4-FFF2-40B4-BE49-F238E27FC236}">
                    <a16:creationId xmlns:a16="http://schemas.microsoft.com/office/drawing/2014/main" id="{12ADED52-1B5C-DB49-AAC0-5AAEFB4B8413}"/>
                  </a:ext>
                </a:extLst>
              </p:cNvPr>
              <p:cNvSpPr/>
              <p:nvPr/>
            </p:nvSpPr>
            <p:spPr>
              <a:xfrm>
                <a:off x="6641877" y="3826875"/>
                <a:ext cx="1212164" cy="50402"/>
              </a:xfrm>
              <a:custGeom>
                <a:avLst/>
                <a:gdLst>
                  <a:gd name="connsiteX0" fmla="*/ 2213191 w 2215172"/>
                  <a:gd name="connsiteY0" fmla="*/ 50476 h 92107"/>
                  <a:gd name="connsiteX1" fmla="*/ 2213191 w 2215172"/>
                  <a:gd name="connsiteY1" fmla="*/ 41632 h 92107"/>
                  <a:gd name="connsiteX2" fmla="*/ 2170080 w 2215172"/>
                  <a:gd name="connsiteY2" fmla="*/ 1832 h 92107"/>
                  <a:gd name="connsiteX3" fmla="*/ 2160487 w 2215172"/>
                  <a:gd name="connsiteY3" fmla="*/ 1832 h 92107"/>
                  <a:gd name="connsiteX4" fmla="*/ 2160487 w 2215172"/>
                  <a:gd name="connsiteY4" fmla="*/ 10676 h 92107"/>
                  <a:gd name="connsiteX5" fmla="*/ 2198816 w 2215172"/>
                  <a:gd name="connsiteY5" fmla="*/ 46054 h 92107"/>
                  <a:gd name="connsiteX6" fmla="*/ 2160487 w 2215172"/>
                  <a:gd name="connsiteY6" fmla="*/ 81431 h 92107"/>
                  <a:gd name="connsiteX7" fmla="*/ 2160487 w 2215172"/>
                  <a:gd name="connsiteY7" fmla="*/ 90276 h 92107"/>
                  <a:gd name="connsiteX8" fmla="*/ 2170080 w 2215172"/>
                  <a:gd name="connsiteY8" fmla="*/ 90276 h 92107"/>
                  <a:gd name="connsiteX9" fmla="*/ 2213191 w 2215172"/>
                  <a:gd name="connsiteY9" fmla="*/ 50476 h 92107"/>
                  <a:gd name="connsiteX10" fmla="*/ 0 w 2215172"/>
                  <a:gd name="connsiteY10" fmla="*/ 52308 h 92107"/>
                  <a:gd name="connsiteX11" fmla="*/ 2208395 w 2215172"/>
                  <a:gd name="connsiteY11" fmla="*/ 52308 h 92107"/>
                  <a:gd name="connsiteX12" fmla="*/ 2208395 w 2215172"/>
                  <a:gd name="connsiteY12" fmla="*/ 39800 h 92107"/>
                  <a:gd name="connsiteX13" fmla="*/ 0 w 2215172"/>
                  <a:gd name="connsiteY13" fmla="*/ 39800 h 92107"/>
                  <a:gd name="connsiteX14" fmla="*/ 0 w 2215172"/>
                  <a:gd name="connsiteY14" fmla="*/ 52308 h 92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15172" h="92107">
                    <a:moveTo>
                      <a:pt x="2213191" y="50476"/>
                    </a:moveTo>
                    <a:cubicBezTo>
                      <a:pt x="2215833" y="48034"/>
                      <a:pt x="2215833" y="44074"/>
                      <a:pt x="2213191" y="41632"/>
                    </a:cubicBezTo>
                    <a:lnTo>
                      <a:pt x="2170080" y="1832"/>
                    </a:lnTo>
                    <a:cubicBezTo>
                      <a:pt x="2167424" y="-611"/>
                      <a:pt x="2163143" y="-611"/>
                      <a:pt x="2160487" y="1832"/>
                    </a:cubicBezTo>
                    <a:cubicBezTo>
                      <a:pt x="2157845" y="4274"/>
                      <a:pt x="2157845" y="8234"/>
                      <a:pt x="2160487" y="10676"/>
                    </a:cubicBezTo>
                    <a:lnTo>
                      <a:pt x="2198816" y="46054"/>
                    </a:lnTo>
                    <a:lnTo>
                      <a:pt x="2160487" y="81431"/>
                    </a:lnTo>
                    <a:cubicBezTo>
                      <a:pt x="2157845" y="83874"/>
                      <a:pt x="2157845" y="87833"/>
                      <a:pt x="2160487" y="90276"/>
                    </a:cubicBezTo>
                    <a:cubicBezTo>
                      <a:pt x="2163143" y="92718"/>
                      <a:pt x="2167424" y="92718"/>
                      <a:pt x="2170080" y="90276"/>
                    </a:cubicBezTo>
                    <a:lnTo>
                      <a:pt x="2213191" y="50476"/>
                    </a:lnTo>
                    <a:close/>
                    <a:moveTo>
                      <a:pt x="0" y="52308"/>
                    </a:moveTo>
                    <a:lnTo>
                      <a:pt x="2208395" y="52308"/>
                    </a:lnTo>
                    <a:lnTo>
                      <a:pt x="2208395" y="39800"/>
                    </a:lnTo>
                    <a:lnTo>
                      <a:pt x="0" y="39800"/>
                    </a:lnTo>
                    <a:lnTo>
                      <a:pt x="0" y="52308"/>
                    </a:lnTo>
                    <a:close/>
                  </a:path>
                </a:pathLst>
              </a:custGeom>
              <a:solidFill>
                <a:srgbClr val="006A66"/>
              </a:solidFill>
              <a:ln w="135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Schibsted Grotesk" pitchFamily="2" charset="77"/>
                  <a:cs typeface="Schibsted Grotesk" pitchFamily="2" charset="77"/>
                </a:endParaRPr>
              </a:p>
            </p:txBody>
          </p:sp>
          <p:sp>
            <p:nvSpPr>
              <p:cNvPr id="22" name="Image 12" descr=" ">
                <a:extLst>
                  <a:ext uri="{FF2B5EF4-FFF2-40B4-BE49-F238E27FC236}">
                    <a16:creationId xmlns:a16="http://schemas.microsoft.com/office/drawing/2014/main" id="{A4BAB65F-292A-1E4C-8A23-2C0E1AC0A445}"/>
                  </a:ext>
                </a:extLst>
              </p:cNvPr>
              <p:cNvSpPr/>
              <p:nvPr/>
            </p:nvSpPr>
            <p:spPr>
              <a:xfrm>
                <a:off x="3875486" y="3826875"/>
                <a:ext cx="1212162" cy="50401"/>
              </a:xfrm>
              <a:custGeom>
                <a:avLst/>
                <a:gdLst>
                  <a:gd name="connsiteX0" fmla="*/ 1984 w 2215168"/>
                  <a:gd name="connsiteY0" fmla="*/ 41631 h 92106"/>
                  <a:gd name="connsiteX1" fmla="*/ 1984 w 2215168"/>
                  <a:gd name="connsiteY1" fmla="*/ 50475 h 92106"/>
                  <a:gd name="connsiteX2" fmla="*/ 45095 w 2215168"/>
                  <a:gd name="connsiteY2" fmla="*/ 90275 h 92106"/>
                  <a:gd name="connsiteX3" fmla="*/ 54675 w 2215168"/>
                  <a:gd name="connsiteY3" fmla="*/ 90275 h 92106"/>
                  <a:gd name="connsiteX4" fmla="*/ 54675 w 2215168"/>
                  <a:gd name="connsiteY4" fmla="*/ 81431 h 92106"/>
                  <a:gd name="connsiteX5" fmla="*/ 16354 w 2215168"/>
                  <a:gd name="connsiteY5" fmla="*/ 46053 h 92106"/>
                  <a:gd name="connsiteX6" fmla="*/ 54675 w 2215168"/>
                  <a:gd name="connsiteY6" fmla="*/ 10676 h 92106"/>
                  <a:gd name="connsiteX7" fmla="*/ 54675 w 2215168"/>
                  <a:gd name="connsiteY7" fmla="*/ 1832 h 92106"/>
                  <a:gd name="connsiteX8" fmla="*/ 45095 w 2215168"/>
                  <a:gd name="connsiteY8" fmla="*/ 1832 h 92106"/>
                  <a:gd name="connsiteX9" fmla="*/ 1984 w 2215168"/>
                  <a:gd name="connsiteY9" fmla="*/ 41631 h 92106"/>
                  <a:gd name="connsiteX10" fmla="*/ 6774 w 2215168"/>
                  <a:gd name="connsiteY10" fmla="*/ 52307 h 92106"/>
                  <a:gd name="connsiteX11" fmla="*/ 2215169 w 2215168"/>
                  <a:gd name="connsiteY11" fmla="*/ 52307 h 92106"/>
                  <a:gd name="connsiteX12" fmla="*/ 2215169 w 2215168"/>
                  <a:gd name="connsiteY12" fmla="*/ 39800 h 92106"/>
                  <a:gd name="connsiteX13" fmla="*/ 6774 w 2215168"/>
                  <a:gd name="connsiteY13" fmla="*/ 39799 h 92106"/>
                  <a:gd name="connsiteX14" fmla="*/ 6774 w 2215168"/>
                  <a:gd name="connsiteY14" fmla="*/ 523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15168" h="92106">
                    <a:moveTo>
                      <a:pt x="1984" y="41631"/>
                    </a:moveTo>
                    <a:cubicBezTo>
                      <a:pt x="-661" y="44073"/>
                      <a:pt x="-661" y="48033"/>
                      <a:pt x="1984" y="50475"/>
                    </a:cubicBezTo>
                    <a:lnTo>
                      <a:pt x="45095" y="90275"/>
                    </a:lnTo>
                    <a:cubicBezTo>
                      <a:pt x="47741" y="92717"/>
                      <a:pt x="52030" y="92717"/>
                      <a:pt x="54675" y="90275"/>
                    </a:cubicBezTo>
                    <a:cubicBezTo>
                      <a:pt x="57321" y="87833"/>
                      <a:pt x="57321" y="83873"/>
                      <a:pt x="54675" y="81431"/>
                    </a:cubicBezTo>
                    <a:lnTo>
                      <a:pt x="16354" y="46053"/>
                    </a:lnTo>
                    <a:lnTo>
                      <a:pt x="54675" y="10676"/>
                    </a:lnTo>
                    <a:cubicBezTo>
                      <a:pt x="57321" y="8234"/>
                      <a:pt x="57321" y="4274"/>
                      <a:pt x="54675" y="1832"/>
                    </a:cubicBezTo>
                    <a:cubicBezTo>
                      <a:pt x="52030" y="-611"/>
                      <a:pt x="47741" y="-611"/>
                      <a:pt x="45095" y="1832"/>
                    </a:cubicBezTo>
                    <a:lnTo>
                      <a:pt x="1984" y="41631"/>
                    </a:lnTo>
                    <a:close/>
                    <a:moveTo>
                      <a:pt x="6774" y="52307"/>
                    </a:moveTo>
                    <a:lnTo>
                      <a:pt x="2215169" y="52307"/>
                    </a:lnTo>
                    <a:lnTo>
                      <a:pt x="2215169" y="39800"/>
                    </a:lnTo>
                    <a:lnTo>
                      <a:pt x="6774" y="39799"/>
                    </a:lnTo>
                    <a:lnTo>
                      <a:pt x="6774" y="52307"/>
                    </a:lnTo>
                    <a:close/>
                  </a:path>
                </a:pathLst>
              </a:custGeom>
              <a:solidFill>
                <a:srgbClr val="006A66"/>
              </a:solidFill>
              <a:ln w="135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Schibsted Grotesk" pitchFamily="2" charset="77"/>
                  <a:cs typeface="Schibsted Grotesk" pitchFamily="2" charset="77"/>
                </a:endParaRPr>
              </a:p>
            </p:txBody>
          </p:sp>
        </p:grpSp>
        <p:sp>
          <p:nvSpPr>
            <p:cNvPr id="24" name="TextBox 76">
              <a:extLst>
                <a:ext uri="{FF2B5EF4-FFF2-40B4-BE49-F238E27FC236}">
                  <a16:creationId xmlns:a16="http://schemas.microsoft.com/office/drawing/2014/main" id="{3205DCE9-3725-6140-900A-31689ECF6513}"/>
                </a:ext>
              </a:extLst>
            </p:cNvPr>
            <p:cNvSpPr txBox="1"/>
            <p:nvPr/>
          </p:nvSpPr>
          <p:spPr>
            <a:xfrm>
              <a:off x="8226511" y="2898523"/>
              <a:ext cx="1688930" cy="82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Lorem Ipsum es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simplemente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el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relleno de las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imprentas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y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archivos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.</a:t>
              </a:r>
            </a:p>
          </p:txBody>
        </p:sp>
        <p:sp>
          <p:nvSpPr>
            <p:cNvPr id="25" name="TextBox 76">
              <a:extLst>
                <a:ext uri="{FF2B5EF4-FFF2-40B4-BE49-F238E27FC236}">
                  <a16:creationId xmlns:a16="http://schemas.microsoft.com/office/drawing/2014/main" id="{626FEFF5-947B-8A4C-A77D-427494097262}"/>
                </a:ext>
              </a:extLst>
            </p:cNvPr>
            <p:cNvSpPr txBox="1"/>
            <p:nvPr/>
          </p:nvSpPr>
          <p:spPr>
            <a:xfrm>
              <a:off x="8226510" y="2604393"/>
              <a:ext cx="1218532" cy="2388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500" b="1" kern="1500" dirty="0">
                  <a:solidFill>
                    <a:srgbClr val="006A66"/>
                  </a:solidFill>
                  <a:ea typeface="Inter Tight" pitchFamily="2" charset="0"/>
                  <a:cs typeface="Plus Jakarta Sans" pitchFamily="2" charset="0"/>
                </a:rPr>
                <a:t>Lorem Ipsum</a:t>
              </a:r>
            </a:p>
          </p:txBody>
        </p:sp>
        <p:sp>
          <p:nvSpPr>
            <p:cNvPr id="26" name="TextBox 76">
              <a:extLst>
                <a:ext uri="{FF2B5EF4-FFF2-40B4-BE49-F238E27FC236}">
                  <a16:creationId xmlns:a16="http://schemas.microsoft.com/office/drawing/2014/main" id="{5D6E06DE-0326-4F4C-8019-25A310A09008}"/>
                </a:ext>
              </a:extLst>
            </p:cNvPr>
            <p:cNvSpPr txBox="1"/>
            <p:nvPr/>
          </p:nvSpPr>
          <p:spPr>
            <a:xfrm>
              <a:off x="8073992" y="5392218"/>
              <a:ext cx="2385310" cy="7990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Lorem Ipsum es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simplemente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el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relleno de las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imprentas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y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archivos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. Lorem Ipsum ha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sido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el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relleno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estándar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las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industrias</a:t>
              </a:r>
              <a:endParaRPr lang="en-US" sz="11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endParaRPr>
            </a:p>
          </p:txBody>
        </p:sp>
        <p:sp>
          <p:nvSpPr>
            <p:cNvPr id="27" name="TextBox 76">
              <a:extLst>
                <a:ext uri="{FF2B5EF4-FFF2-40B4-BE49-F238E27FC236}">
                  <a16:creationId xmlns:a16="http://schemas.microsoft.com/office/drawing/2014/main" id="{CAC113C2-F76E-E54B-ADBD-354DA47C5623}"/>
                </a:ext>
              </a:extLst>
            </p:cNvPr>
            <p:cNvSpPr txBox="1"/>
            <p:nvPr/>
          </p:nvSpPr>
          <p:spPr>
            <a:xfrm>
              <a:off x="8073992" y="5098088"/>
              <a:ext cx="1218532" cy="2388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500" b="1" kern="1500" dirty="0">
                  <a:solidFill>
                    <a:srgbClr val="F6BD32"/>
                  </a:solidFill>
                  <a:ea typeface="Inter Tight" pitchFamily="2" charset="0"/>
                  <a:cs typeface="Plus Jakarta Sans" pitchFamily="2" charset="0"/>
                </a:rPr>
                <a:t>Lorem Ipsum</a:t>
              </a:r>
            </a:p>
          </p:txBody>
        </p:sp>
        <p:sp>
          <p:nvSpPr>
            <p:cNvPr id="28" name="TextBox 76">
              <a:extLst>
                <a:ext uri="{FF2B5EF4-FFF2-40B4-BE49-F238E27FC236}">
                  <a16:creationId xmlns:a16="http://schemas.microsoft.com/office/drawing/2014/main" id="{8BCD2434-27E3-DA4A-98DB-4DC7C329F4F7}"/>
                </a:ext>
              </a:extLst>
            </p:cNvPr>
            <p:cNvSpPr txBox="1"/>
            <p:nvPr/>
          </p:nvSpPr>
          <p:spPr>
            <a:xfrm>
              <a:off x="1654570" y="2921403"/>
              <a:ext cx="2385310" cy="7990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Lorem Ipsum es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simplemente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el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relleno de las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imprentas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y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archivos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. Lorem Ipsum ha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sido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el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relleno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estándar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las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industrias</a:t>
              </a:r>
              <a:endParaRPr lang="en-US" sz="1100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endParaRPr>
            </a:p>
          </p:txBody>
        </p:sp>
        <p:sp>
          <p:nvSpPr>
            <p:cNvPr id="29" name="TextBox 76">
              <a:extLst>
                <a:ext uri="{FF2B5EF4-FFF2-40B4-BE49-F238E27FC236}">
                  <a16:creationId xmlns:a16="http://schemas.microsoft.com/office/drawing/2014/main" id="{18357F87-2CF9-1740-8AE8-D1CD0ADCC560}"/>
                </a:ext>
              </a:extLst>
            </p:cNvPr>
            <p:cNvSpPr txBox="1"/>
            <p:nvPr/>
          </p:nvSpPr>
          <p:spPr>
            <a:xfrm>
              <a:off x="1654570" y="2627273"/>
              <a:ext cx="1218532" cy="2388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500" b="1" kern="1500" dirty="0">
                  <a:solidFill>
                    <a:srgbClr val="006A66"/>
                  </a:solidFill>
                  <a:ea typeface="Inter Tight" pitchFamily="2" charset="0"/>
                  <a:cs typeface="Plus Jakarta Sans" pitchFamily="2" charset="0"/>
                </a:rPr>
                <a:t>Lorem Ipsum</a:t>
              </a:r>
            </a:p>
          </p:txBody>
        </p:sp>
        <p:sp>
          <p:nvSpPr>
            <p:cNvPr id="30" name="TextBox 76">
              <a:extLst>
                <a:ext uri="{FF2B5EF4-FFF2-40B4-BE49-F238E27FC236}">
                  <a16:creationId xmlns:a16="http://schemas.microsoft.com/office/drawing/2014/main" id="{216D32E8-1F6C-2F40-A0BA-4352FC813D77}"/>
                </a:ext>
              </a:extLst>
            </p:cNvPr>
            <p:cNvSpPr txBox="1"/>
            <p:nvPr/>
          </p:nvSpPr>
          <p:spPr>
            <a:xfrm>
              <a:off x="1906228" y="5308333"/>
              <a:ext cx="1957378" cy="595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Lorem Ipsum es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simplemente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el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relleno de las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imprentas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y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archivos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 de </a:t>
              </a:r>
              <a:r>
                <a:rPr lang="en-US" sz="1100" kern="1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texto</a:t>
              </a:r>
              <a:r>
                <a:rPr lang="en-US" sz="1100" kern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Inter Tight" pitchFamily="2" charset="0"/>
                  <a:cs typeface="Plus Jakarta Sans" pitchFamily="2" charset="0"/>
                </a:rPr>
                <a:t>.</a:t>
              </a:r>
            </a:p>
          </p:txBody>
        </p:sp>
        <p:sp>
          <p:nvSpPr>
            <p:cNvPr id="31" name="TextBox 76">
              <a:extLst>
                <a:ext uri="{FF2B5EF4-FFF2-40B4-BE49-F238E27FC236}">
                  <a16:creationId xmlns:a16="http://schemas.microsoft.com/office/drawing/2014/main" id="{4449F9CD-F29E-0249-A108-730545D5433C}"/>
                </a:ext>
              </a:extLst>
            </p:cNvPr>
            <p:cNvSpPr txBox="1"/>
            <p:nvPr/>
          </p:nvSpPr>
          <p:spPr>
            <a:xfrm>
              <a:off x="1906228" y="5014204"/>
              <a:ext cx="1218532" cy="2388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800"/>
                </a:spcAft>
              </a:pPr>
              <a:r>
                <a:rPr lang="en-US" sz="1500" b="1" kern="1500" dirty="0">
                  <a:solidFill>
                    <a:srgbClr val="006A66"/>
                  </a:solidFill>
                  <a:ea typeface="Inter Tight" pitchFamily="2" charset="0"/>
                  <a:cs typeface="Plus Jakarta Sans" pitchFamily="2" charset="0"/>
                </a:rPr>
                <a:t>Lorem Ipsum</a:t>
              </a:r>
            </a:p>
          </p:txBody>
        </p:sp>
        <p:sp>
          <p:nvSpPr>
            <p:cNvPr id="33" name="TextBox 76">
              <a:extLst>
                <a:ext uri="{FF2B5EF4-FFF2-40B4-BE49-F238E27FC236}">
                  <a16:creationId xmlns:a16="http://schemas.microsoft.com/office/drawing/2014/main" id="{9D60F74E-E9A6-2F40-B156-91FF3A52C9E7}"/>
                </a:ext>
              </a:extLst>
            </p:cNvPr>
            <p:cNvSpPr txBox="1"/>
            <p:nvPr/>
          </p:nvSpPr>
          <p:spPr>
            <a:xfrm>
              <a:off x="6781778" y="2913835"/>
              <a:ext cx="455026" cy="510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800"/>
                </a:spcAft>
              </a:pPr>
              <a:r>
                <a:rPr lang="en-US" sz="3200" kern="1500" dirty="0">
                  <a:solidFill>
                    <a:srgbClr val="006A66"/>
                  </a:solidFill>
                  <a:latin typeface="Aero Matics Light" panose="020B0303060101010101" pitchFamily="34" charset="77"/>
                  <a:ea typeface="Inter Tight" pitchFamily="2" charset="0"/>
                  <a:cs typeface="Plus Jakarta Sans" pitchFamily="2" charset="0"/>
                </a:rPr>
                <a:t>2</a:t>
              </a:r>
            </a:p>
          </p:txBody>
        </p:sp>
        <p:sp>
          <p:nvSpPr>
            <p:cNvPr id="34" name="TextBox 76">
              <a:extLst>
                <a:ext uri="{FF2B5EF4-FFF2-40B4-BE49-F238E27FC236}">
                  <a16:creationId xmlns:a16="http://schemas.microsoft.com/office/drawing/2014/main" id="{155DB82A-2F45-FC46-983B-92377F5BB573}"/>
                </a:ext>
              </a:extLst>
            </p:cNvPr>
            <p:cNvSpPr txBox="1"/>
            <p:nvPr/>
          </p:nvSpPr>
          <p:spPr>
            <a:xfrm>
              <a:off x="6766526" y="4858463"/>
              <a:ext cx="455026" cy="510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800"/>
                </a:spcAft>
              </a:pPr>
              <a:r>
                <a:rPr lang="en-US" sz="3200" kern="1500" dirty="0">
                  <a:solidFill>
                    <a:srgbClr val="006A66"/>
                  </a:solidFill>
                  <a:latin typeface="Aero Matics Light" panose="020B0303060101010101" pitchFamily="34" charset="77"/>
                  <a:ea typeface="Inter Tight" pitchFamily="2" charset="0"/>
                  <a:cs typeface="Plus Jakarta Sans" pitchFamily="2" charset="0"/>
                </a:rPr>
                <a:t>3</a:t>
              </a:r>
            </a:p>
          </p:txBody>
        </p:sp>
        <p:sp>
          <p:nvSpPr>
            <p:cNvPr id="35" name="TextBox 76">
              <a:extLst>
                <a:ext uri="{FF2B5EF4-FFF2-40B4-BE49-F238E27FC236}">
                  <a16:creationId xmlns:a16="http://schemas.microsoft.com/office/drawing/2014/main" id="{37E1C185-1F3B-E541-B148-B224798C4DA5}"/>
                </a:ext>
              </a:extLst>
            </p:cNvPr>
            <p:cNvSpPr txBox="1"/>
            <p:nvPr/>
          </p:nvSpPr>
          <p:spPr>
            <a:xfrm>
              <a:off x="4943915" y="4789830"/>
              <a:ext cx="455026" cy="510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800"/>
                </a:spcAft>
              </a:pPr>
              <a:r>
                <a:rPr lang="en-US" sz="3200" kern="1500" dirty="0">
                  <a:solidFill>
                    <a:srgbClr val="006A66"/>
                  </a:solidFill>
                  <a:latin typeface="Aero Matics Light" panose="020B0303060101010101" pitchFamily="34" charset="77"/>
                  <a:ea typeface="Inter Tight" pitchFamily="2" charset="0"/>
                  <a:cs typeface="Plus Jakarta Sans" pitchFamily="2" charset="0"/>
                </a:rPr>
                <a:t>4</a:t>
              </a:r>
            </a:p>
          </p:txBody>
        </p:sp>
        <p:sp>
          <p:nvSpPr>
            <p:cNvPr id="36" name="TextBox 76">
              <a:extLst>
                <a:ext uri="{FF2B5EF4-FFF2-40B4-BE49-F238E27FC236}">
                  <a16:creationId xmlns:a16="http://schemas.microsoft.com/office/drawing/2014/main" id="{85D3500C-7C18-1142-83F8-9CCDE7E89660}"/>
                </a:ext>
              </a:extLst>
            </p:cNvPr>
            <p:cNvSpPr txBox="1"/>
            <p:nvPr/>
          </p:nvSpPr>
          <p:spPr>
            <a:xfrm>
              <a:off x="4905784" y="2997721"/>
              <a:ext cx="455026" cy="510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800"/>
                </a:spcAft>
              </a:pPr>
              <a:r>
                <a:rPr lang="en-US" sz="3200" kern="1500" dirty="0">
                  <a:solidFill>
                    <a:schemeClr val="bg1"/>
                  </a:solidFill>
                  <a:latin typeface="Aero Matics Light" panose="020B0303060101010101" pitchFamily="34" charset="77"/>
                  <a:ea typeface="Inter Tight" pitchFamily="2" charset="0"/>
                  <a:cs typeface="Plus Jakarta Sans" pitchFamily="2" charset="0"/>
                </a:rPr>
                <a:t>1</a:t>
              </a:r>
            </a:p>
          </p:txBody>
        </p:sp>
      </p:grpSp>
      <p:sp>
        <p:nvSpPr>
          <p:cNvPr id="39" name="TextBox 76">
            <a:extLst>
              <a:ext uri="{FF2B5EF4-FFF2-40B4-BE49-F238E27FC236}">
                <a16:creationId xmlns:a16="http://schemas.microsoft.com/office/drawing/2014/main" id="{CDCC5343-C028-6C4B-AFC6-33DFE11A8ACD}"/>
              </a:ext>
            </a:extLst>
          </p:cNvPr>
          <p:cNvSpPr txBox="1"/>
          <p:nvPr/>
        </p:nvSpPr>
        <p:spPr>
          <a:xfrm>
            <a:off x="4200739" y="1317095"/>
            <a:ext cx="4078614" cy="606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Lorem Ipsum es </a:t>
            </a:r>
            <a:r>
              <a:rPr lang="en-US" sz="17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simplemente</a:t>
            </a: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el </a:t>
            </a:r>
            <a:r>
              <a:rPr lang="en-US" sz="17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texto</a:t>
            </a: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de relleno de las </a:t>
            </a:r>
            <a:r>
              <a:rPr lang="en-US" sz="17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imprentas</a:t>
            </a: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y </a:t>
            </a:r>
            <a:r>
              <a:rPr lang="en-US" sz="17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archivos</a:t>
            </a: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 de </a:t>
            </a:r>
            <a:r>
              <a:rPr lang="en-US" sz="17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texto</a:t>
            </a: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ea typeface="Inter Tight" pitchFamily="2" charset="0"/>
                <a:cs typeface="Plus Jakarta Sans" pitchFamily="2" charset="0"/>
              </a:rPr>
              <a:t>.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C431918C-D73C-C04B-9794-1E085B08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524" y="6319362"/>
            <a:ext cx="2247900" cy="2667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2F365EE-4AD1-414C-BEB3-399B498BA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962" y="70690"/>
            <a:ext cx="3012314" cy="96562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3EFBD58-1161-814C-B126-BD193877D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24" y="177414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44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8DF4F88-85E0-C64B-ADA3-832DFCE1D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52" y="785652"/>
            <a:ext cx="2908300" cy="4368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3DC319-6471-404A-B623-005FA4F9D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9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982752-4905-9646-8E26-B29EA6B6A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524" y="6319362"/>
            <a:ext cx="2247900" cy="266700"/>
          </a:xfrm>
          <a:prstGeom prst="rect">
            <a:avLst/>
          </a:prstGeom>
        </p:spPr>
      </p:pic>
      <p:graphicFrame>
        <p:nvGraphicFramePr>
          <p:cNvPr id="3" name="Chart 12">
            <a:extLst>
              <a:ext uri="{FF2B5EF4-FFF2-40B4-BE49-F238E27FC236}">
                <a16:creationId xmlns:a16="http://schemas.microsoft.com/office/drawing/2014/main" id="{AA3AD1B9-9294-3841-A270-EF46248D7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331144"/>
              </p:ext>
            </p:extLst>
          </p:nvPr>
        </p:nvGraphicFramePr>
        <p:xfrm>
          <a:off x="7439163" y="1843356"/>
          <a:ext cx="3943677" cy="326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16">
            <a:extLst>
              <a:ext uri="{FF2B5EF4-FFF2-40B4-BE49-F238E27FC236}">
                <a16:creationId xmlns:a16="http://schemas.microsoft.com/office/drawing/2014/main" id="{1AAB1FAE-1C96-A94F-B88C-D1B1ECBFA0AA}"/>
              </a:ext>
            </a:extLst>
          </p:cNvPr>
          <p:cNvSpPr/>
          <p:nvPr/>
        </p:nvSpPr>
        <p:spPr>
          <a:xfrm>
            <a:off x="8164289" y="4870250"/>
            <a:ext cx="2691178" cy="738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1400">
                <a:solidFill>
                  <a:srgbClr val="404040"/>
                </a:solidFill>
              </a:defRPr>
            </a:lvl1pPr>
          </a:lstStyle>
          <a:p>
            <a:r>
              <a:rPr lang="fr-MA" dirty="0" err="1"/>
              <a:t>Lorem</a:t>
            </a:r>
            <a:r>
              <a:rPr lang="fr-MA" dirty="0"/>
              <a:t> </a:t>
            </a:r>
            <a:r>
              <a:rPr lang="fr-MA" dirty="0" err="1"/>
              <a:t>Ipsum</a:t>
            </a:r>
            <a:r>
              <a:rPr lang="fr-MA" dirty="0"/>
              <a:t> es </a:t>
            </a:r>
            <a:r>
              <a:rPr lang="fr-MA" dirty="0" err="1"/>
              <a:t>simplemente</a:t>
            </a:r>
            <a:r>
              <a:rPr lang="fr-MA" dirty="0"/>
              <a:t> el texto de </a:t>
            </a:r>
            <a:r>
              <a:rPr lang="fr-MA" dirty="0" err="1"/>
              <a:t>relleno</a:t>
            </a:r>
            <a:r>
              <a:rPr lang="fr-MA" dirty="0"/>
              <a:t> de las </a:t>
            </a:r>
            <a:r>
              <a:rPr lang="fr-MA" dirty="0" err="1"/>
              <a:t>imprentas</a:t>
            </a:r>
            <a:r>
              <a:rPr lang="fr-MA" dirty="0"/>
              <a:t> y </a:t>
            </a:r>
            <a:r>
              <a:rPr lang="fr-MA" dirty="0" err="1"/>
              <a:t>archivos</a:t>
            </a:r>
            <a:r>
              <a:rPr lang="fr-MA" dirty="0"/>
              <a:t> de texto</a:t>
            </a:r>
            <a:endParaRPr dirty="0"/>
          </a:p>
        </p:txBody>
      </p:sp>
      <p:sp>
        <p:nvSpPr>
          <p:cNvPr id="14" name="CasellaDiTesto 26">
            <a:extLst>
              <a:ext uri="{FF2B5EF4-FFF2-40B4-BE49-F238E27FC236}">
                <a16:creationId xmlns:a16="http://schemas.microsoft.com/office/drawing/2014/main" id="{1067C9A1-885E-6C4E-9182-996D293221D1}"/>
              </a:ext>
            </a:extLst>
          </p:cNvPr>
          <p:cNvSpPr txBox="1"/>
          <p:nvPr/>
        </p:nvSpPr>
        <p:spPr>
          <a:xfrm>
            <a:off x="1125113" y="1777220"/>
            <a:ext cx="5268812" cy="173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/>
            </a:lvl1pPr>
          </a:lstStyle>
          <a:p>
            <a:r>
              <a:rPr lang="fr-MA" sz="3500" b="1" dirty="0">
                <a:solidFill>
                  <a:srgbClr val="006A66"/>
                </a:solidFill>
              </a:rPr>
              <a:t>¿</a:t>
            </a:r>
            <a:r>
              <a:rPr lang="fr-MA" sz="3500" b="1" dirty="0" err="1">
                <a:solidFill>
                  <a:srgbClr val="006A66"/>
                </a:solidFill>
              </a:rPr>
              <a:t>Por</a:t>
            </a:r>
            <a:r>
              <a:rPr lang="fr-MA" sz="3500" b="1" dirty="0">
                <a:solidFill>
                  <a:srgbClr val="006A66"/>
                </a:solidFill>
              </a:rPr>
              <a:t> </a:t>
            </a:r>
            <a:r>
              <a:rPr lang="fr-MA" sz="3500" b="1" dirty="0" err="1">
                <a:solidFill>
                  <a:srgbClr val="006A66"/>
                </a:solidFill>
              </a:rPr>
              <a:t>qué</a:t>
            </a:r>
            <a:r>
              <a:rPr lang="fr-MA" sz="3500" b="1" dirty="0">
                <a:solidFill>
                  <a:srgbClr val="006A66"/>
                </a:solidFill>
              </a:rPr>
              <a:t> </a:t>
            </a:r>
            <a:r>
              <a:rPr lang="fr-MA" sz="3500" b="1" dirty="0" err="1">
                <a:solidFill>
                  <a:srgbClr val="006A66"/>
                </a:solidFill>
              </a:rPr>
              <a:t>ahora</a:t>
            </a:r>
            <a:r>
              <a:rPr lang="fr-MA" sz="3500" b="1" dirty="0">
                <a:solidFill>
                  <a:srgbClr val="006A66"/>
                </a:solidFill>
              </a:rPr>
              <a:t>? </a:t>
            </a:r>
            <a:r>
              <a:rPr lang="fr-MA" sz="3500" dirty="0" err="1">
                <a:solidFill>
                  <a:srgbClr val="006A66"/>
                </a:solidFill>
              </a:rPr>
              <a:t>Progreso</a:t>
            </a:r>
            <a:r>
              <a:rPr lang="fr-MA" sz="3500" dirty="0">
                <a:solidFill>
                  <a:srgbClr val="006A66"/>
                </a:solidFill>
              </a:rPr>
              <a:t>, </a:t>
            </a:r>
            <a:r>
              <a:rPr lang="fr-MA" sz="3500" dirty="0" err="1">
                <a:solidFill>
                  <a:srgbClr val="006A66"/>
                </a:solidFill>
              </a:rPr>
              <a:t>persistencia</a:t>
            </a:r>
            <a:r>
              <a:rPr lang="fr-MA" sz="3500" dirty="0">
                <a:solidFill>
                  <a:srgbClr val="006A66"/>
                </a:solidFill>
              </a:rPr>
              <a:t> y </a:t>
            </a:r>
            <a:r>
              <a:rPr lang="fr-MA" sz="3500" dirty="0" err="1">
                <a:solidFill>
                  <a:srgbClr val="006A66"/>
                </a:solidFill>
              </a:rPr>
              <a:t>orientaciones</a:t>
            </a:r>
            <a:r>
              <a:rPr lang="fr-MA" sz="3500" dirty="0">
                <a:solidFill>
                  <a:srgbClr val="006A66"/>
                </a:solidFill>
              </a:rPr>
              <a:t> de </a:t>
            </a:r>
            <a:r>
              <a:rPr lang="fr-MA" sz="3500" dirty="0" err="1">
                <a:solidFill>
                  <a:srgbClr val="006A66"/>
                </a:solidFill>
              </a:rPr>
              <a:t>política</a:t>
            </a:r>
            <a:endParaRPr lang="fr-MA" sz="3500" dirty="0">
              <a:solidFill>
                <a:srgbClr val="006A66"/>
              </a:solidFill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B956660-ECDC-FB48-9E96-D79479573081}"/>
              </a:ext>
            </a:extLst>
          </p:cNvPr>
          <p:cNvSpPr txBox="1"/>
          <p:nvPr/>
        </p:nvSpPr>
        <p:spPr>
          <a:xfrm>
            <a:off x="1138862" y="3548029"/>
            <a:ext cx="5818828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>
                <a:solidFill>
                  <a:srgbClr val="404040"/>
                </a:solidFill>
              </a:defRPr>
            </a:pPr>
            <a:r>
              <a:rPr lang="fr-MA" sz="1500" dirty="0" err="1"/>
              <a:t>Esta</a:t>
            </a:r>
            <a:r>
              <a:rPr lang="fr-MA" sz="1500" dirty="0"/>
              <a:t> </a:t>
            </a:r>
            <a:r>
              <a:rPr lang="fr-MA" sz="1500" dirty="0" err="1"/>
              <a:t>Sexta</a:t>
            </a:r>
            <a:r>
              <a:rPr lang="fr-MA" sz="1500" dirty="0"/>
              <a:t> </a:t>
            </a:r>
            <a:r>
              <a:rPr lang="fr-MA" sz="1500" dirty="0" err="1"/>
              <a:t>Conferencia</a:t>
            </a:r>
            <a:r>
              <a:rPr lang="fr-MA" sz="1500" dirty="0"/>
              <a:t> </a:t>
            </a:r>
            <a:r>
              <a:rPr lang="fr-MA" sz="1500" dirty="0" err="1"/>
              <a:t>Mundial</a:t>
            </a:r>
            <a:r>
              <a:rPr lang="fr-MA" sz="1500" dirty="0"/>
              <a:t> se </a:t>
            </a:r>
            <a:r>
              <a:rPr lang="fr-MA" sz="1500" dirty="0" err="1"/>
              <a:t>celebra</a:t>
            </a:r>
            <a:r>
              <a:rPr lang="fr-MA" sz="1500" dirty="0"/>
              <a:t> en un </a:t>
            </a:r>
            <a:r>
              <a:rPr lang="fr-MA" sz="1500" dirty="0" err="1"/>
              <a:t>momento</a:t>
            </a:r>
            <a:r>
              <a:rPr lang="fr-MA" sz="1500" dirty="0"/>
              <a:t> crucial. </a:t>
            </a:r>
            <a:r>
              <a:rPr lang="fr-MA" sz="1500" dirty="0" err="1"/>
              <a:t>Actualmente</a:t>
            </a:r>
            <a:r>
              <a:rPr lang="fr-MA" sz="1500" dirty="0"/>
              <a:t>, </a:t>
            </a:r>
            <a:r>
              <a:rPr lang="fr-MA" sz="1500" b="1" dirty="0"/>
              <a:t>138 </a:t>
            </a:r>
            <a:r>
              <a:rPr lang="fr-MA" sz="1500" b="1" dirty="0" err="1"/>
              <a:t>millones</a:t>
            </a:r>
            <a:r>
              <a:rPr lang="fr-MA" sz="1500" b="1" dirty="0"/>
              <a:t> de </a:t>
            </a:r>
            <a:r>
              <a:rPr lang="fr-MA" sz="1500" b="1" dirty="0" err="1"/>
              <a:t>niños</a:t>
            </a:r>
            <a:r>
              <a:rPr lang="fr-MA" sz="1500" b="1" dirty="0"/>
              <a:t> </a:t>
            </a:r>
            <a:r>
              <a:rPr lang="fr-MA" sz="1500" b="1" dirty="0" err="1"/>
              <a:t>siguen</a:t>
            </a:r>
            <a:r>
              <a:rPr lang="fr-MA" sz="1500" b="1" dirty="0"/>
              <a:t> en </a:t>
            </a:r>
            <a:r>
              <a:rPr lang="fr-MA" sz="1500" b="1" dirty="0" err="1"/>
              <a:t>situación</a:t>
            </a:r>
            <a:r>
              <a:rPr lang="fr-MA" sz="1500" b="1" dirty="0"/>
              <a:t> de </a:t>
            </a:r>
            <a:r>
              <a:rPr lang="fr-MA" sz="1500" b="1" dirty="0" err="1"/>
              <a:t>trabajo</a:t>
            </a:r>
            <a:r>
              <a:rPr lang="fr-MA" sz="1500" b="1" dirty="0"/>
              <a:t> </a:t>
            </a:r>
            <a:r>
              <a:rPr lang="fr-MA" sz="1500" b="1" dirty="0" err="1"/>
              <a:t>infantil</a:t>
            </a:r>
            <a:r>
              <a:rPr lang="fr-MA" sz="1500" b="1" dirty="0"/>
              <a:t>,</a:t>
            </a:r>
            <a:r>
              <a:rPr lang="fr-MA" sz="1500" dirty="0"/>
              <a:t> de los </a:t>
            </a:r>
            <a:r>
              <a:rPr lang="fr-MA" sz="1500" dirty="0" err="1"/>
              <a:t>cuales</a:t>
            </a:r>
            <a:r>
              <a:rPr lang="fr-MA" sz="1500" dirty="0"/>
              <a:t> </a:t>
            </a:r>
            <a:r>
              <a:rPr lang="fr-MA" sz="1500" dirty="0" err="1"/>
              <a:t>unos</a:t>
            </a:r>
            <a:r>
              <a:rPr lang="fr-MA" sz="1500" dirty="0"/>
              <a:t> </a:t>
            </a:r>
            <a:r>
              <a:rPr lang="fr-MA" sz="1500" b="1" dirty="0"/>
              <a:t>54 </a:t>
            </a:r>
            <a:r>
              <a:rPr lang="fr-MA" sz="1500" b="1" dirty="0" err="1"/>
              <a:t>millones</a:t>
            </a:r>
            <a:r>
              <a:rPr lang="fr-MA" sz="1500" b="1" dirty="0"/>
              <a:t> </a:t>
            </a:r>
            <a:r>
              <a:rPr lang="fr-MA" sz="1500" b="1" dirty="0" err="1"/>
              <a:t>realizan</a:t>
            </a:r>
            <a:r>
              <a:rPr lang="fr-MA" sz="1500" b="1" dirty="0"/>
              <a:t> </a:t>
            </a:r>
            <a:r>
              <a:rPr lang="fr-MA" sz="1500" b="1" dirty="0" err="1"/>
              <a:t>trabajos</a:t>
            </a:r>
            <a:r>
              <a:rPr lang="fr-MA" sz="1500" b="1" dirty="0"/>
              <a:t> </a:t>
            </a:r>
            <a:r>
              <a:rPr lang="fr-MA" sz="1500" b="1" dirty="0" err="1"/>
              <a:t>peligrosos</a:t>
            </a:r>
            <a:r>
              <a:rPr lang="fr-MA" sz="1500" b="1" dirty="0"/>
              <a:t>.</a:t>
            </a:r>
            <a:r>
              <a:rPr lang="fr-MA" sz="1500" dirty="0"/>
              <a:t> La </a:t>
            </a:r>
            <a:r>
              <a:rPr lang="fr-MA" sz="1500" dirty="0" err="1"/>
              <a:t>comunidad</a:t>
            </a:r>
            <a:r>
              <a:rPr lang="fr-MA" sz="1500" dirty="0"/>
              <a:t> </a:t>
            </a:r>
            <a:r>
              <a:rPr lang="fr-MA" sz="1500" dirty="0" err="1"/>
              <a:t>internacional</a:t>
            </a:r>
            <a:r>
              <a:rPr lang="fr-MA" sz="1500" dirty="0"/>
              <a:t> no ha </a:t>
            </a:r>
            <a:r>
              <a:rPr lang="fr-MA" sz="1500" dirty="0" err="1"/>
              <a:t>alcanzado</a:t>
            </a:r>
            <a:r>
              <a:rPr lang="fr-MA" sz="1500" dirty="0"/>
              <a:t> la Meta 8.7 de los </a:t>
            </a:r>
            <a:r>
              <a:rPr lang="fr-MA" sz="1500" dirty="0" err="1"/>
              <a:t>Objetivos</a:t>
            </a:r>
            <a:r>
              <a:rPr lang="fr-MA" sz="1500" dirty="0"/>
              <a:t> de </a:t>
            </a:r>
            <a:r>
              <a:rPr lang="fr-MA" sz="1500" dirty="0" err="1"/>
              <a:t>Desarrollo</a:t>
            </a:r>
            <a:r>
              <a:rPr lang="fr-MA" sz="1500" dirty="0"/>
              <a:t> </a:t>
            </a:r>
            <a:r>
              <a:rPr lang="fr-MA" sz="1500" dirty="0" err="1"/>
              <a:t>Sostenible</a:t>
            </a:r>
            <a:r>
              <a:rPr lang="fr-MA" sz="1500" dirty="0"/>
              <a:t> (ODS), que </a:t>
            </a:r>
            <a:r>
              <a:rPr lang="fr-MA" sz="1500" dirty="0" err="1"/>
              <a:t>llama</a:t>
            </a:r>
            <a:r>
              <a:rPr lang="fr-MA" sz="1500" dirty="0"/>
              <a:t> a </a:t>
            </a:r>
            <a:r>
              <a:rPr lang="fr-MA" sz="1500" dirty="0" err="1"/>
              <a:t>eliminar</a:t>
            </a:r>
            <a:r>
              <a:rPr lang="fr-MA" sz="1500" dirty="0"/>
              <a:t> el </a:t>
            </a:r>
            <a:r>
              <a:rPr lang="fr-MA" sz="1500" dirty="0" err="1"/>
              <a:t>trabajo</a:t>
            </a:r>
            <a:r>
              <a:rPr lang="fr-MA" sz="1500" dirty="0"/>
              <a:t> </a:t>
            </a:r>
            <a:r>
              <a:rPr lang="fr-MA" sz="1500" dirty="0" err="1"/>
              <a:t>infantil</a:t>
            </a:r>
            <a:r>
              <a:rPr lang="fr-MA" sz="1500" dirty="0"/>
              <a:t> en </a:t>
            </a:r>
            <a:r>
              <a:rPr lang="fr-MA" sz="1500" dirty="0" err="1"/>
              <a:t>todas</a:t>
            </a:r>
            <a:r>
              <a:rPr lang="fr-MA" sz="1500" dirty="0"/>
              <a:t> sus formas para 2025. Es urgente </a:t>
            </a:r>
            <a:r>
              <a:rPr lang="fr-MA" sz="1500" dirty="0" err="1"/>
              <a:t>acelerar</a:t>
            </a:r>
            <a:r>
              <a:rPr lang="fr-MA" sz="1500" dirty="0"/>
              <a:t> el </a:t>
            </a:r>
            <a:r>
              <a:rPr lang="fr-MA" sz="1500" dirty="0" err="1"/>
              <a:t>progreso</a:t>
            </a:r>
            <a:r>
              <a:rPr lang="fr-MA" sz="1500" dirty="0"/>
              <a:t>. Es </a:t>
            </a:r>
            <a:r>
              <a:rPr lang="fr-MA" sz="1500" dirty="0" err="1"/>
              <a:t>fundamental</a:t>
            </a:r>
            <a:r>
              <a:rPr lang="fr-MA" sz="1500" dirty="0"/>
              <a:t> </a:t>
            </a:r>
            <a:r>
              <a:rPr lang="fr-MA" sz="1500" dirty="0" err="1"/>
              <a:t>consolidar</a:t>
            </a:r>
            <a:r>
              <a:rPr lang="fr-MA" sz="1500" dirty="0"/>
              <a:t> los </a:t>
            </a:r>
            <a:r>
              <a:rPr lang="fr-MA" sz="1500" dirty="0" err="1"/>
              <a:t>logros</a:t>
            </a:r>
            <a:r>
              <a:rPr lang="fr-MA" sz="1500" dirty="0"/>
              <a:t> </a:t>
            </a:r>
            <a:r>
              <a:rPr lang="fr-MA" sz="1500" dirty="0" err="1"/>
              <a:t>recientes</a:t>
            </a:r>
            <a:r>
              <a:rPr lang="fr-MA" sz="1500" dirty="0"/>
              <a:t>, </a:t>
            </a:r>
            <a:r>
              <a:rPr lang="fr-MA" sz="1500" dirty="0" err="1"/>
              <a:t>intensificar</a:t>
            </a:r>
            <a:r>
              <a:rPr lang="fr-MA" sz="1500" dirty="0"/>
              <a:t> los </a:t>
            </a:r>
            <a:r>
              <a:rPr lang="fr-MA" sz="1500" dirty="0" err="1"/>
              <a:t>esfuerzos</a:t>
            </a:r>
            <a:r>
              <a:rPr lang="fr-MA" sz="1500" dirty="0"/>
              <a:t>, </a:t>
            </a:r>
            <a:r>
              <a:rPr lang="fr-MA" sz="1500" dirty="0" err="1"/>
              <a:t>reforzar</a:t>
            </a:r>
            <a:r>
              <a:rPr lang="fr-MA" sz="1500" dirty="0"/>
              <a:t> la </a:t>
            </a:r>
            <a:r>
              <a:rPr lang="fr-MA" sz="1500" dirty="0" err="1"/>
              <a:t>coherencia</a:t>
            </a:r>
            <a:r>
              <a:rPr lang="fr-MA" sz="1500" dirty="0"/>
              <a:t> de las </a:t>
            </a:r>
            <a:r>
              <a:rPr lang="fr-MA" sz="1500" dirty="0" err="1"/>
              <a:t>políticas</a:t>
            </a:r>
            <a:r>
              <a:rPr lang="fr-MA" sz="1500" dirty="0"/>
              <a:t> y </a:t>
            </a:r>
            <a:r>
              <a:rPr lang="fr-MA" sz="1500" dirty="0" err="1"/>
              <a:t>aumentar</a:t>
            </a:r>
            <a:r>
              <a:rPr lang="fr-MA" sz="1500" dirty="0"/>
              <a:t> los </a:t>
            </a:r>
            <a:r>
              <a:rPr lang="fr-MA" sz="1500" dirty="0" err="1"/>
              <a:t>recursos</a:t>
            </a:r>
            <a:r>
              <a:rPr lang="fr-MA" sz="1500" dirty="0"/>
              <a:t> a </a:t>
            </a:r>
            <a:r>
              <a:rPr lang="fr-MA" sz="1500" dirty="0" err="1"/>
              <a:t>nivel</a:t>
            </a:r>
            <a:r>
              <a:rPr lang="fr-MA" sz="1500" dirty="0"/>
              <a:t> </a:t>
            </a:r>
            <a:r>
              <a:rPr lang="fr-MA" sz="1500" dirty="0" err="1"/>
              <a:t>nacional</a:t>
            </a:r>
            <a:r>
              <a:rPr lang="fr-MA" sz="1500" dirty="0"/>
              <a:t> e </a:t>
            </a:r>
            <a:r>
              <a:rPr lang="fr-MA" sz="1500" dirty="0" err="1"/>
              <a:t>internacional</a:t>
            </a:r>
            <a:r>
              <a:rPr lang="fr-MA" sz="1500" dirty="0"/>
              <a:t>.</a:t>
            </a:r>
            <a:endParaRPr lang="fr-MA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4816340-D4C2-0447-B0A0-68A647FB3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962" y="70690"/>
            <a:ext cx="3012314" cy="9656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9C9ACDE-3091-A14F-A1FC-00B702385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24" y="177414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9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4F39529-4FEA-CA44-BB8B-FDA993623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52" y="785652"/>
            <a:ext cx="2908300" cy="4368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724A0C-3E34-3145-AB88-C388E8B98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9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18BAC0-7D22-C441-85D5-09CAE85A0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524" y="6319362"/>
            <a:ext cx="2247900" cy="266700"/>
          </a:xfrm>
          <a:prstGeom prst="rect">
            <a:avLst/>
          </a:prstGeom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4ABC146E-A8D9-0F42-AA5F-CA3734C9B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036038"/>
              </p:ext>
            </p:extLst>
          </p:nvPr>
        </p:nvGraphicFramePr>
        <p:xfrm>
          <a:off x="6432783" y="2128164"/>
          <a:ext cx="5410618" cy="3607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47A53F2-3646-7B4B-9F1E-8F504150C994}"/>
              </a:ext>
            </a:extLst>
          </p:cNvPr>
          <p:cNvSpPr/>
          <p:nvPr/>
        </p:nvSpPr>
        <p:spPr>
          <a:xfrm>
            <a:off x="1206460" y="1806448"/>
            <a:ext cx="4458695" cy="87254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5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Impulso</a:t>
            </a:r>
            <a:r>
              <a:rPr lang="en-US" sz="35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creciente</a:t>
            </a:r>
            <a:r>
              <a:rPr lang="en-US" sz="35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hacia</a:t>
            </a:r>
            <a:r>
              <a:rPr lang="en-US" sz="35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35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Sexta</a:t>
            </a:r>
            <a:r>
              <a:rPr lang="en-US" sz="3500" b="1" dirty="0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6A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Conferencia</a:t>
            </a:r>
            <a:endParaRPr lang="en-US" sz="3500" b="1" dirty="0">
              <a:solidFill>
                <a:srgbClr val="006A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92D5439-8294-8947-9095-2E3ECB898716}"/>
              </a:ext>
            </a:extLst>
          </p:cNvPr>
          <p:cNvSpPr txBox="1"/>
          <p:nvPr/>
        </p:nvSpPr>
        <p:spPr>
          <a:xfrm>
            <a:off x="1165210" y="2846301"/>
            <a:ext cx="4594008" cy="263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>
                <a:solidFill>
                  <a:srgbClr val="404040"/>
                </a:solidFill>
              </a:defRPr>
            </a:pPr>
            <a:r>
              <a:rPr lang="fr-MA" sz="1500" dirty="0" err="1"/>
              <a:t>Esta</a:t>
            </a:r>
            <a:r>
              <a:rPr lang="fr-MA" sz="1500" dirty="0"/>
              <a:t> </a:t>
            </a:r>
            <a:r>
              <a:rPr lang="fr-MA" sz="1500" dirty="0" err="1"/>
              <a:t>Sexta</a:t>
            </a:r>
            <a:r>
              <a:rPr lang="fr-MA" sz="1500" dirty="0"/>
              <a:t> </a:t>
            </a:r>
            <a:r>
              <a:rPr lang="fr-MA" sz="1500" dirty="0" err="1"/>
              <a:t>Conferencia</a:t>
            </a:r>
            <a:r>
              <a:rPr lang="fr-MA" sz="1500" dirty="0"/>
              <a:t> </a:t>
            </a:r>
            <a:r>
              <a:rPr lang="fr-MA" sz="1500" dirty="0" err="1"/>
              <a:t>Mundial</a:t>
            </a:r>
            <a:r>
              <a:rPr lang="fr-MA" sz="1500" dirty="0"/>
              <a:t> se </a:t>
            </a:r>
            <a:r>
              <a:rPr lang="fr-MA" sz="1500" dirty="0" err="1"/>
              <a:t>celebra</a:t>
            </a:r>
            <a:r>
              <a:rPr lang="fr-MA" sz="1500" dirty="0"/>
              <a:t> en un </a:t>
            </a:r>
            <a:r>
              <a:rPr lang="fr-MA" sz="1500" dirty="0" err="1"/>
              <a:t>momento</a:t>
            </a:r>
            <a:r>
              <a:rPr lang="fr-MA" sz="1500" dirty="0"/>
              <a:t> crucial. </a:t>
            </a:r>
            <a:r>
              <a:rPr lang="fr-MA" sz="1500" dirty="0" err="1"/>
              <a:t>Actualmente</a:t>
            </a:r>
            <a:r>
              <a:rPr lang="fr-MA" sz="1500" dirty="0"/>
              <a:t>, </a:t>
            </a:r>
            <a:r>
              <a:rPr lang="fr-MA" sz="1500" b="1" dirty="0"/>
              <a:t>138 </a:t>
            </a:r>
            <a:r>
              <a:rPr lang="fr-MA" sz="1500" b="1" dirty="0" err="1"/>
              <a:t>millones</a:t>
            </a:r>
            <a:r>
              <a:rPr lang="fr-MA" sz="1500" b="1" dirty="0"/>
              <a:t> de </a:t>
            </a:r>
            <a:r>
              <a:rPr lang="fr-MA" sz="1500" b="1" dirty="0" err="1"/>
              <a:t>niños</a:t>
            </a:r>
            <a:r>
              <a:rPr lang="fr-MA" sz="1500" b="1" dirty="0"/>
              <a:t> </a:t>
            </a:r>
            <a:r>
              <a:rPr lang="fr-MA" sz="1500" b="1" dirty="0" err="1"/>
              <a:t>siguen</a:t>
            </a:r>
            <a:r>
              <a:rPr lang="fr-MA" sz="1500" b="1" dirty="0"/>
              <a:t> en </a:t>
            </a:r>
            <a:r>
              <a:rPr lang="fr-MA" sz="1500" b="1" dirty="0" err="1"/>
              <a:t>situación</a:t>
            </a:r>
            <a:r>
              <a:rPr lang="fr-MA" sz="1500" b="1" dirty="0"/>
              <a:t> de </a:t>
            </a:r>
            <a:r>
              <a:rPr lang="fr-MA" sz="1500" b="1" dirty="0" err="1"/>
              <a:t>trabajo</a:t>
            </a:r>
            <a:r>
              <a:rPr lang="fr-MA" sz="1500" b="1" dirty="0"/>
              <a:t> </a:t>
            </a:r>
            <a:r>
              <a:rPr lang="fr-MA" sz="1500" b="1" dirty="0" err="1"/>
              <a:t>infantil</a:t>
            </a:r>
            <a:r>
              <a:rPr lang="fr-MA" sz="1500" b="1" dirty="0"/>
              <a:t>,</a:t>
            </a:r>
            <a:r>
              <a:rPr lang="fr-MA" sz="1500" dirty="0"/>
              <a:t> de los </a:t>
            </a:r>
            <a:r>
              <a:rPr lang="fr-MA" sz="1500" dirty="0" err="1"/>
              <a:t>cuales</a:t>
            </a:r>
            <a:r>
              <a:rPr lang="fr-MA" sz="1500" dirty="0"/>
              <a:t> </a:t>
            </a:r>
            <a:r>
              <a:rPr lang="fr-MA" sz="1500" dirty="0" err="1"/>
              <a:t>unos</a:t>
            </a:r>
            <a:r>
              <a:rPr lang="fr-MA" sz="1500" dirty="0"/>
              <a:t> </a:t>
            </a:r>
            <a:r>
              <a:rPr lang="fr-MA" sz="1500" b="1" dirty="0"/>
              <a:t>54 </a:t>
            </a:r>
            <a:r>
              <a:rPr lang="fr-MA" sz="1500" b="1" dirty="0" err="1"/>
              <a:t>millones</a:t>
            </a:r>
            <a:r>
              <a:rPr lang="fr-MA" sz="1500" b="1" dirty="0"/>
              <a:t> </a:t>
            </a:r>
            <a:r>
              <a:rPr lang="fr-MA" sz="1500" b="1" dirty="0" err="1"/>
              <a:t>realizan</a:t>
            </a:r>
            <a:r>
              <a:rPr lang="fr-MA" sz="1500" b="1" dirty="0"/>
              <a:t> </a:t>
            </a:r>
            <a:r>
              <a:rPr lang="fr-MA" sz="1500" b="1" dirty="0" err="1"/>
              <a:t>trabajos</a:t>
            </a:r>
            <a:r>
              <a:rPr lang="fr-MA" sz="1500" b="1" dirty="0"/>
              <a:t> </a:t>
            </a:r>
            <a:r>
              <a:rPr lang="fr-MA" sz="1500" b="1" dirty="0" err="1"/>
              <a:t>peligrosos</a:t>
            </a:r>
            <a:r>
              <a:rPr lang="fr-MA" sz="1500" b="1" dirty="0"/>
              <a:t>.</a:t>
            </a:r>
            <a:r>
              <a:rPr lang="fr-MA" sz="1500" dirty="0"/>
              <a:t> La </a:t>
            </a:r>
            <a:r>
              <a:rPr lang="fr-MA" sz="1500" dirty="0" err="1"/>
              <a:t>comunidad</a:t>
            </a:r>
            <a:r>
              <a:rPr lang="fr-MA" sz="1500" dirty="0"/>
              <a:t> </a:t>
            </a:r>
            <a:r>
              <a:rPr lang="fr-MA" sz="1500" dirty="0" err="1"/>
              <a:t>internacional</a:t>
            </a:r>
            <a:r>
              <a:rPr lang="fr-MA" sz="1500" dirty="0"/>
              <a:t> no ha </a:t>
            </a:r>
            <a:r>
              <a:rPr lang="fr-MA" sz="1500" dirty="0" err="1"/>
              <a:t>alcanzado</a:t>
            </a:r>
            <a:r>
              <a:rPr lang="fr-MA" sz="1500" dirty="0"/>
              <a:t> la Meta 8.7 de los </a:t>
            </a:r>
            <a:r>
              <a:rPr lang="fr-MA" sz="1500" dirty="0" err="1"/>
              <a:t>Objetivos</a:t>
            </a:r>
            <a:r>
              <a:rPr lang="fr-MA" sz="1500" dirty="0"/>
              <a:t> de </a:t>
            </a:r>
            <a:r>
              <a:rPr lang="fr-MA" sz="1500" dirty="0" err="1"/>
              <a:t>Desarrollo</a:t>
            </a:r>
            <a:r>
              <a:rPr lang="fr-MA" sz="1500" dirty="0"/>
              <a:t> </a:t>
            </a:r>
            <a:r>
              <a:rPr lang="fr-MA" sz="1500" dirty="0" err="1"/>
              <a:t>Sostenible</a:t>
            </a:r>
            <a:r>
              <a:rPr lang="fr-MA" sz="1500" dirty="0"/>
              <a:t> (ODS), que </a:t>
            </a:r>
            <a:r>
              <a:rPr lang="fr-MA" sz="1500" dirty="0" err="1"/>
              <a:t>llama</a:t>
            </a:r>
            <a:r>
              <a:rPr lang="fr-MA" sz="1500" dirty="0"/>
              <a:t> a </a:t>
            </a:r>
            <a:r>
              <a:rPr lang="fr-MA" sz="1500" dirty="0" err="1"/>
              <a:t>eliminar</a:t>
            </a:r>
            <a:r>
              <a:rPr lang="fr-MA" sz="1500" dirty="0"/>
              <a:t> el </a:t>
            </a:r>
            <a:r>
              <a:rPr lang="fr-MA" sz="1500" dirty="0" err="1"/>
              <a:t>trabajo</a:t>
            </a:r>
            <a:r>
              <a:rPr lang="fr-MA" sz="1500" dirty="0"/>
              <a:t> </a:t>
            </a:r>
            <a:r>
              <a:rPr lang="fr-MA" sz="1500" dirty="0" err="1"/>
              <a:t>infantil</a:t>
            </a:r>
            <a:r>
              <a:rPr lang="fr-MA" sz="1500" dirty="0"/>
              <a:t> en </a:t>
            </a:r>
            <a:r>
              <a:rPr lang="fr-MA" sz="1500" dirty="0" err="1"/>
              <a:t>todas</a:t>
            </a:r>
            <a:r>
              <a:rPr lang="fr-MA" sz="1500" dirty="0"/>
              <a:t> sus formas para 2025. Es urgente </a:t>
            </a:r>
            <a:r>
              <a:rPr lang="fr-MA" sz="1500" dirty="0" err="1"/>
              <a:t>acelerar</a:t>
            </a:r>
            <a:r>
              <a:rPr lang="fr-MA" sz="1500" dirty="0"/>
              <a:t> el </a:t>
            </a:r>
            <a:r>
              <a:rPr lang="fr-MA" sz="1500" dirty="0" err="1"/>
              <a:t>progreso</a:t>
            </a:r>
            <a:r>
              <a:rPr lang="fr-MA" sz="1500" dirty="0"/>
              <a:t>. Es </a:t>
            </a:r>
            <a:r>
              <a:rPr lang="fr-MA" sz="1500" dirty="0" err="1"/>
              <a:t>fundamental</a:t>
            </a:r>
            <a:r>
              <a:rPr lang="fr-MA" sz="1500" dirty="0"/>
              <a:t> </a:t>
            </a:r>
            <a:r>
              <a:rPr lang="fr-MA" sz="1500" dirty="0" err="1"/>
              <a:t>consolidar</a:t>
            </a:r>
            <a:r>
              <a:rPr lang="fr-MA" sz="1500" dirty="0"/>
              <a:t> los </a:t>
            </a:r>
            <a:r>
              <a:rPr lang="fr-MA" sz="1500" dirty="0" err="1"/>
              <a:t>logros</a:t>
            </a:r>
            <a:r>
              <a:rPr lang="fr-MA" sz="1500" dirty="0"/>
              <a:t> </a:t>
            </a:r>
            <a:r>
              <a:rPr lang="fr-MA" sz="1500" dirty="0" err="1"/>
              <a:t>recientes</a:t>
            </a:r>
            <a:r>
              <a:rPr lang="fr-MA" sz="1500" dirty="0"/>
              <a:t>, </a:t>
            </a:r>
            <a:r>
              <a:rPr lang="fr-MA" sz="1500" dirty="0" err="1"/>
              <a:t>intensificar</a:t>
            </a:r>
            <a:r>
              <a:rPr lang="fr-MA" sz="1500" dirty="0"/>
              <a:t> los </a:t>
            </a:r>
            <a:r>
              <a:rPr lang="fr-MA" sz="1500" dirty="0" err="1"/>
              <a:t>esfuerzos</a:t>
            </a:r>
            <a:r>
              <a:rPr lang="fr-MA" sz="1500" dirty="0"/>
              <a:t>, </a:t>
            </a:r>
            <a:r>
              <a:rPr lang="fr-MA" sz="1500" dirty="0" err="1"/>
              <a:t>reforzar</a:t>
            </a:r>
            <a:r>
              <a:rPr lang="fr-MA" sz="1500" dirty="0"/>
              <a:t> la </a:t>
            </a:r>
            <a:r>
              <a:rPr lang="fr-MA" sz="1500" dirty="0" err="1"/>
              <a:t>coherencia</a:t>
            </a:r>
            <a:r>
              <a:rPr lang="fr-MA" sz="1500" dirty="0"/>
              <a:t> de las </a:t>
            </a:r>
            <a:r>
              <a:rPr lang="fr-MA" sz="1500" dirty="0" err="1"/>
              <a:t>políticas</a:t>
            </a:r>
            <a:r>
              <a:rPr lang="fr-MA" sz="1500" dirty="0"/>
              <a:t> y </a:t>
            </a:r>
            <a:r>
              <a:rPr lang="fr-MA" sz="1500" dirty="0" err="1"/>
              <a:t>aumentar</a:t>
            </a:r>
            <a:r>
              <a:rPr lang="fr-MA" sz="1500" dirty="0"/>
              <a:t> los </a:t>
            </a:r>
            <a:r>
              <a:rPr lang="fr-MA" sz="1500" dirty="0" err="1"/>
              <a:t>recursos</a:t>
            </a:r>
            <a:r>
              <a:rPr lang="fr-MA" sz="1500" dirty="0"/>
              <a:t> a </a:t>
            </a:r>
            <a:r>
              <a:rPr lang="fr-MA" sz="1500" dirty="0" err="1"/>
              <a:t>nivel</a:t>
            </a:r>
            <a:r>
              <a:rPr lang="fr-MA" sz="1500" dirty="0"/>
              <a:t> </a:t>
            </a:r>
            <a:r>
              <a:rPr lang="fr-MA" sz="1500" dirty="0" err="1"/>
              <a:t>nacional</a:t>
            </a:r>
            <a:r>
              <a:rPr lang="fr-MA" sz="1500" dirty="0"/>
              <a:t> e </a:t>
            </a:r>
            <a:r>
              <a:rPr lang="fr-MA" sz="1500" dirty="0" err="1"/>
              <a:t>internacional</a:t>
            </a:r>
            <a:r>
              <a:rPr lang="fr-MA" sz="1500" dirty="0"/>
              <a:t>.</a:t>
            </a:r>
            <a:endParaRPr lang="fr-MA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29C372-4D59-FF4C-8599-E93CDEE6F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962" y="70690"/>
            <a:ext cx="3012314" cy="9656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1D0576-9EE1-BF44-A7C4-E4F5F760E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24" y="177414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389BC999-CBB3-6B4A-A4CD-AA932D24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8B5CC7-9D36-9741-B59E-23B0F361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062" y="6379563"/>
            <a:ext cx="2159000" cy="11430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C826D3F-5DE4-FC41-AD37-6114EB899812}"/>
              </a:ext>
            </a:extLst>
          </p:cNvPr>
          <p:cNvCxnSpPr/>
          <p:nvPr/>
        </p:nvCxnSpPr>
        <p:spPr>
          <a:xfrm flipH="1">
            <a:off x="426994" y="1124470"/>
            <a:ext cx="11302810" cy="0"/>
          </a:xfrm>
          <a:prstGeom prst="line">
            <a:avLst/>
          </a:prstGeom>
          <a:ln w="3175">
            <a:solidFill>
              <a:srgbClr val="AAC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3139397E-DCF4-8345-942B-CDB9C825BFB3}"/>
              </a:ext>
            </a:extLst>
          </p:cNvPr>
          <p:cNvSpPr txBox="1">
            <a:spLocks/>
          </p:cNvSpPr>
          <p:nvPr/>
        </p:nvSpPr>
        <p:spPr>
          <a:xfrm>
            <a:off x="830345" y="1992114"/>
            <a:ext cx="2022034" cy="1075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138 </a:t>
            </a:r>
            <a:r>
              <a:rPr lang="fr-FR" sz="4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millones</a:t>
            </a:r>
            <a:endParaRPr lang="fr-FR" sz="4000" b="1" dirty="0">
              <a:solidFill>
                <a:srgbClr val="AACD58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31C68536-54BE-4845-A91A-4746F4AEC442}"/>
              </a:ext>
            </a:extLst>
          </p:cNvPr>
          <p:cNvSpPr txBox="1"/>
          <p:nvPr/>
        </p:nvSpPr>
        <p:spPr>
          <a:xfrm>
            <a:off x="944605" y="3193984"/>
            <a:ext cx="187484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>
                <a:solidFill>
                  <a:schemeClr val="bg1"/>
                </a:solidFill>
              </a:rPr>
              <a:t>de </a:t>
            </a:r>
            <a:r>
              <a:rPr lang="fr-MA" sz="1600" dirty="0" err="1">
                <a:solidFill>
                  <a:schemeClr val="bg1"/>
                </a:solidFill>
              </a:rPr>
              <a:t>niños</a:t>
            </a:r>
            <a:r>
              <a:rPr lang="fr-MA" sz="1600" dirty="0">
                <a:solidFill>
                  <a:schemeClr val="bg1"/>
                </a:solidFill>
              </a:rPr>
              <a:t>, es </a:t>
            </a:r>
            <a:r>
              <a:rPr lang="fr-MA" sz="1600" dirty="0" err="1">
                <a:solidFill>
                  <a:schemeClr val="bg1"/>
                </a:solidFill>
              </a:rPr>
              <a:t>decir</a:t>
            </a:r>
            <a:r>
              <a:rPr lang="fr-MA" sz="1600" dirty="0">
                <a:solidFill>
                  <a:schemeClr val="bg1"/>
                </a:solidFill>
              </a:rPr>
              <a:t>, 1 de </a:t>
            </a:r>
            <a:r>
              <a:rPr lang="fr-MA" sz="1600" dirty="0" err="1">
                <a:solidFill>
                  <a:schemeClr val="bg1"/>
                </a:solidFill>
              </a:rPr>
              <a:t>cada</a:t>
            </a:r>
            <a:r>
              <a:rPr lang="fr-MA" sz="1600" dirty="0">
                <a:solidFill>
                  <a:schemeClr val="bg1"/>
                </a:solidFill>
              </a:rPr>
              <a:t> 10 y el 8% de los </a:t>
            </a:r>
            <a:r>
              <a:rPr lang="fr-MA" sz="1600" dirty="0" err="1">
                <a:solidFill>
                  <a:schemeClr val="bg1"/>
                </a:solidFill>
              </a:rPr>
              <a:t>niños</a:t>
            </a:r>
            <a:r>
              <a:rPr lang="fr-MA" sz="1600" dirty="0">
                <a:solidFill>
                  <a:schemeClr val="bg1"/>
                </a:solidFill>
              </a:rPr>
              <a:t> de entre 5 y 17 </a:t>
            </a:r>
            <a:r>
              <a:rPr lang="fr-MA" sz="1600" dirty="0" err="1">
                <a:solidFill>
                  <a:schemeClr val="bg1"/>
                </a:solidFill>
              </a:rPr>
              <a:t>años</a:t>
            </a:r>
            <a:r>
              <a:rPr lang="fr-MA" sz="1600" dirty="0">
                <a:solidFill>
                  <a:schemeClr val="bg1"/>
                </a:solidFill>
              </a:rPr>
              <a:t>, </a:t>
            </a:r>
            <a:r>
              <a:rPr lang="fr-MA" sz="1600" dirty="0" err="1">
                <a:solidFill>
                  <a:schemeClr val="bg1"/>
                </a:solidFill>
              </a:rPr>
              <a:t>todavía</a:t>
            </a:r>
            <a:r>
              <a:rPr lang="fr-MA" sz="1600" dirty="0">
                <a:solidFill>
                  <a:schemeClr val="bg1"/>
                </a:solidFill>
              </a:rPr>
              <a:t> se </a:t>
            </a:r>
            <a:r>
              <a:rPr lang="fr-MA" sz="1600" dirty="0" err="1">
                <a:solidFill>
                  <a:schemeClr val="bg1"/>
                </a:solidFill>
              </a:rPr>
              <a:t>ven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privados</a:t>
            </a:r>
            <a:r>
              <a:rPr lang="fr-MA" sz="1600" dirty="0">
                <a:solidFill>
                  <a:schemeClr val="bg1"/>
                </a:solidFill>
              </a:rPr>
              <a:t> de su </a:t>
            </a:r>
            <a:r>
              <a:rPr lang="fr-MA" sz="1600" dirty="0" err="1">
                <a:solidFill>
                  <a:schemeClr val="bg1"/>
                </a:solidFill>
              </a:rPr>
              <a:t>infancia</a:t>
            </a:r>
            <a:r>
              <a:rPr lang="fr-MA" sz="1600" dirty="0">
                <a:solidFill>
                  <a:schemeClr val="bg1"/>
                </a:solidFill>
              </a:rPr>
              <a:t>.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CB333964-D9D1-614E-AD5F-B7ADC6ED8ECA}"/>
              </a:ext>
            </a:extLst>
          </p:cNvPr>
          <p:cNvSpPr txBox="1">
            <a:spLocks/>
          </p:cNvSpPr>
          <p:nvPr/>
        </p:nvSpPr>
        <p:spPr>
          <a:xfrm>
            <a:off x="3413433" y="1992114"/>
            <a:ext cx="1979778" cy="1075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54 </a:t>
            </a:r>
            <a:r>
              <a:rPr lang="fr-FR" sz="4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millones</a:t>
            </a:r>
            <a:endParaRPr lang="fr-FR" sz="4000" b="1" dirty="0">
              <a:solidFill>
                <a:srgbClr val="AACD58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D734D545-CE9F-0F46-82ED-5BC4F22C702E}"/>
              </a:ext>
            </a:extLst>
          </p:cNvPr>
          <p:cNvSpPr txBox="1"/>
          <p:nvPr/>
        </p:nvSpPr>
        <p:spPr>
          <a:xfrm>
            <a:off x="3485437" y="3193984"/>
            <a:ext cx="1874846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>
                <a:solidFill>
                  <a:schemeClr val="bg1"/>
                </a:solidFill>
              </a:rPr>
              <a:t>El </a:t>
            </a:r>
            <a:r>
              <a:rPr lang="fr-MA" sz="1600" dirty="0" err="1">
                <a:solidFill>
                  <a:schemeClr val="bg1"/>
                </a:solidFill>
              </a:rPr>
              <a:t>número</a:t>
            </a:r>
            <a:r>
              <a:rPr lang="fr-MA" sz="1600" dirty="0">
                <a:solidFill>
                  <a:schemeClr val="bg1"/>
                </a:solidFill>
              </a:rPr>
              <a:t> de </a:t>
            </a:r>
            <a:r>
              <a:rPr lang="fr-MA" sz="1600" dirty="0" err="1">
                <a:solidFill>
                  <a:schemeClr val="bg1"/>
                </a:solidFill>
              </a:rPr>
              <a:t>niños</a:t>
            </a:r>
            <a:r>
              <a:rPr lang="fr-MA" sz="1600" dirty="0">
                <a:solidFill>
                  <a:schemeClr val="bg1"/>
                </a:solidFill>
              </a:rPr>
              <a:t> que </a:t>
            </a:r>
            <a:r>
              <a:rPr lang="fr-MA" sz="1600" dirty="0" err="1">
                <a:solidFill>
                  <a:schemeClr val="bg1"/>
                </a:solidFill>
              </a:rPr>
              <a:t>realizan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trabajos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peligrosos</a:t>
            </a:r>
            <a:r>
              <a:rPr lang="fr-MA" sz="1600" dirty="0">
                <a:solidFill>
                  <a:schemeClr val="bg1"/>
                </a:solidFill>
              </a:rPr>
              <a:t> que </a:t>
            </a:r>
            <a:r>
              <a:rPr lang="fr-MA" sz="1600" dirty="0" err="1">
                <a:solidFill>
                  <a:schemeClr val="bg1"/>
                </a:solidFill>
              </a:rPr>
              <a:t>podrían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dañar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directamente</a:t>
            </a:r>
            <a:r>
              <a:rPr lang="fr-MA" sz="1600" dirty="0">
                <a:solidFill>
                  <a:schemeClr val="bg1"/>
                </a:solidFill>
              </a:rPr>
              <a:t> su </a:t>
            </a:r>
            <a:r>
              <a:rPr lang="fr-MA" sz="1600" dirty="0" err="1">
                <a:solidFill>
                  <a:schemeClr val="bg1"/>
                </a:solidFill>
              </a:rPr>
              <a:t>salud</a:t>
            </a:r>
            <a:r>
              <a:rPr lang="fr-MA" sz="1600" dirty="0">
                <a:solidFill>
                  <a:schemeClr val="bg1"/>
                </a:solidFill>
              </a:rPr>
              <a:t>, </a:t>
            </a:r>
            <a:r>
              <a:rPr lang="fr-MA" sz="1600" dirty="0" err="1">
                <a:solidFill>
                  <a:schemeClr val="bg1"/>
                </a:solidFill>
              </a:rPr>
              <a:t>seguridad</a:t>
            </a:r>
            <a:r>
              <a:rPr lang="fr-MA" sz="1600" dirty="0">
                <a:solidFill>
                  <a:schemeClr val="bg1"/>
                </a:solidFill>
              </a:rPr>
              <a:t> o moral.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524BF93B-1C5D-DA43-9DE5-0A4855B39524}"/>
              </a:ext>
            </a:extLst>
          </p:cNvPr>
          <p:cNvSpPr txBox="1">
            <a:spLocks/>
          </p:cNvSpPr>
          <p:nvPr/>
        </p:nvSpPr>
        <p:spPr>
          <a:xfrm>
            <a:off x="6059197" y="1992114"/>
            <a:ext cx="1979778" cy="1075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87 </a:t>
            </a:r>
            <a:r>
              <a:rPr lang="fr-FR" sz="4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millones</a:t>
            </a:r>
            <a:endParaRPr lang="fr-FR" sz="4000" b="1" dirty="0">
              <a:solidFill>
                <a:srgbClr val="AACD58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85FE412E-0BBB-8646-AE00-0EA32423D168}"/>
              </a:ext>
            </a:extLst>
          </p:cNvPr>
          <p:cNvSpPr txBox="1"/>
          <p:nvPr/>
        </p:nvSpPr>
        <p:spPr>
          <a:xfrm>
            <a:off x="6123705" y="3193984"/>
            <a:ext cx="187484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>
                <a:solidFill>
                  <a:schemeClr val="bg1"/>
                </a:solidFill>
              </a:rPr>
              <a:t>de </a:t>
            </a:r>
            <a:r>
              <a:rPr lang="fr-MA" sz="1600" dirty="0" err="1">
                <a:solidFill>
                  <a:schemeClr val="bg1"/>
                </a:solidFill>
              </a:rPr>
              <a:t>víctimas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del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trabajo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infantil</a:t>
            </a:r>
            <a:r>
              <a:rPr lang="fr-MA" sz="1600" dirty="0">
                <a:solidFill>
                  <a:schemeClr val="bg1"/>
                </a:solidFill>
              </a:rPr>
              <a:t> </a:t>
            </a:r>
            <a:r>
              <a:rPr lang="fr-MA" sz="1600" dirty="0" err="1">
                <a:solidFill>
                  <a:schemeClr val="bg1"/>
                </a:solidFill>
              </a:rPr>
              <a:t>viven</a:t>
            </a:r>
            <a:r>
              <a:rPr lang="fr-MA" sz="1600" dirty="0">
                <a:solidFill>
                  <a:schemeClr val="bg1"/>
                </a:solidFill>
              </a:rPr>
              <a:t> en </a:t>
            </a:r>
            <a:r>
              <a:rPr lang="fr-MA" sz="1600" dirty="0" err="1">
                <a:solidFill>
                  <a:schemeClr val="bg1"/>
                </a:solidFill>
              </a:rPr>
              <a:t>África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F91F758D-F367-5449-B484-D8C98752AF8B}"/>
              </a:ext>
            </a:extLst>
          </p:cNvPr>
          <p:cNvSpPr txBox="1">
            <a:spLocks/>
          </p:cNvSpPr>
          <p:nvPr/>
        </p:nvSpPr>
        <p:spPr>
          <a:xfrm>
            <a:off x="8828015" y="1992113"/>
            <a:ext cx="2206936" cy="1244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 61% de los </a:t>
            </a:r>
            <a:r>
              <a:rPr lang="fr-FR" sz="4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niños</a:t>
            </a:r>
            <a:endParaRPr lang="fr-FR" sz="4000" b="1" dirty="0">
              <a:solidFill>
                <a:srgbClr val="AACD58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AC12728C-0B76-6446-B685-DB33463600E5}"/>
              </a:ext>
            </a:extLst>
          </p:cNvPr>
          <p:cNvSpPr txBox="1"/>
          <p:nvPr/>
        </p:nvSpPr>
        <p:spPr>
          <a:xfrm>
            <a:off x="8863569" y="3193986"/>
            <a:ext cx="226030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404040"/>
                </a:solidFill>
              </a:defRPr>
            </a:pPr>
            <a:r>
              <a:rPr lang="fr-MA" sz="1600" dirty="0" err="1">
                <a:solidFill>
                  <a:schemeClr val="bg1"/>
                </a:solidFill>
              </a:rPr>
              <a:t>trabajan</a:t>
            </a:r>
            <a:r>
              <a:rPr lang="fr-MA" sz="1600" dirty="0">
                <a:solidFill>
                  <a:schemeClr val="bg1"/>
                </a:solidFill>
              </a:rPr>
              <a:t> en la </a:t>
            </a:r>
            <a:r>
              <a:rPr lang="fr-MA" sz="1600" dirty="0" err="1">
                <a:solidFill>
                  <a:schemeClr val="bg1"/>
                </a:solidFill>
              </a:rPr>
              <a:t>agricultura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F83AE14-7273-C042-AF85-F0A0A7651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439" y="97890"/>
            <a:ext cx="3012314" cy="9656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03C224E-120B-3845-BD2A-0E035B0D9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89" y="206113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63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D9B1FFB-E081-F548-9D3F-B1722DC5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52" y="785652"/>
            <a:ext cx="2908300" cy="43688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00EC4D-EA88-FD41-91C2-54B7E18A2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9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79D285-921D-9D47-85A1-EA4538E26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622" y="-685800"/>
            <a:ext cx="5032378" cy="7543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3CF839E-6EA9-524D-9E83-F39A6C4EE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062" y="6379563"/>
            <a:ext cx="2159000" cy="114300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098DCB89-1511-4A4D-823F-424847266A4D}"/>
              </a:ext>
            </a:extLst>
          </p:cNvPr>
          <p:cNvSpPr txBox="1"/>
          <p:nvPr/>
        </p:nvSpPr>
        <p:spPr>
          <a:xfrm>
            <a:off x="856183" y="3469059"/>
            <a:ext cx="5654620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>
                <a:solidFill>
                  <a:srgbClr val="404040"/>
                </a:solidFill>
              </a:defRPr>
            </a:pPr>
            <a:r>
              <a:rPr lang="fr-MA" sz="1500" dirty="0" err="1"/>
              <a:t>Esta</a:t>
            </a:r>
            <a:r>
              <a:rPr lang="fr-MA" sz="1500" dirty="0"/>
              <a:t> </a:t>
            </a:r>
            <a:r>
              <a:rPr lang="fr-MA" sz="1500" dirty="0" err="1"/>
              <a:t>Sexta</a:t>
            </a:r>
            <a:r>
              <a:rPr lang="fr-MA" sz="1500" dirty="0"/>
              <a:t> </a:t>
            </a:r>
            <a:r>
              <a:rPr lang="fr-MA" sz="1500" dirty="0" err="1"/>
              <a:t>Conferencia</a:t>
            </a:r>
            <a:r>
              <a:rPr lang="fr-MA" sz="1500" dirty="0"/>
              <a:t> </a:t>
            </a:r>
            <a:r>
              <a:rPr lang="fr-MA" sz="1500" dirty="0" err="1"/>
              <a:t>Mundial</a:t>
            </a:r>
            <a:r>
              <a:rPr lang="fr-MA" sz="1500" dirty="0"/>
              <a:t> se </a:t>
            </a:r>
            <a:r>
              <a:rPr lang="fr-MA" sz="1500" dirty="0" err="1"/>
              <a:t>celebra</a:t>
            </a:r>
            <a:r>
              <a:rPr lang="fr-MA" sz="1500" dirty="0"/>
              <a:t> en un </a:t>
            </a:r>
            <a:r>
              <a:rPr lang="fr-MA" sz="1500" dirty="0" err="1"/>
              <a:t>momento</a:t>
            </a:r>
            <a:r>
              <a:rPr lang="fr-MA" sz="1500" dirty="0"/>
              <a:t> crucial. </a:t>
            </a:r>
            <a:r>
              <a:rPr lang="fr-MA" sz="1500" dirty="0" err="1"/>
              <a:t>Actualmente</a:t>
            </a:r>
            <a:r>
              <a:rPr lang="fr-MA" sz="1500" dirty="0"/>
              <a:t>, </a:t>
            </a:r>
            <a:r>
              <a:rPr lang="fr-MA" sz="1500" b="1" dirty="0"/>
              <a:t>138 </a:t>
            </a:r>
            <a:r>
              <a:rPr lang="fr-MA" sz="1500" b="1" dirty="0" err="1"/>
              <a:t>millones</a:t>
            </a:r>
            <a:r>
              <a:rPr lang="fr-MA" sz="1500" b="1" dirty="0"/>
              <a:t> de </a:t>
            </a:r>
            <a:r>
              <a:rPr lang="fr-MA" sz="1500" b="1" dirty="0" err="1"/>
              <a:t>niños</a:t>
            </a:r>
            <a:r>
              <a:rPr lang="fr-MA" sz="1500" b="1" dirty="0"/>
              <a:t> </a:t>
            </a:r>
            <a:r>
              <a:rPr lang="fr-MA" sz="1500" b="1" dirty="0" err="1"/>
              <a:t>siguen</a:t>
            </a:r>
            <a:r>
              <a:rPr lang="fr-MA" sz="1500" b="1" dirty="0"/>
              <a:t> en </a:t>
            </a:r>
            <a:r>
              <a:rPr lang="fr-MA" sz="1500" b="1" dirty="0" err="1"/>
              <a:t>situación</a:t>
            </a:r>
            <a:r>
              <a:rPr lang="fr-MA" sz="1500" b="1" dirty="0"/>
              <a:t> de </a:t>
            </a:r>
            <a:r>
              <a:rPr lang="fr-MA" sz="1500" b="1" dirty="0" err="1"/>
              <a:t>trabajo</a:t>
            </a:r>
            <a:r>
              <a:rPr lang="fr-MA" sz="1500" b="1" dirty="0"/>
              <a:t> </a:t>
            </a:r>
            <a:r>
              <a:rPr lang="fr-MA" sz="1500" b="1" dirty="0" err="1"/>
              <a:t>infantil</a:t>
            </a:r>
            <a:r>
              <a:rPr lang="fr-MA" sz="1500" b="1" dirty="0"/>
              <a:t>,</a:t>
            </a:r>
            <a:r>
              <a:rPr lang="fr-MA" sz="1500" dirty="0"/>
              <a:t> de los </a:t>
            </a:r>
            <a:r>
              <a:rPr lang="fr-MA" sz="1500" dirty="0" err="1"/>
              <a:t>cuales</a:t>
            </a:r>
            <a:r>
              <a:rPr lang="fr-MA" sz="1500" dirty="0"/>
              <a:t> </a:t>
            </a:r>
            <a:r>
              <a:rPr lang="fr-MA" sz="1500" dirty="0" err="1"/>
              <a:t>unos</a:t>
            </a:r>
            <a:r>
              <a:rPr lang="fr-MA" sz="1500" dirty="0"/>
              <a:t> </a:t>
            </a:r>
            <a:r>
              <a:rPr lang="fr-MA" sz="1500" b="1" dirty="0"/>
              <a:t>54 </a:t>
            </a:r>
            <a:r>
              <a:rPr lang="fr-MA" sz="1500" b="1" dirty="0" err="1"/>
              <a:t>millones</a:t>
            </a:r>
            <a:r>
              <a:rPr lang="fr-MA" sz="1500" b="1" dirty="0"/>
              <a:t> </a:t>
            </a:r>
            <a:r>
              <a:rPr lang="fr-MA" sz="1500" b="1" dirty="0" err="1"/>
              <a:t>realizan</a:t>
            </a:r>
            <a:r>
              <a:rPr lang="fr-MA" sz="1500" b="1" dirty="0"/>
              <a:t> </a:t>
            </a:r>
            <a:r>
              <a:rPr lang="fr-MA" sz="1500" b="1" dirty="0" err="1"/>
              <a:t>trabajos</a:t>
            </a:r>
            <a:r>
              <a:rPr lang="fr-MA" sz="1500" b="1" dirty="0"/>
              <a:t> </a:t>
            </a:r>
            <a:r>
              <a:rPr lang="fr-MA" sz="1500" b="1" dirty="0" err="1"/>
              <a:t>peligrosos</a:t>
            </a:r>
            <a:r>
              <a:rPr lang="fr-MA" sz="1500" b="1" dirty="0"/>
              <a:t>.</a:t>
            </a:r>
            <a:r>
              <a:rPr lang="fr-MA" sz="1500" dirty="0"/>
              <a:t> La </a:t>
            </a:r>
            <a:r>
              <a:rPr lang="fr-MA" sz="1500" dirty="0" err="1"/>
              <a:t>comunidad</a:t>
            </a:r>
            <a:r>
              <a:rPr lang="fr-MA" sz="1500" dirty="0"/>
              <a:t> </a:t>
            </a:r>
            <a:r>
              <a:rPr lang="fr-MA" sz="1500" dirty="0" err="1"/>
              <a:t>internacional</a:t>
            </a:r>
            <a:r>
              <a:rPr lang="fr-MA" sz="1500" dirty="0"/>
              <a:t> no ha </a:t>
            </a:r>
            <a:r>
              <a:rPr lang="fr-MA" sz="1500" dirty="0" err="1"/>
              <a:t>alcanzado</a:t>
            </a:r>
            <a:r>
              <a:rPr lang="fr-MA" sz="1500" dirty="0"/>
              <a:t> la Meta 8.7 de los </a:t>
            </a:r>
            <a:r>
              <a:rPr lang="fr-MA" sz="1500" dirty="0" err="1"/>
              <a:t>Objetivos</a:t>
            </a:r>
            <a:r>
              <a:rPr lang="fr-MA" sz="1500" dirty="0"/>
              <a:t> de </a:t>
            </a:r>
            <a:r>
              <a:rPr lang="fr-MA" sz="1500" dirty="0" err="1"/>
              <a:t>Desarrollo</a:t>
            </a:r>
            <a:r>
              <a:rPr lang="fr-MA" sz="1500" dirty="0"/>
              <a:t> </a:t>
            </a:r>
            <a:r>
              <a:rPr lang="fr-MA" sz="1500" dirty="0" err="1"/>
              <a:t>Sostenible</a:t>
            </a:r>
            <a:r>
              <a:rPr lang="fr-MA" sz="1500" dirty="0"/>
              <a:t> (ODS), que </a:t>
            </a:r>
            <a:r>
              <a:rPr lang="fr-MA" sz="1500" dirty="0" err="1"/>
              <a:t>llama</a:t>
            </a:r>
            <a:r>
              <a:rPr lang="fr-MA" sz="1500" dirty="0"/>
              <a:t> a </a:t>
            </a:r>
            <a:r>
              <a:rPr lang="fr-MA" sz="1500" dirty="0" err="1"/>
              <a:t>eliminar</a:t>
            </a:r>
            <a:r>
              <a:rPr lang="fr-MA" sz="1500" dirty="0"/>
              <a:t> el </a:t>
            </a:r>
            <a:r>
              <a:rPr lang="fr-MA" sz="1500" dirty="0" err="1"/>
              <a:t>trabajo</a:t>
            </a:r>
            <a:r>
              <a:rPr lang="fr-MA" sz="1500" dirty="0"/>
              <a:t> </a:t>
            </a:r>
            <a:r>
              <a:rPr lang="fr-MA" sz="1500" dirty="0" err="1"/>
              <a:t>infantil</a:t>
            </a:r>
            <a:r>
              <a:rPr lang="fr-MA" sz="1500" dirty="0"/>
              <a:t> en </a:t>
            </a:r>
            <a:r>
              <a:rPr lang="fr-MA" sz="1500" dirty="0" err="1"/>
              <a:t>todas</a:t>
            </a:r>
            <a:r>
              <a:rPr lang="fr-MA" sz="1500" dirty="0"/>
              <a:t> sus formas para 2025. Es urgente </a:t>
            </a:r>
            <a:r>
              <a:rPr lang="fr-MA" sz="1500" dirty="0" err="1"/>
              <a:t>acelerar</a:t>
            </a:r>
            <a:r>
              <a:rPr lang="fr-MA" sz="1500" dirty="0"/>
              <a:t> el </a:t>
            </a:r>
            <a:r>
              <a:rPr lang="fr-MA" sz="1500" dirty="0" err="1"/>
              <a:t>progreso</a:t>
            </a:r>
            <a:r>
              <a:rPr lang="fr-MA" sz="1500" dirty="0"/>
              <a:t>. Es </a:t>
            </a:r>
            <a:r>
              <a:rPr lang="fr-MA" sz="1500" dirty="0" err="1"/>
              <a:t>fundamental</a:t>
            </a:r>
            <a:r>
              <a:rPr lang="fr-MA" sz="1500" dirty="0"/>
              <a:t> </a:t>
            </a:r>
            <a:r>
              <a:rPr lang="fr-MA" sz="1500" dirty="0" err="1"/>
              <a:t>consolidar</a:t>
            </a:r>
            <a:r>
              <a:rPr lang="fr-MA" sz="1500" dirty="0"/>
              <a:t> los </a:t>
            </a:r>
            <a:r>
              <a:rPr lang="fr-MA" sz="1500" dirty="0" err="1"/>
              <a:t>logros</a:t>
            </a:r>
            <a:r>
              <a:rPr lang="fr-MA" sz="1500" dirty="0"/>
              <a:t> </a:t>
            </a:r>
            <a:r>
              <a:rPr lang="fr-MA" sz="1500" dirty="0" err="1"/>
              <a:t>recientes</a:t>
            </a:r>
            <a:r>
              <a:rPr lang="fr-MA" sz="1500" dirty="0"/>
              <a:t>, </a:t>
            </a:r>
            <a:r>
              <a:rPr lang="fr-MA" sz="1500" dirty="0" err="1"/>
              <a:t>intensificar</a:t>
            </a:r>
            <a:r>
              <a:rPr lang="fr-MA" sz="1500" dirty="0"/>
              <a:t> los </a:t>
            </a:r>
            <a:r>
              <a:rPr lang="fr-MA" sz="1500" dirty="0" err="1"/>
              <a:t>esfuerzos</a:t>
            </a:r>
            <a:r>
              <a:rPr lang="fr-MA" sz="1500" dirty="0"/>
              <a:t>, </a:t>
            </a:r>
            <a:r>
              <a:rPr lang="fr-MA" sz="1500" dirty="0" err="1"/>
              <a:t>reforzar</a:t>
            </a:r>
            <a:r>
              <a:rPr lang="fr-MA" sz="1500" dirty="0"/>
              <a:t> la </a:t>
            </a:r>
            <a:r>
              <a:rPr lang="fr-MA" sz="1500" dirty="0" err="1"/>
              <a:t>coherencia</a:t>
            </a:r>
            <a:r>
              <a:rPr lang="fr-MA" sz="1500" dirty="0"/>
              <a:t> de las </a:t>
            </a:r>
            <a:r>
              <a:rPr lang="fr-MA" sz="1500" dirty="0" err="1"/>
              <a:t>políticas</a:t>
            </a:r>
            <a:r>
              <a:rPr lang="fr-MA" sz="1500" dirty="0"/>
              <a:t> y </a:t>
            </a:r>
            <a:r>
              <a:rPr lang="fr-MA" sz="1500" dirty="0" err="1"/>
              <a:t>aumentar</a:t>
            </a:r>
            <a:r>
              <a:rPr lang="fr-MA" sz="1500" dirty="0"/>
              <a:t> los </a:t>
            </a:r>
            <a:r>
              <a:rPr lang="fr-MA" sz="1500" dirty="0" err="1"/>
              <a:t>recursos</a:t>
            </a:r>
            <a:r>
              <a:rPr lang="fr-MA" sz="1500" dirty="0"/>
              <a:t> a </a:t>
            </a:r>
            <a:r>
              <a:rPr lang="fr-MA" sz="1500" dirty="0" err="1"/>
              <a:t>nivel</a:t>
            </a:r>
            <a:r>
              <a:rPr lang="fr-MA" sz="1500" dirty="0"/>
              <a:t> </a:t>
            </a:r>
            <a:r>
              <a:rPr lang="fr-MA" sz="1500" dirty="0" err="1"/>
              <a:t>nacional</a:t>
            </a:r>
            <a:r>
              <a:rPr lang="fr-MA" sz="1500" dirty="0"/>
              <a:t> e </a:t>
            </a:r>
            <a:r>
              <a:rPr lang="fr-MA" sz="1500" dirty="0" err="1"/>
              <a:t>internacional</a:t>
            </a:r>
            <a:r>
              <a:rPr lang="fr-MA" sz="1500" dirty="0"/>
              <a:t>.</a:t>
            </a:r>
            <a:endParaRPr lang="fr-MA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CasellaDiTesto 26">
            <a:extLst>
              <a:ext uri="{FF2B5EF4-FFF2-40B4-BE49-F238E27FC236}">
                <a16:creationId xmlns:a16="http://schemas.microsoft.com/office/drawing/2014/main" id="{2456E6A3-561F-FE4A-A6E9-6FFA973F3DE2}"/>
              </a:ext>
            </a:extLst>
          </p:cNvPr>
          <p:cNvSpPr txBox="1"/>
          <p:nvPr/>
        </p:nvSpPr>
        <p:spPr>
          <a:xfrm>
            <a:off x="856183" y="1701593"/>
            <a:ext cx="5427739" cy="176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/>
            </a:lvl1pPr>
          </a:lstStyle>
          <a:p>
            <a:r>
              <a:rPr lang="fr-MA" sz="3500" b="1" dirty="0">
                <a:solidFill>
                  <a:srgbClr val="006A66"/>
                </a:solidFill>
              </a:rPr>
              <a:t>¿</a:t>
            </a:r>
            <a:r>
              <a:rPr lang="fr-MA" sz="3500" b="1" dirty="0" err="1">
                <a:solidFill>
                  <a:srgbClr val="006A66"/>
                </a:solidFill>
              </a:rPr>
              <a:t>Por</a:t>
            </a:r>
            <a:r>
              <a:rPr lang="fr-MA" sz="3500" b="1" dirty="0">
                <a:solidFill>
                  <a:srgbClr val="006A66"/>
                </a:solidFill>
              </a:rPr>
              <a:t> </a:t>
            </a:r>
            <a:r>
              <a:rPr lang="fr-MA" sz="3500" b="1" dirty="0" err="1">
                <a:solidFill>
                  <a:srgbClr val="006A66"/>
                </a:solidFill>
              </a:rPr>
              <a:t>qué</a:t>
            </a:r>
            <a:r>
              <a:rPr lang="fr-MA" sz="3500" b="1" dirty="0">
                <a:solidFill>
                  <a:srgbClr val="006A66"/>
                </a:solidFill>
              </a:rPr>
              <a:t> </a:t>
            </a:r>
            <a:r>
              <a:rPr lang="fr-MA" sz="3500" b="1" dirty="0" err="1">
                <a:solidFill>
                  <a:srgbClr val="006A66"/>
                </a:solidFill>
              </a:rPr>
              <a:t>ahora</a:t>
            </a:r>
            <a:r>
              <a:rPr lang="fr-MA" sz="3500" b="1" dirty="0">
                <a:solidFill>
                  <a:srgbClr val="006A66"/>
                </a:solidFill>
              </a:rPr>
              <a:t>? </a:t>
            </a:r>
            <a:r>
              <a:rPr lang="fr-MA" sz="3500" dirty="0" err="1">
                <a:solidFill>
                  <a:srgbClr val="006A66"/>
                </a:solidFill>
              </a:rPr>
              <a:t>Progreso</a:t>
            </a:r>
            <a:r>
              <a:rPr lang="fr-MA" sz="3500" dirty="0">
                <a:solidFill>
                  <a:srgbClr val="006A66"/>
                </a:solidFill>
              </a:rPr>
              <a:t>, </a:t>
            </a:r>
            <a:r>
              <a:rPr lang="fr-MA" sz="3500" dirty="0" err="1">
                <a:solidFill>
                  <a:srgbClr val="006A66"/>
                </a:solidFill>
              </a:rPr>
              <a:t>persistencia</a:t>
            </a:r>
            <a:r>
              <a:rPr lang="fr-MA" sz="3500" dirty="0">
                <a:solidFill>
                  <a:srgbClr val="006A66"/>
                </a:solidFill>
              </a:rPr>
              <a:t> y </a:t>
            </a:r>
            <a:r>
              <a:rPr lang="fr-MA" sz="3500" dirty="0" err="1">
                <a:solidFill>
                  <a:srgbClr val="006A66"/>
                </a:solidFill>
              </a:rPr>
              <a:t>orientaciones</a:t>
            </a:r>
            <a:r>
              <a:rPr lang="fr-MA" sz="3500" dirty="0">
                <a:solidFill>
                  <a:srgbClr val="006A66"/>
                </a:solidFill>
              </a:rPr>
              <a:t> de </a:t>
            </a:r>
            <a:r>
              <a:rPr lang="fr-MA" sz="3500" dirty="0" err="1">
                <a:solidFill>
                  <a:srgbClr val="006A66"/>
                </a:solidFill>
              </a:rPr>
              <a:t>política</a:t>
            </a:r>
            <a:endParaRPr lang="fr-MA" sz="3500" dirty="0">
              <a:solidFill>
                <a:srgbClr val="006A66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4A9D8F-2B1F-AA40-B297-77DFDDC61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24" y="177414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499BA8D-40ED-9546-B554-66D131180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DD1A764-BCD6-904B-B0A0-95EEEEFFACAA}"/>
              </a:ext>
            </a:extLst>
          </p:cNvPr>
          <p:cNvSpPr txBox="1">
            <a:spLocks/>
          </p:cNvSpPr>
          <p:nvPr/>
        </p:nvSpPr>
        <p:spPr>
          <a:xfrm>
            <a:off x="3439165" y="2587095"/>
            <a:ext cx="6756739" cy="21292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6A. </a:t>
            </a:r>
            <a:r>
              <a:rPr lang="fr-FR" sz="50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</a:t>
            </a:r>
            <a:r>
              <a:rPr lang="fr-FR" sz="50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</a:t>
            </a:r>
            <a:r>
              <a:rPr lang="fr-FR" sz="50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Sobre la </a:t>
            </a:r>
            <a:r>
              <a:rPr lang="fr-FR" sz="50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Eliminación</a:t>
            </a:r>
            <a:r>
              <a:rPr lang="fr-FR" sz="50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</a:t>
            </a:r>
            <a:r>
              <a:rPr lang="fr-FR" sz="50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Trabajo</a:t>
            </a:r>
            <a:r>
              <a:rPr lang="fr-FR" sz="50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Infantil</a:t>
            </a:r>
            <a:endParaRPr lang="fr-FR" sz="50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0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1F1C72-3BE3-7E44-B639-BBA92D2A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D835C94-90C3-7A48-962C-74E4D1B82DC0}"/>
              </a:ext>
            </a:extLst>
          </p:cNvPr>
          <p:cNvSpPr txBox="1">
            <a:spLocks/>
          </p:cNvSpPr>
          <p:nvPr/>
        </p:nvSpPr>
        <p:spPr>
          <a:xfrm>
            <a:off x="3566753" y="1509188"/>
            <a:ext cx="6911033" cy="22660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Basándose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en los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resultados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las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anteriores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mundiales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guiada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por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el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Llamado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la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Acción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Durban, 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Sexta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ofrecerá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una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plataforma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diálogo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intercambio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que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fomentará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el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intercambio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soluciones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innovadoras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eficaces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la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identificación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desafíos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persistentes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la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definición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medidas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urgentes y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concretas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para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acelerar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la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eliminación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trabajo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infantil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en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todo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el </a:t>
            </a:r>
            <a:r>
              <a:rPr lang="fr-FR" sz="20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mundo</a:t>
            </a:r>
            <a:r>
              <a:rPr lang="fr-FR" sz="20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" name="Group 66">
            <a:extLst>
              <a:ext uri="{FF2B5EF4-FFF2-40B4-BE49-F238E27FC236}">
                <a16:creationId xmlns:a16="http://schemas.microsoft.com/office/drawing/2014/main" id="{07CC300A-228A-C349-9CA3-051FB4A5C649}"/>
              </a:ext>
            </a:extLst>
          </p:cNvPr>
          <p:cNvGrpSpPr/>
          <p:nvPr/>
        </p:nvGrpSpPr>
        <p:grpSpPr>
          <a:xfrm>
            <a:off x="2954250" y="1539168"/>
            <a:ext cx="325182" cy="325178"/>
            <a:chOff x="6016222" y="4375596"/>
            <a:chExt cx="460095" cy="460089"/>
          </a:xfrm>
          <a:solidFill>
            <a:srgbClr val="F6BD32"/>
          </a:solidFill>
        </p:grpSpPr>
        <p:sp>
          <p:nvSpPr>
            <p:cNvPr id="5" name="Oval 67">
              <a:extLst>
                <a:ext uri="{FF2B5EF4-FFF2-40B4-BE49-F238E27FC236}">
                  <a16:creationId xmlns:a16="http://schemas.microsoft.com/office/drawing/2014/main" id="{D475D5A4-DC64-D04C-AB01-97D43B55D90A}"/>
                </a:ext>
              </a:extLst>
            </p:cNvPr>
            <p:cNvSpPr/>
            <p:nvPr/>
          </p:nvSpPr>
          <p:spPr>
            <a:xfrm>
              <a:off x="6016222" y="4375596"/>
              <a:ext cx="460095" cy="460089"/>
            </a:xfrm>
            <a:prstGeom prst="ellipse">
              <a:avLst/>
            </a:prstGeom>
            <a:solidFill>
              <a:srgbClr val="322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6" name="Group 68">
              <a:extLst>
                <a:ext uri="{FF2B5EF4-FFF2-40B4-BE49-F238E27FC236}">
                  <a16:creationId xmlns:a16="http://schemas.microsoft.com/office/drawing/2014/main" id="{96500B6E-2598-BD45-866D-C4B902A87C40}"/>
                </a:ext>
              </a:extLst>
            </p:cNvPr>
            <p:cNvGrpSpPr/>
            <p:nvPr/>
          </p:nvGrpSpPr>
          <p:grpSpPr>
            <a:xfrm>
              <a:off x="6176270" y="4535610"/>
              <a:ext cx="140000" cy="140061"/>
              <a:chOff x="3985022" y="4117138"/>
              <a:chExt cx="98822" cy="98866"/>
            </a:xfrm>
            <a:grpFill/>
          </p:grpSpPr>
          <p:cxnSp>
            <p:nvCxnSpPr>
              <p:cNvPr id="7" name="Straight Connector 69">
                <a:extLst>
                  <a:ext uri="{FF2B5EF4-FFF2-40B4-BE49-F238E27FC236}">
                    <a16:creationId xmlns:a16="http://schemas.microsoft.com/office/drawing/2014/main" id="{22F1FA78-4B1E-5949-8AD5-8DD90043C1F2}"/>
                  </a:ext>
                </a:extLst>
              </p:cNvPr>
              <p:cNvCxnSpPr/>
              <p:nvPr/>
            </p:nvCxnSpPr>
            <p:spPr>
              <a:xfrm flipV="1">
                <a:off x="3985022" y="4117181"/>
                <a:ext cx="98822" cy="98822"/>
              </a:xfrm>
              <a:prstGeom prst="line">
                <a:avLst/>
              </a:prstGeom>
              <a:grpFill/>
              <a:ln w="22225" cap="rnd">
                <a:solidFill>
                  <a:srgbClr val="F6BD32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0">
                <a:extLst>
                  <a:ext uri="{FF2B5EF4-FFF2-40B4-BE49-F238E27FC236}">
                    <a16:creationId xmlns:a16="http://schemas.microsoft.com/office/drawing/2014/main" id="{F7F48135-82FA-5840-A381-2E239EC1D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5022" y="4117138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F6BD32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71">
                <a:extLst>
                  <a:ext uri="{FF2B5EF4-FFF2-40B4-BE49-F238E27FC236}">
                    <a16:creationId xmlns:a16="http://schemas.microsoft.com/office/drawing/2014/main" id="{BB6ACA7E-C9C5-1942-ABB5-F88E21AA3E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34432" y="4166592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F6BD32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084C3D0E-E28F-0147-B6A4-B808A7203F67}"/>
              </a:ext>
            </a:extLst>
          </p:cNvPr>
          <p:cNvSpPr txBox="1">
            <a:spLocks/>
          </p:cNvSpPr>
          <p:nvPr/>
        </p:nvSpPr>
        <p:spPr>
          <a:xfrm>
            <a:off x="3566753" y="4073173"/>
            <a:ext cx="6791450" cy="20904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Mediante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mesas redondas,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debates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alto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nivel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sesiones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interactivas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los participantes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procurarán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generar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un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impacto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real en la vida de los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niños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afectados</a:t>
            </a:r>
            <a:r>
              <a:rPr lang="fr-FR" sz="2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al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tiempo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que se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sientan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las bases para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una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acción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sostenida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coordinada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más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allá</a:t>
            </a:r>
            <a:r>
              <a:rPr lang="fr-FR" sz="2200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2030.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46EB092-4442-A441-AAA1-FB17AEDF4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796" y="491088"/>
            <a:ext cx="2222500" cy="228600"/>
          </a:xfrm>
          <a:prstGeom prst="rect">
            <a:avLst/>
          </a:prstGeom>
        </p:spPr>
      </p:pic>
      <p:grpSp>
        <p:nvGrpSpPr>
          <p:cNvPr id="24" name="Group 66">
            <a:extLst>
              <a:ext uri="{FF2B5EF4-FFF2-40B4-BE49-F238E27FC236}">
                <a16:creationId xmlns:a16="http://schemas.microsoft.com/office/drawing/2014/main" id="{871D61D6-1D24-C145-9ADD-7F492E79E7CA}"/>
              </a:ext>
            </a:extLst>
          </p:cNvPr>
          <p:cNvGrpSpPr/>
          <p:nvPr/>
        </p:nvGrpSpPr>
        <p:grpSpPr>
          <a:xfrm>
            <a:off x="2954250" y="4050020"/>
            <a:ext cx="325182" cy="325178"/>
            <a:chOff x="6016222" y="4375596"/>
            <a:chExt cx="460095" cy="460089"/>
          </a:xfrm>
          <a:solidFill>
            <a:srgbClr val="F6BD32"/>
          </a:solidFill>
        </p:grpSpPr>
        <p:sp>
          <p:nvSpPr>
            <p:cNvPr id="25" name="Oval 67">
              <a:extLst>
                <a:ext uri="{FF2B5EF4-FFF2-40B4-BE49-F238E27FC236}">
                  <a16:creationId xmlns:a16="http://schemas.microsoft.com/office/drawing/2014/main" id="{5D644B85-BC56-D14E-92FF-F2AF7964C372}"/>
                </a:ext>
              </a:extLst>
            </p:cNvPr>
            <p:cNvSpPr/>
            <p:nvPr/>
          </p:nvSpPr>
          <p:spPr>
            <a:xfrm>
              <a:off x="6016222" y="4375596"/>
              <a:ext cx="460095" cy="460089"/>
            </a:xfrm>
            <a:prstGeom prst="ellipse">
              <a:avLst/>
            </a:prstGeom>
            <a:solidFill>
              <a:srgbClr val="322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6" name="Group 68">
              <a:extLst>
                <a:ext uri="{FF2B5EF4-FFF2-40B4-BE49-F238E27FC236}">
                  <a16:creationId xmlns:a16="http://schemas.microsoft.com/office/drawing/2014/main" id="{72125FD2-A661-BB49-8054-239EE1B4B1E8}"/>
                </a:ext>
              </a:extLst>
            </p:cNvPr>
            <p:cNvGrpSpPr/>
            <p:nvPr/>
          </p:nvGrpSpPr>
          <p:grpSpPr>
            <a:xfrm>
              <a:off x="6176270" y="4535610"/>
              <a:ext cx="140000" cy="140061"/>
              <a:chOff x="3985022" y="4117138"/>
              <a:chExt cx="98822" cy="98866"/>
            </a:xfrm>
            <a:grpFill/>
          </p:grpSpPr>
          <p:cxnSp>
            <p:nvCxnSpPr>
              <p:cNvPr id="27" name="Straight Connector 69">
                <a:extLst>
                  <a:ext uri="{FF2B5EF4-FFF2-40B4-BE49-F238E27FC236}">
                    <a16:creationId xmlns:a16="http://schemas.microsoft.com/office/drawing/2014/main" id="{1BE3B8E7-0853-7849-B84A-BB81971FD951}"/>
                  </a:ext>
                </a:extLst>
              </p:cNvPr>
              <p:cNvCxnSpPr/>
              <p:nvPr/>
            </p:nvCxnSpPr>
            <p:spPr>
              <a:xfrm flipV="1">
                <a:off x="3985022" y="4117181"/>
                <a:ext cx="98822" cy="98822"/>
              </a:xfrm>
              <a:prstGeom prst="line">
                <a:avLst/>
              </a:prstGeom>
              <a:grpFill/>
              <a:ln w="22225" cap="rnd">
                <a:solidFill>
                  <a:srgbClr val="F6BD32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70">
                <a:extLst>
                  <a:ext uri="{FF2B5EF4-FFF2-40B4-BE49-F238E27FC236}">
                    <a16:creationId xmlns:a16="http://schemas.microsoft.com/office/drawing/2014/main" id="{84DB60F4-85C9-BD46-B898-4D2F6BAB9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5022" y="4117138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F6BD32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71">
                <a:extLst>
                  <a:ext uri="{FF2B5EF4-FFF2-40B4-BE49-F238E27FC236}">
                    <a16:creationId xmlns:a16="http://schemas.microsoft.com/office/drawing/2014/main" id="{96E194D3-03F9-A746-9B19-EE1A2E5CC9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34432" y="4166592"/>
                <a:ext cx="98822" cy="1"/>
              </a:xfrm>
              <a:prstGeom prst="line">
                <a:avLst/>
              </a:prstGeom>
              <a:grpFill/>
              <a:ln w="22225" cap="rnd">
                <a:solidFill>
                  <a:srgbClr val="F6BD32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2F55AE5E-E0F0-DF47-99A9-1C40B2B80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56" y="271008"/>
            <a:ext cx="2299269" cy="7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1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95B899-0B97-7C4D-865B-BE8D419F6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49190F0-7522-7748-B2F5-FD7CA78C7E96}"/>
              </a:ext>
            </a:extLst>
          </p:cNvPr>
          <p:cNvSpPr txBox="1">
            <a:spLocks/>
          </p:cNvSpPr>
          <p:nvPr/>
        </p:nvSpPr>
        <p:spPr>
          <a:xfrm>
            <a:off x="3439165" y="2587096"/>
            <a:ext cx="6839241" cy="2026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6A.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Sobre la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Eliminación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Trabajo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Infantil</a:t>
            </a:r>
            <a:endParaRPr lang="fr-FR" sz="5000" b="1" dirty="0">
              <a:solidFill>
                <a:srgbClr val="32276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9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071CB2-F8D9-CE4C-A7EE-007D15D2E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0B29A4C-14C3-6B48-B40E-4527A027DB35}"/>
              </a:ext>
            </a:extLst>
          </p:cNvPr>
          <p:cNvSpPr txBox="1">
            <a:spLocks/>
          </p:cNvSpPr>
          <p:nvPr/>
        </p:nvSpPr>
        <p:spPr>
          <a:xfrm>
            <a:off x="3439165" y="2579601"/>
            <a:ext cx="6873617" cy="2054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6A. </a:t>
            </a:r>
            <a:r>
              <a:rPr lang="fr-FR" sz="5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</a:t>
            </a:r>
            <a:r>
              <a:rPr lang="fr-FR" sz="5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</a:t>
            </a:r>
            <a:r>
              <a:rPr lang="fr-FR" sz="5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Sobre la </a:t>
            </a:r>
            <a:r>
              <a:rPr lang="fr-FR" sz="5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Eliminación</a:t>
            </a:r>
            <a:r>
              <a:rPr lang="fr-FR" sz="5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</a:t>
            </a:r>
            <a:r>
              <a:rPr lang="fr-FR" sz="5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Trabajo</a:t>
            </a:r>
            <a:r>
              <a:rPr lang="fr-FR" sz="5000" b="1" dirty="0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2EB6B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Infantil</a:t>
            </a:r>
            <a:endParaRPr lang="fr-FR" sz="5000" b="1" dirty="0">
              <a:solidFill>
                <a:srgbClr val="2EB6B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3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E0133A3-3666-5C47-8578-532268BE8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54588CA-2759-2D46-B3C4-BC3369E8E3EB}"/>
              </a:ext>
            </a:extLst>
          </p:cNvPr>
          <p:cNvSpPr txBox="1">
            <a:spLocks/>
          </p:cNvSpPr>
          <p:nvPr/>
        </p:nvSpPr>
        <p:spPr>
          <a:xfrm>
            <a:off x="3439165" y="2587095"/>
            <a:ext cx="6832366" cy="2177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6A.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Sobre la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Eliminación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Trabajo</a:t>
            </a:r>
            <a:r>
              <a:rPr lang="fr-FR" sz="5000" b="1" dirty="0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32276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Infantil</a:t>
            </a:r>
            <a:endParaRPr lang="fr-FR" sz="5000" b="1" dirty="0">
              <a:solidFill>
                <a:srgbClr val="32276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53DAF8-DE5B-584C-8413-1CA26FD3D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FC06E65-2EE0-7549-9895-FC91DED3BDEA}"/>
              </a:ext>
            </a:extLst>
          </p:cNvPr>
          <p:cNvSpPr txBox="1">
            <a:spLocks/>
          </p:cNvSpPr>
          <p:nvPr/>
        </p:nvSpPr>
        <p:spPr>
          <a:xfrm>
            <a:off x="3439165" y="2587095"/>
            <a:ext cx="6791115" cy="2122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6A. </a:t>
            </a:r>
            <a:r>
              <a:rPr lang="fr-FR" sz="5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Conferencia</a:t>
            </a:r>
            <a:r>
              <a:rPr lang="fr-FR" sz="5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Mundial</a:t>
            </a:r>
            <a:r>
              <a:rPr lang="fr-FR" sz="5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Sobre la </a:t>
            </a:r>
            <a:r>
              <a:rPr lang="fr-FR" sz="5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Eliminación</a:t>
            </a:r>
            <a:r>
              <a:rPr lang="fr-FR" sz="5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</a:t>
            </a:r>
            <a:r>
              <a:rPr lang="fr-FR" sz="5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Trabajo</a:t>
            </a:r>
            <a:r>
              <a:rPr lang="fr-FR" sz="5000" b="1" dirty="0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5000" b="1" dirty="0" err="1">
                <a:solidFill>
                  <a:srgbClr val="AACD5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Infantil</a:t>
            </a:r>
            <a:endParaRPr lang="fr-FR" sz="5000" b="1" dirty="0">
              <a:solidFill>
                <a:srgbClr val="AACD58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3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1BACE3-8421-5348-96C9-13618091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112587A-0585-7140-9BA2-B19AF5C44F46}"/>
              </a:ext>
            </a:extLst>
          </p:cNvPr>
          <p:cNvSpPr txBox="1">
            <a:spLocks/>
          </p:cNvSpPr>
          <p:nvPr/>
        </p:nvSpPr>
        <p:spPr>
          <a:xfrm>
            <a:off x="4191677" y="2646582"/>
            <a:ext cx="6416740" cy="2489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2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Lorem</a:t>
            </a:r>
            <a:r>
              <a:rPr lang="fr-FR" sz="42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42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Ipsum</a:t>
            </a:r>
            <a:r>
              <a:rPr lang="fr-FR" sz="42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es </a:t>
            </a:r>
            <a:r>
              <a:rPr lang="fr-FR" sz="42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simplemente</a:t>
            </a:r>
            <a:r>
              <a:rPr lang="fr-FR" sz="42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el texto de </a:t>
            </a:r>
            <a:r>
              <a:rPr lang="fr-FR" sz="42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relleno</a:t>
            </a:r>
            <a:r>
              <a:rPr lang="fr-FR" sz="42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las </a:t>
            </a:r>
            <a:r>
              <a:rPr lang="fr-FR" sz="42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imprentas</a:t>
            </a:r>
            <a:r>
              <a:rPr lang="fr-FR" sz="42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y </a:t>
            </a:r>
            <a:r>
              <a:rPr lang="fr-FR" sz="42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archivos</a:t>
            </a:r>
            <a:r>
              <a:rPr lang="fr-FR" sz="42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de texto.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6B161C-107E-DC46-8372-8FB410FBB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899" y="6258324"/>
            <a:ext cx="2159000" cy="1143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D69EE4-E12F-D741-B5E0-AF4F8B680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063" y="759344"/>
            <a:ext cx="2915961" cy="9347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D6A40D-7AB5-9241-9AF3-06C0F7BCD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478" y="836212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8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33C10AF-D313-E94D-B41C-BE089CFBA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092" y="785652"/>
            <a:ext cx="2908300" cy="436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A4650A-3CA3-414B-8528-846AC61D4230}"/>
              </a:ext>
            </a:extLst>
          </p:cNvPr>
          <p:cNvSpPr/>
          <p:nvPr/>
        </p:nvSpPr>
        <p:spPr>
          <a:xfrm>
            <a:off x="0" y="0"/>
            <a:ext cx="12192000" cy="1089660"/>
          </a:xfrm>
          <a:prstGeom prst="rect">
            <a:avLst/>
          </a:prstGeom>
          <a:solidFill>
            <a:srgbClr val="006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6A66"/>
              </a:solidFill>
            </a:endParaRPr>
          </a:p>
        </p:txBody>
      </p:sp>
      <p:sp>
        <p:nvSpPr>
          <p:cNvPr id="9" name="CasellaDiTesto 26">
            <a:extLst>
              <a:ext uri="{FF2B5EF4-FFF2-40B4-BE49-F238E27FC236}">
                <a16:creationId xmlns:a16="http://schemas.microsoft.com/office/drawing/2014/main" id="{C2DD0925-D012-9B4D-9ECA-183931414572}"/>
              </a:ext>
            </a:extLst>
          </p:cNvPr>
          <p:cNvSpPr txBox="1"/>
          <p:nvPr/>
        </p:nvSpPr>
        <p:spPr>
          <a:xfrm>
            <a:off x="792679" y="1459888"/>
            <a:ext cx="637550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/>
            </a:lvl1pPr>
          </a:lstStyle>
          <a:p>
            <a:r>
              <a:rPr lang="fr-MA" sz="3200" b="1" dirty="0" err="1">
                <a:solidFill>
                  <a:srgbClr val="006A66"/>
                </a:solidFill>
              </a:rPr>
              <a:t>Marruecos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acogerá</a:t>
            </a:r>
            <a:r>
              <a:rPr lang="fr-MA" sz="3200" b="1" dirty="0">
                <a:solidFill>
                  <a:srgbClr val="006A66"/>
                </a:solidFill>
              </a:rPr>
              <a:t> la </a:t>
            </a:r>
            <a:r>
              <a:rPr lang="fr-MA" sz="3200" b="1" dirty="0" err="1">
                <a:solidFill>
                  <a:srgbClr val="006A66"/>
                </a:solidFill>
              </a:rPr>
              <a:t>Sexta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Conferencia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Mundial</a:t>
            </a:r>
            <a:r>
              <a:rPr lang="fr-MA" sz="3200" b="1" dirty="0">
                <a:solidFill>
                  <a:srgbClr val="006A66"/>
                </a:solidFill>
              </a:rPr>
              <a:t> sobre la </a:t>
            </a:r>
            <a:r>
              <a:rPr lang="fr-MA" sz="3200" b="1" dirty="0" err="1">
                <a:solidFill>
                  <a:srgbClr val="006A66"/>
                </a:solidFill>
              </a:rPr>
              <a:t>Eliminación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del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Trabajo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Infantil</a:t>
            </a:r>
            <a:r>
              <a:rPr lang="fr-MA" sz="3200" b="1" dirty="0">
                <a:solidFill>
                  <a:srgbClr val="006A66"/>
                </a:solidFill>
              </a:rPr>
              <a:t>,</a:t>
            </a:r>
          </a:p>
          <a:p>
            <a:r>
              <a:rPr lang="fr-MA" sz="3200" dirty="0" err="1">
                <a:solidFill>
                  <a:srgbClr val="F6BD32"/>
                </a:solidFill>
              </a:rPr>
              <a:t>del</a:t>
            </a:r>
            <a:r>
              <a:rPr lang="fr-MA" sz="3200" dirty="0">
                <a:solidFill>
                  <a:srgbClr val="F6BD32"/>
                </a:solidFill>
              </a:rPr>
              <a:t> 11 al 13 de </a:t>
            </a:r>
            <a:r>
              <a:rPr lang="fr-MA" sz="3200" dirty="0" err="1">
                <a:solidFill>
                  <a:srgbClr val="F6BD32"/>
                </a:solidFill>
              </a:rPr>
              <a:t>febrero</a:t>
            </a:r>
            <a:r>
              <a:rPr lang="fr-MA" sz="3200" dirty="0">
                <a:solidFill>
                  <a:srgbClr val="F6BD32"/>
                </a:solidFill>
              </a:rPr>
              <a:t> de 2026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964DCF4-939E-3041-B9AB-70C3A63983BF}"/>
              </a:ext>
            </a:extLst>
          </p:cNvPr>
          <p:cNvSpPr txBox="1"/>
          <p:nvPr/>
        </p:nvSpPr>
        <p:spPr>
          <a:xfrm>
            <a:off x="792679" y="3630810"/>
            <a:ext cx="7739429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404040"/>
                </a:solidFill>
              </a:defRPr>
            </a:pPr>
            <a:r>
              <a:rPr lang="fr-MA" dirty="0"/>
              <a:t>Del 11 al 13 de </a:t>
            </a:r>
            <a:r>
              <a:rPr lang="fr-MA" dirty="0" err="1"/>
              <a:t>febrero</a:t>
            </a:r>
            <a:r>
              <a:rPr lang="fr-MA" dirty="0"/>
              <a:t> de 2026, el </a:t>
            </a:r>
            <a:r>
              <a:rPr lang="fr-MA" dirty="0" err="1"/>
              <a:t>Gobierno</a:t>
            </a:r>
            <a:r>
              <a:rPr lang="fr-MA" dirty="0"/>
              <a:t> de </a:t>
            </a:r>
            <a:r>
              <a:rPr lang="fr-MA" dirty="0" err="1"/>
              <a:t>Marruecos</a:t>
            </a:r>
            <a:r>
              <a:rPr lang="fr-MA" dirty="0"/>
              <a:t> </a:t>
            </a:r>
            <a:r>
              <a:rPr lang="fr-MA" dirty="0" err="1"/>
              <a:t>acogerá</a:t>
            </a:r>
            <a:r>
              <a:rPr lang="fr-MA" dirty="0"/>
              <a:t> la </a:t>
            </a:r>
            <a:r>
              <a:rPr lang="fr-MA" dirty="0" err="1"/>
              <a:t>Sexta</a:t>
            </a:r>
            <a:r>
              <a:rPr lang="fr-MA" dirty="0"/>
              <a:t> </a:t>
            </a:r>
            <a:r>
              <a:rPr lang="fr-MA" dirty="0" err="1"/>
              <a:t>Conferencia</a:t>
            </a:r>
            <a:r>
              <a:rPr lang="fr-MA" dirty="0"/>
              <a:t> </a:t>
            </a:r>
            <a:r>
              <a:rPr lang="fr-MA" dirty="0" err="1"/>
              <a:t>Mundial</a:t>
            </a:r>
            <a:r>
              <a:rPr lang="fr-MA" dirty="0"/>
              <a:t> sobre la </a:t>
            </a:r>
            <a:r>
              <a:rPr lang="fr-MA" dirty="0" err="1"/>
              <a:t>Eliminación</a:t>
            </a:r>
            <a:r>
              <a:rPr lang="fr-MA" dirty="0"/>
              <a:t> </a:t>
            </a:r>
            <a:r>
              <a:rPr lang="fr-MA" dirty="0" err="1"/>
              <a:t>del</a:t>
            </a:r>
            <a:r>
              <a:rPr lang="fr-MA" dirty="0"/>
              <a:t> </a:t>
            </a:r>
            <a:r>
              <a:rPr lang="fr-MA" dirty="0" err="1"/>
              <a:t>Trabajo</a:t>
            </a:r>
            <a:r>
              <a:rPr lang="fr-MA" dirty="0"/>
              <a:t> </a:t>
            </a:r>
            <a:r>
              <a:rPr lang="fr-MA" dirty="0" err="1"/>
              <a:t>Infantil</a:t>
            </a:r>
            <a:r>
              <a:rPr lang="fr-MA" dirty="0"/>
              <a:t>, que </a:t>
            </a:r>
            <a:r>
              <a:rPr lang="fr-MA" dirty="0" err="1"/>
              <a:t>reunirá</a:t>
            </a:r>
            <a:r>
              <a:rPr lang="fr-MA" dirty="0"/>
              <a:t> a </a:t>
            </a:r>
            <a:r>
              <a:rPr lang="fr-MA" dirty="0" err="1"/>
              <a:t>gobiernos</a:t>
            </a:r>
            <a:r>
              <a:rPr lang="fr-MA" dirty="0"/>
              <a:t>, </a:t>
            </a:r>
            <a:r>
              <a:rPr lang="fr-MA" dirty="0" err="1"/>
              <a:t>organizaciones</a:t>
            </a:r>
            <a:r>
              <a:rPr lang="fr-MA" dirty="0"/>
              <a:t> de </a:t>
            </a:r>
            <a:r>
              <a:rPr lang="fr-MA" dirty="0" err="1"/>
              <a:t>empleadores</a:t>
            </a:r>
            <a:r>
              <a:rPr lang="fr-MA" dirty="0"/>
              <a:t> y de </a:t>
            </a:r>
            <a:r>
              <a:rPr lang="fr-MA" dirty="0" err="1"/>
              <a:t>trabajadores</a:t>
            </a:r>
            <a:r>
              <a:rPr lang="fr-MA" dirty="0"/>
              <a:t>, la </a:t>
            </a:r>
            <a:r>
              <a:rPr lang="fr-MA" dirty="0" err="1"/>
              <a:t>sociedad</a:t>
            </a:r>
            <a:r>
              <a:rPr lang="fr-MA" dirty="0"/>
              <a:t> civil, el </a:t>
            </a:r>
            <a:r>
              <a:rPr lang="fr-MA" dirty="0" err="1"/>
              <a:t>sector</a:t>
            </a:r>
            <a:r>
              <a:rPr lang="fr-MA" dirty="0"/>
              <a:t> </a:t>
            </a:r>
            <a:r>
              <a:rPr lang="fr-MA" dirty="0" err="1"/>
              <a:t>privado</a:t>
            </a:r>
            <a:r>
              <a:rPr lang="fr-MA" dirty="0"/>
              <a:t> y </a:t>
            </a:r>
            <a:r>
              <a:rPr lang="fr-MA" dirty="0" err="1"/>
              <a:t>socios</a:t>
            </a:r>
            <a:r>
              <a:rPr lang="fr-MA" dirty="0"/>
              <a:t> </a:t>
            </a:r>
            <a:r>
              <a:rPr lang="fr-MA" dirty="0" err="1"/>
              <a:t>internacionales</a:t>
            </a:r>
            <a:r>
              <a:rPr lang="fr-MA" dirty="0"/>
              <a:t> con el fin de </a:t>
            </a:r>
            <a:r>
              <a:rPr lang="fr-MA" dirty="0" err="1"/>
              <a:t>acelerar</a:t>
            </a:r>
            <a:r>
              <a:rPr lang="fr-MA" dirty="0"/>
              <a:t> el </a:t>
            </a:r>
            <a:r>
              <a:rPr lang="fr-MA" dirty="0" err="1"/>
              <a:t>progreso</a:t>
            </a:r>
            <a:r>
              <a:rPr lang="fr-MA" dirty="0"/>
              <a:t> </a:t>
            </a:r>
            <a:r>
              <a:rPr lang="fr-MA" dirty="0" err="1"/>
              <a:t>hacia</a:t>
            </a:r>
            <a:r>
              <a:rPr lang="fr-MA" dirty="0"/>
              <a:t> la </a:t>
            </a:r>
            <a:r>
              <a:rPr lang="fr-MA" dirty="0" err="1"/>
              <a:t>eliminación</a:t>
            </a:r>
            <a:r>
              <a:rPr lang="fr-MA" dirty="0"/>
              <a:t> </a:t>
            </a:r>
            <a:r>
              <a:rPr lang="fr-MA" dirty="0" err="1"/>
              <a:t>del</a:t>
            </a:r>
            <a:r>
              <a:rPr lang="fr-MA" dirty="0"/>
              <a:t> </a:t>
            </a:r>
            <a:r>
              <a:rPr lang="fr-MA" dirty="0" err="1"/>
              <a:t>trabajo</a:t>
            </a:r>
            <a:r>
              <a:rPr lang="fr-MA" dirty="0"/>
              <a:t> </a:t>
            </a:r>
            <a:r>
              <a:rPr lang="fr-MA" dirty="0" err="1"/>
              <a:t>infantil</a:t>
            </a:r>
            <a:r>
              <a:rPr lang="fr-MA" dirty="0"/>
              <a:t>. La </a:t>
            </a:r>
            <a:r>
              <a:rPr lang="fr-MA" dirty="0" err="1"/>
              <a:t>Conferencia</a:t>
            </a:r>
            <a:r>
              <a:rPr lang="fr-MA" dirty="0"/>
              <a:t> se </a:t>
            </a:r>
            <a:r>
              <a:rPr lang="fr-MA" dirty="0" err="1"/>
              <a:t>celebra</a:t>
            </a:r>
            <a:r>
              <a:rPr lang="fr-MA" dirty="0"/>
              <a:t> en un </a:t>
            </a:r>
            <a:r>
              <a:rPr lang="fr-MA" dirty="0" err="1"/>
              <a:t>contexto</a:t>
            </a:r>
            <a:r>
              <a:rPr lang="fr-MA" dirty="0"/>
              <a:t> en el que las </a:t>
            </a:r>
            <a:r>
              <a:rPr lang="fr-MA" dirty="0" err="1"/>
              <a:t>Estimaciones</a:t>
            </a:r>
            <a:r>
              <a:rPr lang="fr-MA" dirty="0"/>
              <a:t> </a:t>
            </a:r>
            <a:r>
              <a:rPr lang="fr-MA" dirty="0" err="1"/>
              <a:t>Mundiales</a:t>
            </a:r>
            <a:r>
              <a:rPr lang="fr-MA" dirty="0"/>
              <a:t> de 2024 de la OIT y UNICEF </a:t>
            </a:r>
            <a:r>
              <a:rPr lang="fr-MA" dirty="0" err="1"/>
              <a:t>muestran</a:t>
            </a:r>
            <a:r>
              <a:rPr lang="fr-MA" dirty="0"/>
              <a:t> que 138 </a:t>
            </a:r>
            <a:r>
              <a:rPr lang="fr-MA" dirty="0" err="1"/>
              <a:t>millones</a:t>
            </a:r>
            <a:r>
              <a:rPr lang="fr-MA" dirty="0"/>
              <a:t> de </a:t>
            </a:r>
            <a:r>
              <a:rPr lang="fr-MA" dirty="0" err="1"/>
              <a:t>niños</a:t>
            </a:r>
            <a:r>
              <a:rPr lang="fr-MA" dirty="0"/>
              <a:t> </a:t>
            </a:r>
            <a:r>
              <a:rPr lang="fr-MA" dirty="0" err="1"/>
              <a:t>siguen</a:t>
            </a:r>
            <a:r>
              <a:rPr lang="fr-MA" dirty="0"/>
              <a:t> en </a:t>
            </a:r>
            <a:r>
              <a:rPr lang="fr-MA" dirty="0" err="1"/>
              <a:t>situación</a:t>
            </a:r>
            <a:r>
              <a:rPr lang="fr-MA" dirty="0"/>
              <a:t> de </a:t>
            </a:r>
            <a:r>
              <a:rPr lang="fr-MA" dirty="0" err="1"/>
              <a:t>trabajo</a:t>
            </a:r>
            <a:r>
              <a:rPr lang="fr-MA" dirty="0"/>
              <a:t> </a:t>
            </a:r>
            <a:r>
              <a:rPr lang="fr-MA" dirty="0" err="1"/>
              <a:t>infantil</a:t>
            </a:r>
            <a:r>
              <a:rPr lang="fr-MA" dirty="0"/>
              <a:t>, de los </a:t>
            </a:r>
            <a:r>
              <a:rPr lang="fr-MA" dirty="0" err="1"/>
              <a:t>cuales</a:t>
            </a:r>
            <a:r>
              <a:rPr lang="fr-MA" dirty="0"/>
              <a:t> 54 </a:t>
            </a:r>
            <a:r>
              <a:rPr lang="fr-MA" dirty="0" err="1"/>
              <a:t>millones</a:t>
            </a:r>
            <a:r>
              <a:rPr lang="fr-MA" dirty="0"/>
              <a:t> </a:t>
            </a:r>
            <a:r>
              <a:rPr lang="fr-MA" dirty="0" err="1"/>
              <a:t>realizan</a:t>
            </a:r>
            <a:r>
              <a:rPr lang="fr-MA" dirty="0"/>
              <a:t> </a:t>
            </a:r>
            <a:r>
              <a:rPr lang="fr-MA" dirty="0" err="1"/>
              <a:t>trabajos</a:t>
            </a:r>
            <a:r>
              <a:rPr lang="fr-MA" dirty="0"/>
              <a:t> </a:t>
            </a:r>
            <a:r>
              <a:rPr lang="fr-MA" dirty="0" err="1"/>
              <a:t>peligrosos</a:t>
            </a:r>
            <a:r>
              <a:rPr lang="fr-MA" dirty="0"/>
              <a:t>.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DE7C712-1C05-5B4F-9B22-02263F42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1524" y="6319362"/>
            <a:ext cx="2247900" cy="2667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7A14A1-32F2-9942-B351-AF71E60F7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439" y="70390"/>
            <a:ext cx="3012314" cy="9656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F9F0AC-A05C-3A41-9815-B28BE753C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19" y="185630"/>
            <a:ext cx="2229290" cy="7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9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91E67A7-A117-DD4F-A922-A39414AC5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52" y="785652"/>
            <a:ext cx="2908300" cy="43688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1A9EC08-288A-E346-AFBE-8B4FF4714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95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285A9D1C-4433-8943-8440-80682686C626}"/>
              </a:ext>
            </a:extLst>
          </p:cNvPr>
          <p:cNvSpPr txBox="1"/>
          <p:nvPr/>
        </p:nvSpPr>
        <p:spPr>
          <a:xfrm>
            <a:off x="764911" y="3625524"/>
            <a:ext cx="6254656" cy="244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>
                <a:solidFill>
                  <a:srgbClr val="404040"/>
                </a:solidFill>
              </a:defRPr>
            </a:pPr>
            <a:r>
              <a:rPr lang="fr-MA" sz="1700" dirty="0"/>
              <a:t>Del 11 al 13 de </a:t>
            </a:r>
            <a:r>
              <a:rPr lang="fr-MA" sz="1700" dirty="0" err="1"/>
              <a:t>febrero</a:t>
            </a:r>
            <a:r>
              <a:rPr lang="fr-MA" sz="1700" dirty="0"/>
              <a:t> de 2026, el </a:t>
            </a:r>
            <a:r>
              <a:rPr lang="fr-MA" sz="1700" dirty="0" err="1"/>
              <a:t>Gobierno</a:t>
            </a:r>
            <a:r>
              <a:rPr lang="fr-MA" sz="1700" dirty="0"/>
              <a:t> de </a:t>
            </a:r>
            <a:r>
              <a:rPr lang="fr-MA" sz="1700" dirty="0" err="1"/>
              <a:t>Marruecos</a:t>
            </a:r>
            <a:r>
              <a:rPr lang="fr-MA" sz="1700" dirty="0"/>
              <a:t> </a:t>
            </a:r>
            <a:r>
              <a:rPr lang="fr-MA" sz="1700" dirty="0" err="1"/>
              <a:t>acogerá</a:t>
            </a:r>
            <a:r>
              <a:rPr lang="fr-MA" sz="1700" dirty="0"/>
              <a:t> la </a:t>
            </a:r>
            <a:r>
              <a:rPr lang="fr-MA" sz="1700" dirty="0" err="1"/>
              <a:t>Sexta</a:t>
            </a:r>
            <a:r>
              <a:rPr lang="fr-MA" sz="1700" dirty="0"/>
              <a:t> </a:t>
            </a:r>
            <a:r>
              <a:rPr lang="fr-MA" sz="1700" dirty="0" err="1"/>
              <a:t>Conferencia</a:t>
            </a:r>
            <a:r>
              <a:rPr lang="fr-MA" sz="1700" dirty="0"/>
              <a:t> </a:t>
            </a:r>
            <a:r>
              <a:rPr lang="fr-MA" sz="1700" dirty="0" err="1"/>
              <a:t>Mundial</a:t>
            </a:r>
            <a:r>
              <a:rPr lang="fr-MA" sz="1700" dirty="0"/>
              <a:t> sobre la </a:t>
            </a:r>
            <a:r>
              <a:rPr lang="fr-MA" sz="1700" dirty="0" err="1"/>
              <a:t>Eliminación</a:t>
            </a:r>
            <a:r>
              <a:rPr lang="fr-MA" sz="1700" dirty="0"/>
              <a:t> </a:t>
            </a:r>
            <a:r>
              <a:rPr lang="fr-MA" sz="1700" dirty="0" err="1"/>
              <a:t>del</a:t>
            </a:r>
            <a:r>
              <a:rPr lang="fr-MA" sz="1700" dirty="0"/>
              <a:t> </a:t>
            </a:r>
            <a:r>
              <a:rPr lang="fr-MA" sz="1700" dirty="0" err="1"/>
              <a:t>Trabajo</a:t>
            </a:r>
            <a:r>
              <a:rPr lang="fr-MA" sz="1700" dirty="0"/>
              <a:t> </a:t>
            </a:r>
            <a:r>
              <a:rPr lang="fr-MA" sz="1700" dirty="0" err="1"/>
              <a:t>Infantil</a:t>
            </a:r>
            <a:r>
              <a:rPr lang="fr-MA" sz="1700" dirty="0"/>
              <a:t>, que </a:t>
            </a:r>
            <a:r>
              <a:rPr lang="fr-MA" sz="1700" dirty="0" err="1"/>
              <a:t>reunirá</a:t>
            </a:r>
            <a:r>
              <a:rPr lang="fr-MA" sz="1700" dirty="0"/>
              <a:t> a </a:t>
            </a:r>
            <a:r>
              <a:rPr lang="fr-MA" sz="1700" dirty="0" err="1"/>
              <a:t>gobiernos</a:t>
            </a:r>
            <a:r>
              <a:rPr lang="fr-MA" sz="1700" dirty="0"/>
              <a:t>, </a:t>
            </a:r>
            <a:r>
              <a:rPr lang="fr-MA" sz="1700" dirty="0" err="1"/>
              <a:t>organizaciones</a:t>
            </a:r>
            <a:r>
              <a:rPr lang="fr-MA" sz="1700" dirty="0"/>
              <a:t> de </a:t>
            </a:r>
            <a:r>
              <a:rPr lang="fr-MA" sz="1700" dirty="0" err="1"/>
              <a:t>empleadores</a:t>
            </a:r>
            <a:r>
              <a:rPr lang="fr-MA" sz="1700" dirty="0"/>
              <a:t> y de </a:t>
            </a:r>
            <a:r>
              <a:rPr lang="fr-MA" sz="1700" dirty="0" err="1"/>
              <a:t>trabajadores</a:t>
            </a:r>
            <a:r>
              <a:rPr lang="fr-MA" sz="1700" dirty="0"/>
              <a:t>, la </a:t>
            </a:r>
            <a:r>
              <a:rPr lang="fr-MA" sz="1700" dirty="0" err="1"/>
              <a:t>sociedad</a:t>
            </a:r>
            <a:r>
              <a:rPr lang="fr-MA" sz="1700" dirty="0"/>
              <a:t> civil, el </a:t>
            </a:r>
            <a:r>
              <a:rPr lang="fr-MA" sz="1700" dirty="0" err="1"/>
              <a:t>sector</a:t>
            </a:r>
            <a:r>
              <a:rPr lang="fr-MA" sz="1700" dirty="0"/>
              <a:t> </a:t>
            </a:r>
            <a:r>
              <a:rPr lang="fr-MA" sz="1700" dirty="0" err="1"/>
              <a:t>privado</a:t>
            </a:r>
            <a:r>
              <a:rPr lang="fr-MA" sz="1700" dirty="0"/>
              <a:t> y </a:t>
            </a:r>
            <a:r>
              <a:rPr lang="fr-MA" sz="1700" dirty="0" err="1"/>
              <a:t>socios</a:t>
            </a:r>
            <a:r>
              <a:rPr lang="fr-MA" sz="1700" dirty="0"/>
              <a:t> </a:t>
            </a:r>
            <a:r>
              <a:rPr lang="fr-MA" sz="1700" dirty="0" err="1"/>
              <a:t>internacionales</a:t>
            </a:r>
            <a:r>
              <a:rPr lang="fr-MA" sz="1700" dirty="0"/>
              <a:t> con el fin de </a:t>
            </a:r>
            <a:r>
              <a:rPr lang="fr-MA" sz="1700" dirty="0" err="1"/>
              <a:t>acelerar</a:t>
            </a:r>
            <a:r>
              <a:rPr lang="fr-MA" sz="1700" dirty="0"/>
              <a:t> el </a:t>
            </a:r>
            <a:r>
              <a:rPr lang="fr-MA" sz="1700" dirty="0" err="1"/>
              <a:t>progreso</a:t>
            </a:r>
            <a:r>
              <a:rPr lang="fr-MA" sz="1700" dirty="0"/>
              <a:t> </a:t>
            </a:r>
            <a:r>
              <a:rPr lang="fr-MA" sz="1700" dirty="0" err="1"/>
              <a:t>hacia</a:t>
            </a:r>
            <a:r>
              <a:rPr lang="fr-MA" sz="1700" dirty="0"/>
              <a:t> la </a:t>
            </a:r>
            <a:r>
              <a:rPr lang="fr-MA" sz="1700" dirty="0" err="1"/>
              <a:t>eliminación</a:t>
            </a:r>
            <a:r>
              <a:rPr lang="fr-MA" sz="1700" dirty="0"/>
              <a:t> </a:t>
            </a:r>
            <a:r>
              <a:rPr lang="fr-MA" sz="1700" dirty="0" err="1"/>
              <a:t>del</a:t>
            </a:r>
            <a:r>
              <a:rPr lang="fr-MA" sz="1700" dirty="0"/>
              <a:t> </a:t>
            </a:r>
            <a:r>
              <a:rPr lang="fr-MA" sz="1700" dirty="0" err="1"/>
              <a:t>trabajo</a:t>
            </a:r>
            <a:r>
              <a:rPr lang="fr-MA" sz="1700" dirty="0"/>
              <a:t> </a:t>
            </a:r>
            <a:r>
              <a:rPr lang="fr-MA" sz="1700" dirty="0" err="1"/>
              <a:t>infantil</a:t>
            </a:r>
            <a:r>
              <a:rPr lang="fr-MA" sz="1700" dirty="0"/>
              <a:t>. La </a:t>
            </a:r>
            <a:r>
              <a:rPr lang="fr-MA" sz="1700" dirty="0" err="1"/>
              <a:t>Conferencia</a:t>
            </a:r>
            <a:r>
              <a:rPr lang="fr-MA" sz="1700" dirty="0"/>
              <a:t> se </a:t>
            </a:r>
            <a:r>
              <a:rPr lang="fr-MA" sz="1700" dirty="0" err="1"/>
              <a:t>celebra</a:t>
            </a:r>
            <a:r>
              <a:rPr lang="fr-MA" sz="1700" dirty="0"/>
              <a:t> en un </a:t>
            </a:r>
            <a:r>
              <a:rPr lang="fr-MA" sz="1700" dirty="0" err="1"/>
              <a:t>contexto</a:t>
            </a:r>
            <a:r>
              <a:rPr lang="fr-MA" sz="1700" dirty="0"/>
              <a:t> en el que las </a:t>
            </a:r>
            <a:r>
              <a:rPr lang="fr-MA" sz="1700" dirty="0" err="1"/>
              <a:t>Estimaciones</a:t>
            </a:r>
            <a:r>
              <a:rPr lang="fr-MA" sz="1700" dirty="0"/>
              <a:t> </a:t>
            </a:r>
            <a:r>
              <a:rPr lang="fr-MA" sz="1700" dirty="0" err="1"/>
              <a:t>Mundiales</a:t>
            </a:r>
            <a:r>
              <a:rPr lang="fr-MA" sz="1700" dirty="0"/>
              <a:t> de 2024 de la OIT y UNICEF </a:t>
            </a:r>
            <a:r>
              <a:rPr lang="fr-MA" sz="1700" dirty="0" err="1"/>
              <a:t>muestran</a:t>
            </a:r>
            <a:r>
              <a:rPr lang="fr-MA" sz="1700" dirty="0"/>
              <a:t> que 138 </a:t>
            </a:r>
            <a:r>
              <a:rPr lang="fr-MA" sz="1700" dirty="0" err="1"/>
              <a:t>millones</a:t>
            </a:r>
            <a:r>
              <a:rPr lang="fr-MA" sz="1700" dirty="0"/>
              <a:t> de </a:t>
            </a:r>
            <a:r>
              <a:rPr lang="fr-MA" sz="1700" dirty="0" err="1"/>
              <a:t>niños</a:t>
            </a:r>
            <a:r>
              <a:rPr lang="fr-MA" sz="1700" dirty="0"/>
              <a:t> </a:t>
            </a:r>
            <a:r>
              <a:rPr lang="fr-MA" sz="1700" dirty="0" err="1"/>
              <a:t>siguen</a:t>
            </a:r>
            <a:r>
              <a:rPr lang="fr-MA" sz="1700" dirty="0"/>
              <a:t> en </a:t>
            </a:r>
            <a:r>
              <a:rPr lang="fr-MA" sz="1700" dirty="0" err="1"/>
              <a:t>situación</a:t>
            </a:r>
            <a:r>
              <a:rPr lang="fr-MA" sz="1700" dirty="0"/>
              <a:t> de </a:t>
            </a:r>
            <a:r>
              <a:rPr lang="fr-MA" sz="1700" dirty="0" err="1"/>
              <a:t>trabajo</a:t>
            </a:r>
            <a:r>
              <a:rPr lang="fr-MA" sz="1700" dirty="0"/>
              <a:t> </a:t>
            </a:r>
            <a:r>
              <a:rPr lang="fr-MA" sz="1700" dirty="0" err="1"/>
              <a:t>infantil</a:t>
            </a:r>
            <a:r>
              <a:rPr lang="fr-MA" sz="1700" dirty="0"/>
              <a:t>, de los </a:t>
            </a:r>
            <a:r>
              <a:rPr lang="fr-MA" sz="1700" dirty="0" err="1"/>
              <a:t>cuales</a:t>
            </a:r>
            <a:r>
              <a:rPr lang="fr-MA" sz="1700" dirty="0"/>
              <a:t> 54 </a:t>
            </a:r>
            <a:r>
              <a:rPr lang="fr-MA" sz="1700" dirty="0" err="1"/>
              <a:t>millones</a:t>
            </a:r>
            <a:r>
              <a:rPr lang="fr-MA" sz="1700" dirty="0"/>
              <a:t> </a:t>
            </a:r>
            <a:r>
              <a:rPr lang="fr-MA" sz="1700" dirty="0" err="1"/>
              <a:t>realizan</a:t>
            </a:r>
            <a:r>
              <a:rPr lang="fr-MA" sz="1700" dirty="0"/>
              <a:t> </a:t>
            </a:r>
            <a:r>
              <a:rPr lang="fr-MA" sz="1700" dirty="0" err="1"/>
              <a:t>trabajos</a:t>
            </a:r>
            <a:r>
              <a:rPr lang="fr-MA" sz="1700" dirty="0"/>
              <a:t> </a:t>
            </a:r>
            <a:r>
              <a:rPr lang="fr-MA" sz="1700" dirty="0" err="1"/>
              <a:t>peligrosos</a:t>
            </a:r>
            <a:r>
              <a:rPr lang="fr-MA" sz="1700" dirty="0"/>
              <a:t>.</a:t>
            </a:r>
            <a:endParaRPr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96ECE14-24F3-2E45-9B6F-F744446D4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524" y="6319362"/>
            <a:ext cx="2247900" cy="2667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B24F3D-7EA2-3948-BC85-64FFA4562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072" y="1650088"/>
            <a:ext cx="4258277" cy="42582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B02396-849B-DD47-83C0-DE3F18DE9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962" y="70690"/>
            <a:ext cx="3012314" cy="965620"/>
          </a:xfrm>
          <a:prstGeom prst="rect">
            <a:avLst/>
          </a:prstGeom>
        </p:spPr>
      </p:pic>
      <p:sp>
        <p:nvSpPr>
          <p:cNvPr id="18" name="CasellaDiTesto 26">
            <a:extLst>
              <a:ext uri="{FF2B5EF4-FFF2-40B4-BE49-F238E27FC236}">
                <a16:creationId xmlns:a16="http://schemas.microsoft.com/office/drawing/2014/main" id="{FA2EE944-0831-3449-A547-8F7A4DF70F6F}"/>
              </a:ext>
            </a:extLst>
          </p:cNvPr>
          <p:cNvSpPr txBox="1"/>
          <p:nvPr/>
        </p:nvSpPr>
        <p:spPr>
          <a:xfrm>
            <a:off x="792679" y="1459888"/>
            <a:ext cx="5800626" cy="208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/>
            </a:lvl1pPr>
          </a:lstStyle>
          <a:p>
            <a:r>
              <a:rPr lang="fr-MA" sz="3200" b="1" dirty="0" err="1">
                <a:solidFill>
                  <a:srgbClr val="006A66"/>
                </a:solidFill>
              </a:rPr>
              <a:t>Marruecos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acogerá</a:t>
            </a:r>
            <a:r>
              <a:rPr lang="fr-MA" sz="3200" b="1" dirty="0">
                <a:solidFill>
                  <a:srgbClr val="006A66"/>
                </a:solidFill>
              </a:rPr>
              <a:t> la </a:t>
            </a:r>
            <a:r>
              <a:rPr lang="fr-MA" sz="3200" b="1" dirty="0" err="1">
                <a:solidFill>
                  <a:srgbClr val="006A66"/>
                </a:solidFill>
              </a:rPr>
              <a:t>Sexta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Conferencia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Mundial</a:t>
            </a:r>
            <a:r>
              <a:rPr lang="fr-MA" sz="3200" b="1" dirty="0">
                <a:solidFill>
                  <a:srgbClr val="006A66"/>
                </a:solidFill>
              </a:rPr>
              <a:t> sobre la </a:t>
            </a:r>
            <a:r>
              <a:rPr lang="fr-MA" sz="3200" b="1" dirty="0" err="1">
                <a:solidFill>
                  <a:srgbClr val="006A66"/>
                </a:solidFill>
              </a:rPr>
              <a:t>Eliminación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del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Trabajo</a:t>
            </a:r>
            <a:r>
              <a:rPr lang="fr-MA" sz="3200" b="1" dirty="0">
                <a:solidFill>
                  <a:srgbClr val="006A66"/>
                </a:solidFill>
              </a:rPr>
              <a:t> </a:t>
            </a:r>
            <a:r>
              <a:rPr lang="fr-MA" sz="3200" b="1" dirty="0" err="1">
                <a:solidFill>
                  <a:srgbClr val="006A66"/>
                </a:solidFill>
              </a:rPr>
              <a:t>Infantil</a:t>
            </a:r>
            <a:r>
              <a:rPr lang="fr-MA" sz="3200" b="1" dirty="0">
                <a:solidFill>
                  <a:srgbClr val="006A66"/>
                </a:solidFill>
              </a:rPr>
              <a:t>,</a:t>
            </a:r>
          </a:p>
          <a:p>
            <a:r>
              <a:rPr lang="fr-MA" sz="3200" dirty="0" err="1">
                <a:solidFill>
                  <a:srgbClr val="F6BD32"/>
                </a:solidFill>
              </a:rPr>
              <a:t>del</a:t>
            </a:r>
            <a:r>
              <a:rPr lang="fr-MA" sz="3200" dirty="0">
                <a:solidFill>
                  <a:srgbClr val="F6BD32"/>
                </a:solidFill>
              </a:rPr>
              <a:t> 11 al 13 de </a:t>
            </a:r>
            <a:r>
              <a:rPr lang="fr-MA" sz="3200" dirty="0" err="1">
                <a:solidFill>
                  <a:srgbClr val="F6BD32"/>
                </a:solidFill>
              </a:rPr>
              <a:t>febrero</a:t>
            </a:r>
            <a:r>
              <a:rPr lang="fr-MA" sz="3200" dirty="0">
                <a:solidFill>
                  <a:srgbClr val="F6BD32"/>
                </a:solidFill>
              </a:rPr>
              <a:t> de 2026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9C194A-8153-2F4B-93D4-989BBA4E6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24" y="177414"/>
            <a:ext cx="2419874" cy="7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502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1471</Words>
  <Application>Microsoft Macintosh PowerPoint</Application>
  <PresentationFormat>Grand écran</PresentationFormat>
  <Paragraphs>101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Aero Matics Light</vt:lpstr>
      <vt:lpstr>Arial</vt:lpstr>
      <vt:lpstr>Bw Gradual</vt:lpstr>
      <vt:lpstr>Calibri</vt:lpstr>
      <vt:lpstr>Calibri Light</vt:lpstr>
      <vt:lpstr>Schibsted Grotesk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129</cp:revision>
  <dcterms:created xsi:type="dcterms:W3CDTF">2025-12-16T09:30:12Z</dcterms:created>
  <dcterms:modified xsi:type="dcterms:W3CDTF">2025-12-28T10:58:48Z</dcterms:modified>
</cp:coreProperties>
</file>