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7" r:id="rId2"/>
    <p:sldId id="268" r:id="rId3"/>
    <p:sldId id="269" r:id="rId4"/>
    <p:sldId id="270" r:id="rId5"/>
    <p:sldId id="271" r:id="rId6"/>
    <p:sldId id="272" r:id="rId7"/>
    <p:sldId id="286" r:id="rId8"/>
    <p:sldId id="273" r:id="rId9"/>
    <p:sldId id="275" r:id="rId10"/>
    <p:sldId id="287" r:id="rId11"/>
    <p:sldId id="276" r:id="rId12"/>
    <p:sldId id="281" r:id="rId13"/>
    <p:sldId id="288" r:id="rId14"/>
    <p:sldId id="283" r:id="rId15"/>
    <p:sldId id="278" r:id="rId16"/>
    <p:sldId id="279" r:id="rId17"/>
    <p:sldId id="280" r:id="rId18"/>
    <p:sldId id="285" r:id="rId19"/>
    <p:sldId id="284" r:id="rId20"/>
    <p:sldId id="28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B6BE"/>
    <a:srgbClr val="322761"/>
    <a:srgbClr val="AACD58"/>
    <a:srgbClr val="F6BD32"/>
    <a:srgbClr val="006A66"/>
    <a:srgbClr val="E367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61"/>
    <p:restoredTop sz="96389"/>
  </p:normalViewPr>
  <p:slideViewPr>
    <p:cSldViewPr snapToGrid="0" snapToObjects="1">
      <p:cViewPr varScale="1">
        <p:scale>
          <a:sx n="185" d="100"/>
          <a:sy n="185" d="100"/>
        </p:scale>
        <p:origin x="1360" y="16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_rels/chart2.xml.rels><?xml version="1.0" encoding="UTF-8" standalone="yes"?>
<Relationships xmlns="http://schemas.openxmlformats.org/package/2006/relationships"><Relationship Id="rId3" Type="http://schemas.openxmlformats.org/officeDocument/2006/relationships/package" Target="../embeddings/Feuille_de_calcul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a:lstStyle/>
          <a:p>
            <a:pPr>
              <a:defRPr sz="1400" b="0" i="0" u="none" strike="noStrike">
                <a:solidFill>
                  <a:srgbClr val="595959"/>
                </a:solidFill>
                <a:latin typeface="Calibri"/>
              </a:defRPr>
            </a:pPr>
            <a:r>
              <a:rPr lang="ar-MA" sz="1600" b="1" i="0" u="none" strike="noStrike" dirty="0">
                <a:solidFill>
                  <a:srgbClr val="595959"/>
                </a:solidFill>
                <a:latin typeface="Calibri"/>
              </a:rPr>
              <a:t>لوريم إيبسوم</a:t>
            </a:r>
            <a:endParaRPr lang="it-IT" sz="1600" b="1" i="0" u="none" strike="noStrike" dirty="0">
              <a:solidFill>
                <a:srgbClr val="595959"/>
              </a:solidFill>
              <a:latin typeface="Calibri"/>
            </a:endParaRPr>
          </a:p>
        </c:rich>
      </c:tx>
      <c:layout>
        <c:manualLayout>
          <c:xMode val="edge"/>
          <c:yMode val="edge"/>
          <c:x val="0.3814366643109971"/>
          <c:y val="3.8879939359540247E-2"/>
          <c:w val="0.230686"/>
          <c:h val="0.17578099999999999"/>
        </c:manualLayout>
      </c:layout>
      <c:overlay val="1"/>
      <c:spPr>
        <a:noFill/>
        <a:effectLst/>
      </c:spPr>
    </c:title>
    <c:autoTitleDeleted val="0"/>
    <c:plotArea>
      <c:layout>
        <c:manualLayout>
          <c:layoutTarget val="inner"/>
          <c:xMode val="edge"/>
          <c:yMode val="edge"/>
          <c:x val="0.103658"/>
          <c:y val="0.17578099999999999"/>
          <c:w val="0.79268499999999997"/>
          <c:h val="0.71640199999999998"/>
        </c:manualLayout>
      </c:layout>
      <c:pieChart>
        <c:varyColors val="0"/>
        <c:ser>
          <c:idx val="0"/>
          <c:order val="0"/>
          <c:tx>
            <c:strRef>
              <c:f>Sheet1!$A$2</c:f>
              <c:strCache>
                <c:ptCount val="1"/>
                <c:pt idx="0">
                  <c:v>Sales</c:v>
                </c:pt>
              </c:strCache>
            </c:strRef>
          </c:tx>
          <c:spPr>
            <a:solidFill>
              <a:srgbClr val="007BBD"/>
            </a:solidFill>
            <a:ln w="19050" cap="flat">
              <a:solidFill>
                <a:srgbClr val="FFFFFF"/>
              </a:solidFill>
              <a:prstDash val="solid"/>
              <a:round/>
            </a:ln>
            <a:effectLst/>
          </c:spPr>
          <c:dPt>
            <c:idx val="0"/>
            <c:bubble3D val="0"/>
            <c:spPr>
              <a:solidFill>
                <a:srgbClr val="006A66"/>
              </a:solidFill>
              <a:ln w="19050" cap="flat">
                <a:solidFill>
                  <a:srgbClr val="FFFFFF"/>
                </a:solidFill>
                <a:prstDash val="solid"/>
                <a:round/>
              </a:ln>
              <a:effectLst/>
            </c:spPr>
            <c:extLst>
              <c:ext xmlns:c16="http://schemas.microsoft.com/office/drawing/2014/chart" uri="{C3380CC4-5D6E-409C-BE32-E72D297353CC}">
                <c16:uniqueId val="{00000000-5585-2349-8E08-7D8EDAC11D46}"/>
              </c:ext>
            </c:extLst>
          </c:dPt>
          <c:dPt>
            <c:idx val="1"/>
            <c:bubble3D val="0"/>
            <c:spPr>
              <a:solidFill>
                <a:srgbClr val="E36729"/>
              </a:solidFill>
              <a:ln w="19050" cap="flat">
                <a:solidFill>
                  <a:srgbClr val="FFFFFF"/>
                </a:solidFill>
                <a:prstDash val="solid"/>
                <a:round/>
              </a:ln>
              <a:effectLst/>
            </c:spPr>
            <c:extLst>
              <c:ext xmlns:c16="http://schemas.microsoft.com/office/drawing/2014/chart" uri="{C3380CC4-5D6E-409C-BE32-E72D297353CC}">
                <c16:uniqueId val="{00000002-5585-2349-8E08-7D8EDAC11D46}"/>
              </c:ext>
            </c:extLst>
          </c:dPt>
          <c:dPt>
            <c:idx val="2"/>
            <c:bubble3D val="0"/>
            <c:spPr>
              <a:solidFill>
                <a:srgbClr val="F6BD32"/>
              </a:solidFill>
              <a:ln w="12700" cap="flat">
                <a:noFill/>
                <a:miter lim="400000"/>
              </a:ln>
              <a:effectLst/>
            </c:spPr>
            <c:extLst>
              <c:ext xmlns:c16="http://schemas.microsoft.com/office/drawing/2014/chart" uri="{C3380CC4-5D6E-409C-BE32-E72D297353CC}">
                <c16:uniqueId val="{00000004-5585-2349-8E08-7D8EDAC11D46}"/>
              </c:ext>
            </c:extLst>
          </c:dPt>
          <c:dPt>
            <c:idx val="3"/>
            <c:bubble3D val="0"/>
            <c:spPr>
              <a:solidFill>
                <a:srgbClr val="2EB6BE"/>
              </a:solidFill>
              <a:ln w="12700" cap="flat">
                <a:noFill/>
                <a:miter lim="400000"/>
              </a:ln>
              <a:effectLst/>
            </c:spPr>
            <c:extLst>
              <c:ext xmlns:c16="http://schemas.microsoft.com/office/drawing/2014/chart" uri="{C3380CC4-5D6E-409C-BE32-E72D297353CC}">
                <c16:uniqueId val="{00000006-5585-2349-8E08-7D8EDAC11D46}"/>
              </c:ext>
            </c:extLst>
          </c:dPt>
          <c:dLbls>
            <c:dLbl>
              <c:idx val="0"/>
              <c:numFmt formatCode="0.#" sourceLinked="0"/>
              <c:spPr/>
              <c:txPr>
                <a:bodyPr/>
                <a:lstStyle/>
                <a:p>
                  <a:pPr>
                    <a:defRPr sz="2000" b="0" i="0" u="none" strike="noStrike">
                      <a:solidFill>
                        <a:srgbClr val="FFFFFF"/>
                      </a:solidFill>
                      <a:latin typeface="Calibri"/>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0-5585-2349-8E08-7D8EDAC11D46}"/>
                </c:ext>
              </c:extLst>
            </c:dLbl>
            <c:dLbl>
              <c:idx val="1"/>
              <c:delete val="1"/>
              <c:extLst>
                <c:ext xmlns:c15="http://schemas.microsoft.com/office/drawing/2012/chart" uri="{CE6537A1-D6FC-4f65-9D91-7224C49458BB}"/>
                <c:ext xmlns:c16="http://schemas.microsoft.com/office/drawing/2014/chart" uri="{C3380CC4-5D6E-409C-BE32-E72D297353CC}">
                  <c16:uniqueId val="{00000002-5585-2349-8E08-7D8EDAC11D46}"/>
                </c:ext>
              </c:extLst>
            </c:dLbl>
            <c:dLbl>
              <c:idx val="2"/>
              <c:numFmt formatCode="0.#" sourceLinked="0"/>
              <c:spPr/>
              <c:txPr>
                <a:bodyPr/>
                <a:lstStyle/>
                <a:p>
                  <a:pPr>
                    <a:defRPr sz="1100" b="0" i="0" u="none" strike="noStrike">
                      <a:solidFill>
                        <a:srgbClr val="404040"/>
                      </a:solidFill>
                      <a:latin typeface="Calibri"/>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85-2349-8E08-7D8EDAC11D46}"/>
                </c:ext>
              </c:extLst>
            </c:dLbl>
            <c:dLbl>
              <c:idx val="3"/>
              <c:numFmt formatCode="0.#" sourceLinked="0"/>
              <c:spPr/>
              <c:txPr>
                <a:bodyPr/>
                <a:lstStyle/>
                <a:p>
                  <a:pPr>
                    <a:defRPr sz="1100" b="0" i="0" u="none" strike="noStrike">
                      <a:solidFill>
                        <a:srgbClr val="404040"/>
                      </a:solidFill>
                      <a:latin typeface="Calibri"/>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85-2349-8E08-7D8EDAC11D46}"/>
                </c:ext>
              </c:extLst>
            </c:dLbl>
            <c:numFmt formatCode="0.#" sourceLinked="0"/>
            <c:spPr>
              <a:noFill/>
              <a:ln>
                <a:noFill/>
              </a:ln>
              <a:effectLst/>
            </c:spPr>
            <c:txPr>
              <a:bodyPr/>
              <a:lstStyle/>
              <a:p>
                <a:pPr>
                  <a:defRPr sz="2000" b="0" i="0" u="none" strike="noStrike">
                    <a:solidFill>
                      <a:srgbClr val="FFFFFF"/>
                    </a:solidFill>
                    <a:latin typeface="Calibri"/>
                  </a:defRPr>
                </a:pPr>
                <a:endParaRPr lang="fr-FR"/>
              </a:p>
            </c:txPr>
            <c:dLblPos val="ctr"/>
            <c:showLegendKey val="0"/>
            <c:showVal val="1"/>
            <c:showCatName val="0"/>
            <c:showSerName val="0"/>
            <c:showPercent val="0"/>
            <c:showBubbleSize val="0"/>
            <c:showLeaderLines val="1"/>
            <c:leaderLines>
              <c:spPr>
                <a:ln w="9525" cap="flat">
                  <a:solidFill>
                    <a:srgbClr val="A6A6A6"/>
                  </a:solidFill>
                  <a:prstDash val="solid"/>
                  <a:round/>
                </a:ln>
                <a:effectLst/>
              </c:spPr>
            </c:leaderLines>
            <c:extLst>
              <c:ext xmlns:c15="http://schemas.microsoft.com/office/drawing/2012/chart" uri="{CE6537A1-D6FC-4f65-9D91-7224C49458BB}"/>
            </c:extLst>
          </c:dLbls>
          <c:cat>
            <c:strRef>
              <c:f>Sheet1!$B$1:$E$1</c:f>
              <c:strCache>
                <c:ptCount val="2"/>
                <c:pt idx="0">
                  <c:v>1st Qtr</c:v>
                </c:pt>
                <c:pt idx="1">
                  <c:v>2nd Qtr</c:v>
                </c:pt>
              </c:strCache>
            </c:strRef>
          </c:cat>
          <c:val>
            <c:numRef>
              <c:f>Sheet1!$B$2:$E$2</c:f>
              <c:numCache>
                <c:formatCode>General</c:formatCode>
                <c:ptCount val="4"/>
                <c:pt idx="0">
                  <c:v>20.399999999999999</c:v>
                </c:pt>
                <c:pt idx="1">
                  <c:v>3.2</c:v>
                </c:pt>
                <c:pt idx="2">
                  <c:v>1.4</c:v>
                </c:pt>
                <c:pt idx="3">
                  <c:v>1.2</c:v>
                </c:pt>
              </c:numCache>
            </c:numRef>
          </c:val>
          <c:extLst>
            <c:ext xmlns:c16="http://schemas.microsoft.com/office/drawing/2014/chart" uri="{C3380CC4-5D6E-409C-BE32-E72D297353CC}">
              <c16:uniqueId val="{00000007-5585-2349-8E08-7D8EDAC11D46}"/>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b="1" dirty="0" err="1"/>
              <a:t>Lorem</a:t>
            </a:r>
            <a:r>
              <a:rPr lang="fr-FR" b="1" dirty="0"/>
              <a:t> </a:t>
            </a:r>
            <a:r>
              <a:rPr lang="fr-FR" b="1" dirty="0" err="1"/>
              <a:t>ipsum</a:t>
            </a:r>
            <a:endParaRPr lang="fr-FR" b="1"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Série 1</c:v>
                </c:pt>
              </c:strCache>
            </c:strRef>
          </c:tx>
          <c:spPr>
            <a:ln w="28575" cap="rnd">
              <a:solidFill>
                <a:srgbClr val="006A66"/>
              </a:solidFill>
              <a:round/>
            </a:ln>
            <a:effectLst/>
          </c:spPr>
          <c:marker>
            <c:symbol val="circle"/>
            <c:size val="5"/>
            <c:spPr>
              <a:solidFill>
                <a:srgbClr val="006A66"/>
              </a:solidFill>
              <a:ln w="9525">
                <a:solidFill>
                  <a:srgbClr val="006A66"/>
                </a:solidFill>
              </a:ln>
              <a:effectLst/>
            </c:spPr>
          </c:marker>
          <c:cat>
            <c:strRef>
              <c:f>Feuil1!$A$2:$A$5</c:f>
              <c:strCache>
                <c:ptCount val="4"/>
                <c:pt idx="0">
                  <c:v>Catégorie 1</c:v>
                </c:pt>
                <c:pt idx="1">
                  <c:v>Catégorie 2</c:v>
                </c:pt>
                <c:pt idx="2">
                  <c:v>Catégorie 3</c:v>
                </c:pt>
                <c:pt idx="3">
                  <c:v>Catégorie 4</c:v>
                </c:pt>
              </c:strCache>
            </c:strRef>
          </c:cat>
          <c:val>
            <c:numRef>
              <c:f>Feuil1!$B$2:$B$5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3F8-EE49-9570-5378B312B10B}"/>
            </c:ext>
          </c:extLst>
        </c:ser>
        <c:ser>
          <c:idx val="1"/>
          <c:order val="1"/>
          <c:tx>
            <c:strRef>
              <c:f>Feuil1!$C$1</c:f>
              <c:strCache>
                <c:ptCount val="1"/>
                <c:pt idx="0">
                  <c:v>Série 2</c:v>
                </c:pt>
              </c:strCache>
            </c:strRef>
          </c:tx>
          <c:spPr>
            <a:ln w="28575" cap="rnd">
              <a:solidFill>
                <a:srgbClr val="F6BD32"/>
              </a:solidFill>
              <a:round/>
            </a:ln>
            <a:effectLst/>
          </c:spPr>
          <c:marker>
            <c:symbol val="circle"/>
            <c:size val="5"/>
            <c:spPr>
              <a:solidFill>
                <a:srgbClr val="F6BD32"/>
              </a:solidFill>
              <a:ln w="9525">
                <a:solidFill>
                  <a:srgbClr val="F6BD32"/>
                </a:solidFill>
              </a:ln>
              <a:effectLst/>
            </c:spPr>
          </c:marker>
          <c:cat>
            <c:strRef>
              <c:f>Feuil1!$A$2:$A$5</c:f>
              <c:strCache>
                <c:ptCount val="4"/>
                <c:pt idx="0">
                  <c:v>Catégorie 1</c:v>
                </c:pt>
                <c:pt idx="1">
                  <c:v>Catégorie 2</c:v>
                </c:pt>
                <c:pt idx="2">
                  <c:v>Catégorie 3</c:v>
                </c:pt>
                <c:pt idx="3">
                  <c:v>Catégorie 4</c:v>
                </c:pt>
              </c:strCache>
            </c:strRef>
          </c:cat>
          <c:val>
            <c:numRef>
              <c:f>Feuil1!$C$2:$C$5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3F8-EE49-9570-5378B312B10B}"/>
            </c:ext>
          </c:extLst>
        </c:ser>
        <c:ser>
          <c:idx val="2"/>
          <c:order val="2"/>
          <c:tx>
            <c:strRef>
              <c:f>Feuil1!$D$1</c:f>
              <c:strCache>
                <c:ptCount val="1"/>
                <c:pt idx="0">
                  <c:v>Série 3</c:v>
                </c:pt>
              </c:strCache>
            </c:strRef>
          </c:tx>
          <c:spPr>
            <a:ln w="28575" cap="rnd">
              <a:solidFill>
                <a:srgbClr val="2EB6BE"/>
              </a:solidFill>
              <a:round/>
            </a:ln>
            <a:effectLst/>
          </c:spPr>
          <c:marker>
            <c:symbol val="circle"/>
            <c:size val="5"/>
            <c:spPr>
              <a:solidFill>
                <a:srgbClr val="2EB6BE"/>
              </a:solidFill>
              <a:ln w="9525">
                <a:solidFill>
                  <a:srgbClr val="2EB6BE"/>
                </a:solidFill>
              </a:ln>
              <a:effectLst/>
            </c:spPr>
          </c:marker>
          <c:cat>
            <c:strRef>
              <c:f>Feuil1!$A$2:$A$5</c:f>
              <c:strCache>
                <c:ptCount val="4"/>
                <c:pt idx="0">
                  <c:v>Catégorie 1</c:v>
                </c:pt>
                <c:pt idx="1">
                  <c:v>Catégorie 2</c:v>
                </c:pt>
                <c:pt idx="2">
                  <c:v>Catégorie 3</c:v>
                </c:pt>
                <c:pt idx="3">
                  <c:v>Catégorie 4</c:v>
                </c:pt>
              </c:strCache>
            </c:strRef>
          </c:cat>
          <c:val>
            <c:numRef>
              <c:f>Feuil1!$D$2:$D$5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3F8-EE49-9570-5378B312B10B}"/>
            </c:ext>
          </c:extLst>
        </c:ser>
        <c:dLbls>
          <c:showLegendKey val="0"/>
          <c:showVal val="0"/>
          <c:showCatName val="0"/>
          <c:showSerName val="0"/>
          <c:showPercent val="0"/>
          <c:showBubbleSize val="0"/>
        </c:dLbls>
        <c:marker val="1"/>
        <c:smooth val="0"/>
        <c:axId val="1493947855"/>
        <c:axId val="1493904783"/>
      </c:lineChart>
      <c:catAx>
        <c:axId val="1493947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3904783"/>
        <c:crosses val="autoZero"/>
        <c:auto val="1"/>
        <c:lblAlgn val="ctr"/>
        <c:lblOffset val="100"/>
        <c:noMultiLvlLbl val="0"/>
      </c:catAx>
      <c:valAx>
        <c:axId val="14939047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939478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3CFD3-B296-9840-A1BF-173652ED0048}" type="datetimeFigureOut">
              <a:rPr lang="fr-FR" smtClean="0"/>
              <a:t>28/12/2025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5D799-4B50-3C4A-A51D-86BDAF67D817}" type="slidenum">
              <a:rPr lang="fr-FR" smtClean="0"/>
              <a:t>‹N°›</a:t>
            </a:fld>
            <a:endParaRPr lang="fr-FR"/>
          </a:p>
        </p:txBody>
      </p:sp>
    </p:spTree>
    <p:extLst>
      <p:ext uri="{BB962C8B-B14F-4D97-AF65-F5344CB8AC3E}">
        <p14:creationId xmlns:p14="http://schemas.microsoft.com/office/powerpoint/2010/main" val="198053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a:t>
            </a:fld>
            <a:endParaRPr lang="fr-FR"/>
          </a:p>
        </p:txBody>
      </p:sp>
    </p:spTree>
    <p:extLst>
      <p:ext uri="{BB962C8B-B14F-4D97-AF65-F5344CB8AC3E}">
        <p14:creationId xmlns:p14="http://schemas.microsoft.com/office/powerpoint/2010/main" val="1418061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11</a:t>
            </a:fld>
            <a:endParaRPr lang="fr-FR"/>
          </a:p>
        </p:txBody>
      </p:sp>
    </p:spTree>
    <p:extLst>
      <p:ext uri="{BB962C8B-B14F-4D97-AF65-F5344CB8AC3E}">
        <p14:creationId xmlns:p14="http://schemas.microsoft.com/office/powerpoint/2010/main" val="4246286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12</a:t>
            </a:fld>
            <a:endParaRPr lang="fr-FR"/>
          </a:p>
        </p:txBody>
      </p:sp>
    </p:spTree>
    <p:extLst>
      <p:ext uri="{BB962C8B-B14F-4D97-AF65-F5344CB8AC3E}">
        <p14:creationId xmlns:p14="http://schemas.microsoft.com/office/powerpoint/2010/main" val="1514401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14</a:t>
            </a:fld>
            <a:endParaRPr lang="fr-FR"/>
          </a:p>
        </p:txBody>
      </p:sp>
    </p:spTree>
    <p:extLst>
      <p:ext uri="{BB962C8B-B14F-4D97-AF65-F5344CB8AC3E}">
        <p14:creationId xmlns:p14="http://schemas.microsoft.com/office/powerpoint/2010/main" val="1504114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15</a:t>
            </a:fld>
            <a:endParaRPr lang="fr-FR"/>
          </a:p>
        </p:txBody>
      </p:sp>
    </p:spTree>
    <p:extLst>
      <p:ext uri="{BB962C8B-B14F-4D97-AF65-F5344CB8AC3E}">
        <p14:creationId xmlns:p14="http://schemas.microsoft.com/office/powerpoint/2010/main" val="1828490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16</a:t>
            </a:fld>
            <a:endParaRPr lang="fr-FR"/>
          </a:p>
        </p:txBody>
      </p:sp>
    </p:spTree>
    <p:extLst>
      <p:ext uri="{BB962C8B-B14F-4D97-AF65-F5344CB8AC3E}">
        <p14:creationId xmlns:p14="http://schemas.microsoft.com/office/powerpoint/2010/main" val="2918330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17</a:t>
            </a:fld>
            <a:endParaRPr lang="fr-FR"/>
          </a:p>
        </p:txBody>
      </p:sp>
    </p:spTree>
    <p:extLst>
      <p:ext uri="{BB962C8B-B14F-4D97-AF65-F5344CB8AC3E}">
        <p14:creationId xmlns:p14="http://schemas.microsoft.com/office/powerpoint/2010/main" val="2960670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18</a:t>
            </a:fld>
            <a:endParaRPr lang="fr-FR"/>
          </a:p>
        </p:txBody>
      </p:sp>
    </p:spTree>
    <p:extLst>
      <p:ext uri="{BB962C8B-B14F-4D97-AF65-F5344CB8AC3E}">
        <p14:creationId xmlns:p14="http://schemas.microsoft.com/office/powerpoint/2010/main" val="3450806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19</a:t>
            </a:fld>
            <a:endParaRPr lang="fr-FR"/>
          </a:p>
        </p:txBody>
      </p:sp>
    </p:spTree>
    <p:extLst>
      <p:ext uri="{BB962C8B-B14F-4D97-AF65-F5344CB8AC3E}">
        <p14:creationId xmlns:p14="http://schemas.microsoft.com/office/powerpoint/2010/main" val="3250933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20</a:t>
            </a:fld>
            <a:endParaRPr lang="fr-FR"/>
          </a:p>
        </p:txBody>
      </p:sp>
    </p:spTree>
    <p:extLst>
      <p:ext uri="{BB962C8B-B14F-4D97-AF65-F5344CB8AC3E}">
        <p14:creationId xmlns:p14="http://schemas.microsoft.com/office/powerpoint/2010/main" val="4031699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2</a:t>
            </a:fld>
            <a:endParaRPr lang="fr-FR"/>
          </a:p>
        </p:txBody>
      </p:sp>
    </p:spTree>
    <p:extLst>
      <p:ext uri="{BB962C8B-B14F-4D97-AF65-F5344CB8AC3E}">
        <p14:creationId xmlns:p14="http://schemas.microsoft.com/office/powerpoint/2010/main" val="629525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3</a:t>
            </a:fld>
            <a:endParaRPr lang="fr-FR"/>
          </a:p>
        </p:txBody>
      </p:sp>
    </p:spTree>
    <p:extLst>
      <p:ext uri="{BB962C8B-B14F-4D97-AF65-F5344CB8AC3E}">
        <p14:creationId xmlns:p14="http://schemas.microsoft.com/office/powerpoint/2010/main" val="263573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4</a:t>
            </a:fld>
            <a:endParaRPr lang="fr-FR"/>
          </a:p>
        </p:txBody>
      </p:sp>
    </p:spTree>
    <p:extLst>
      <p:ext uri="{BB962C8B-B14F-4D97-AF65-F5344CB8AC3E}">
        <p14:creationId xmlns:p14="http://schemas.microsoft.com/office/powerpoint/2010/main" val="4199358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5</a:t>
            </a:fld>
            <a:endParaRPr lang="fr-FR"/>
          </a:p>
        </p:txBody>
      </p:sp>
    </p:spTree>
    <p:extLst>
      <p:ext uri="{BB962C8B-B14F-4D97-AF65-F5344CB8AC3E}">
        <p14:creationId xmlns:p14="http://schemas.microsoft.com/office/powerpoint/2010/main" val="3408554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6</a:t>
            </a:fld>
            <a:endParaRPr lang="fr-FR"/>
          </a:p>
        </p:txBody>
      </p:sp>
    </p:spTree>
    <p:extLst>
      <p:ext uri="{BB962C8B-B14F-4D97-AF65-F5344CB8AC3E}">
        <p14:creationId xmlns:p14="http://schemas.microsoft.com/office/powerpoint/2010/main" val="38994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7</a:t>
            </a:fld>
            <a:endParaRPr lang="fr-FR"/>
          </a:p>
        </p:txBody>
      </p:sp>
    </p:spTree>
    <p:extLst>
      <p:ext uri="{BB962C8B-B14F-4D97-AF65-F5344CB8AC3E}">
        <p14:creationId xmlns:p14="http://schemas.microsoft.com/office/powerpoint/2010/main" val="2501423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8</a:t>
            </a:fld>
            <a:endParaRPr lang="fr-FR"/>
          </a:p>
        </p:txBody>
      </p:sp>
    </p:spTree>
    <p:extLst>
      <p:ext uri="{BB962C8B-B14F-4D97-AF65-F5344CB8AC3E}">
        <p14:creationId xmlns:p14="http://schemas.microsoft.com/office/powerpoint/2010/main" val="52109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DDD5D799-4B50-3C4A-A51D-86BDAF67D817}" type="slidenum">
              <a:rPr lang="fr-FR" smtClean="0"/>
              <a:t>9</a:t>
            </a:fld>
            <a:endParaRPr lang="fr-FR"/>
          </a:p>
        </p:txBody>
      </p:sp>
    </p:spTree>
    <p:extLst>
      <p:ext uri="{BB962C8B-B14F-4D97-AF65-F5344CB8AC3E}">
        <p14:creationId xmlns:p14="http://schemas.microsoft.com/office/powerpoint/2010/main" val="4270518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0E1906-89C7-2D40-867F-2E95250259A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D174DFD-584B-F34F-BF2C-76004DD209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00560C7-A612-1341-9D17-7F172E75AA84}"/>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248D59C9-EA20-E441-81D0-E951D3E587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E66E2EA-2DA1-024B-85C6-32083A3DA5D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34359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9CD2DA-2484-3F4C-9CAD-A0BDF5019A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7C42E102-28FE-2840-ABB6-EACBEE715ED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25E40B4-3012-E04B-8778-FB2CB28EE4E8}"/>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4194E914-FBE0-7F4C-B796-614FEA68A2A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A0177F2-5876-2A40-AB2D-7932A599CB43}"/>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328134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9EA8A57-5209-8945-B1C0-E9D15716221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3DAD1B5-4291-C149-93E5-FBAE5359270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96CFA00-1423-D54C-A128-C1497048D8A4}"/>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6F2C770B-9596-7948-B9D1-8B8134DF02D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5FABA1-F89E-CE46-9101-DE91D2FE00C6}"/>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406974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710F3E-EB8E-FB44-A427-35A98907E3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4BE62A5-9D15-7C49-9DF1-D1BCEA47710A}"/>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FFC2FF7-8AB7-5342-8573-C6D151370B51}"/>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B508847A-C832-2244-B24D-D132E8E159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BD0C54-4781-9245-B584-6E782B146D02}"/>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895179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432429-47D4-444A-9EA8-BAECD923531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D6F2679-DD3C-BA46-941C-3439D287E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D0AC71B-C7C0-F546-BAA9-59C83A1DA4B8}"/>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A522E330-591A-0446-86B5-028EC9F8E5D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ADFFCF-3E55-3048-B779-79E15C23D4F8}"/>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59032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D05A5E-2750-9044-B36A-DA9F503234E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0B40F0D-823E-B046-BE81-89808B1E65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4C3E89D-F429-F349-8393-8CE3948A393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5454ABA-6AB1-4544-A853-608C765F2C39}"/>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6" name="Espace réservé du pied de page 5">
            <a:extLst>
              <a:ext uri="{FF2B5EF4-FFF2-40B4-BE49-F238E27FC236}">
                <a16:creationId xmlns:a16="http://schemas.microsoft.com/office/drawing/2014/main" id="{5C788D4D-1973-444C-9184-E50036EA85D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06D0F00-761D-3946-B21F-3858CCA16FDE}"/>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8017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295E52-0B4B-C84C-A6B5-55DA97B856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61953A4-48EC-1242-9395-C38576ACD1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3104E85-7906-A040-8AAC-E7316BF735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C88115A-6031-E94E-95D0-813C8DF5A4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D4D4C6EE-D6DF-CD47-B13F-58D0A5E41F7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4A78BAA-1FBC-B44F-974B-1B9C5FD6FB05}"/>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8" name="Espace réservé du pied de page 7">
            <a:extLst>
              <a:ext uri="{FF2B5EF4-FFF2-40B4-BE49-F238E27FC236}">
                <a16:creationId xmlns:a16="http://schemas.microsoft.com/office/drawing/2014/main" id="{04839BAD-9C3D-2C43-B3CF-17227DCE041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10371ED-D440-B243-ADB7-BCBE3C467669}"/>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4062936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3C3F6-692D-D94D-A71B-D1F90657E99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061CE53-B8E2-634D-A8A8-0F74EFAA2E16}"/>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4" name="Espace réservé du pied de page 3">
            <a:extLst>
              <a:ext uri="{FF2B5EF4-FFF2-40B4-BE49-F238E27FC236}">
                <a16:creationId xmlns:a16="http://schemas.microsoft.com/office/drawing/2014/main" id="{0BBFACC8-C1D5-0F47-BEE3-DC2F58FFBE7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4FBDA52-D4D8-1B40-AD4A-C759F326281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51441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BA7898-5AFB-9249-8E96-4B20BFC8D78B}"/>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3" name="Espace réservé du pied de page 2">
            <a:extLst>
              <a:ext uri="{FF2B5EF4-FFF2-40B4-BE49-F238E27FC236}">
                <a16:creationId xmlns:a16="http://schemas.microsoft.com/office/drawing/2014/main" id="{ED180D02-EEB8-9E4F-8B30-A88943A8BF6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19E620F-3DD5-C147-955E-A6B0BB2E81A2}"/>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2637000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9E7FB-6565-844C-A670-41A3D7F894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627D78A-3FD9-4E49-912B-4490950365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D57212B-8E70-5946-98A9-82DEDC0015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0A0C56-064A-754F-84C3-7C1E151802F6}"/>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6" name="Espace réservé du pied de page 5">
            <a:extLst>
              <a:ext uri="{FF2B5EF4-FFF2-40B4-BE49-F238E27FC236}">
                <a16:creationId xmlns:a16="http://schemas.microsoft.com/office/drawing/2014/main" id="{0D60F2A8-EC50-FC48-9974-7FB55ADF284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88B846-1D39-BB43-B3FD-F793B3154613}"/>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17314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6932E7-D482-A342-83D1-5AE55C2D187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7D181A9-E4D9-934C-82CD-229AE6C09E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4A41BF-1FB2-3C49-82D1-EBB29B10F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88C8B0A-8A6D-144F-8972-F83E809ACA11}"/>
              </a:ext>
            </a:extLst>
          </p:cNvPr>
          <p:cNvSpPr>
            <a:spLocks noGrp="1"/>
          </p:cNvSpPr>
          <p:nvPr>
            <p:ph type="dt" sz="half" idx="10"/>
          </p:nvPr>
        </p:nvSpPr>
        <p:spPr/>
        <p:txBody>
          <a:bodyPr/>
          <a:lstStyle/>
          <a:p>
            <a:fld id="{D514103F-6814-B348-8EE4-98D767776BC9}" type="datetimeFigureOut">
              <a:rPr lang="fr-FR" smtClean="0"/>
              <a:t>28/12/2025</a:t>
            </a:fld>
            <a:endParaRPr lang="fr-FR"/>
          </a:p>
        </p:txBody>
      </p:sp>
      <p:sp>
        <p:nvSpPr>
          <p:cNvPr id="6" name="Espace réservé du pied de page 5">
            <a:extLst>
              <a:ext uri="{FF2B5EF4-FFF2-40B4-BE49-F238E27FC236}">
                <a16:creationId xmlns:a16="http://schemas.microsoft.com/office/drawing/2014/main" id="{B55F56D3-C459-8D4E-8BB4-927BD58EDE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D769FF-D8E4-A247-A6B1-55BBD4A7D3C5}"/>
              </a:ext>
            </a:extLst>
          </p:cNvPr>
          <p:cNvSpPr>
            <a:spLocks noGrp="1"/>
          </p:cNvSpPr>
          <p:nvPr>
            <p:ph type="sldNum" sz="quarter" idx="12"/>
          </p:nvPr>
        </p:nvSpPr>
        <p:spPr/>
        <p:txBody>
          <a:bodyPr/>
          <a:lstStyle/>
          <a:p>
            <a:fld id="{3B432B49-C95F-C741-A749-CACB5B7F9AA4}" type="slidenum">
              <a:rPr lang="fr-FR" smtClean="0"/>
              <a:t>‹N°›</a:t>
            </a:fld>
            <a:endParaRPr lang="fr-FR"/>
          </a:p>
        </p:txBody>
      </p:sp>
    </p:spTree>
    <p:extLst>
      <p:ext uri="{BB962C8B-B14F-4D97-AF65-F5344CB8AC3E}">
        <p14:creationId xmlns:p14="http://schemas.microsoft.com/office/powerpoint/2010/main" val="1371723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0F063E6-15FD-0140-ABD0-8E5A3F18E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8C93C0B-F989-B84D-8E18-F45793FA63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B9F18B9-70EB-1140-A01D-7A818C6345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14103F-6814-B348-8EE4-98D767776BC9}" type="datetimeFigureOut">
              <a:rPr lang="fr-FR" smtClean="0"/>
              <a:t>28/12/2025</a:t>
            </a:fld>
            <a:endParaRPr lang="fr-FR"/>
          </a:p>
        </p:txBody>
      </p:sp>
      <p:sp>
        <p:nvSpPr>
          <p:cNvPr id="5" name="Espace réservé du pied de page 4">
            <a:extLst>
              <a:ext uri="{FF2B5EF4-FFF2-40B4-BE49-F238E27FC236}">
                <a16:creationId xmlns:a16="http://schemas.microsoft.com/office/drawing/2014/main" id="{5A5E7D7E-E474-4A41-BDB9-65C2251EC4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65A5650-B6F8-3041-A2E6-CE70D8E68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432B49-C95F-C741-A749-CACB5B7F9AA4}" type="slidenum">
              <a:rPr lang="fr-FR" smtClean="0"/>
              <a:t>‹N°›</a:t>
            </a:fld>
            <a:endParaRPr lang="fr-FR"/>
          </a:p>
        </p:txBody>
      </p:sp>
    </p:spTree>
    <p:extLst>
      <p:ext uri="{BB962C8B-B14F-4D97-AF65-F5344CB8AC3E}">
        <p14:creationId xmlns:p14="http://schemas.microsoft.com/office/powerpoint/2010/main" val="41470512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16.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A9FA6B35-7C7A-6F42-912C-22610D1F39C7}"/>
              </a:ext>
            </a:extLst>
          </p:cNvPr>
          <p:cNvPicPr>
            <a:picLocks noChangeAspect="1"/>
          </p:cNvPicPr>
          <p:nvPr/>
        </p:nvPicPr>
        <p:blipFill>
          <a:blip r:embed="rId3"/>
          <a:stretch>
            <a:fillRect/>
          </a:stretch>
        </p:blipFill>
        <p:spPr>
          <a:xfrm>
            <a:off x="0" y="0"/>
            <a:ext cx="12192000" cy="6858000"/>
          </a:xfrm>
          <a:prstGeom prst="rect">
            <a:avLst/>
          </a:prstGeom>
        </p:spPr>
      </p:pic>
      <p:pic>
        <p:nvPicPr>
          <p:cNvPr id="22" name="Image 21">
            <a:extLst>
              <a:ext uri="{FF2B5EF4-FFF2-40B4-BE49-F238E27FC236}">
                <a16:creationId xmlns:a16="http://schemas.microsoft.com/office/drawing/2014/main" id="{8373B309-726F-5243-9F33-8682FD5E042C}"/>
              </a:ext>
            </a:extLst>
          </p:cNvPr>
          <p:cNvPicPr>
            <a:picLocks noChangeAspect="1"/>
          </p:cNvPicPr>
          <p:nvPr/>
        </p:nvPicPr>
        <p:blipFill>
          <a:blip r:embed="rId4"/>
          <a:stretch>
            <a:fillRect/>
          </a:stretch>
        </p:blipFill>
        <p:spPr>
          <a:xfrm rot="10800000">
            <a:off x="4538386" y="405638"/>
            <a:ext cx="3115228" cy="4714939"/>
          </a:xfrm>
          <a:prstGeom prst="rect">
            <a:avLst/>
          </a:prstGeom>
        </p:spPr>
      </p:pic>
      <p:pic>
        <p:nvPicPr>
          <p:cNvPr id="3" name="Image 2">
            <a:extLst>
              <a:ext uri="{FF2B5EF4-FFF2-40B4-BE49-F238E27FC236}">
                <a16:creationId xmlns:a16="http://schemas.microsoft.com/office/drawing/2014/main" id="{34EAD456-CCF8-FC4B-823F-3995CA818E16}"/>
              </a:ext>
            </a:extLst>
          </p:cNvPr>
          <p:cNvPicPr>
            <a:picLocks noChangeAspect="1"/>
          </p:cNvPicPr>
          <p:nvPr/>
        </p:nvPicPr>
        <p:blipFill>
          <a:blip r:embed="rId5"/>
          <a:stretch>
            <a:fillRect/>
          </a:stretch>
        </p:blipFill>
        <p:spPr>
          <a:xfrm>
            <a:off x="2942581" y="1813284"/>
            <a:ext cx="3066514" cy="3977847"/>
          </a:xfrm>
          <a:prstGeom prst="rect">
            <a:avLst/>
          </a:prstGeom>
        </p:spPr>
      </p:pic>
      <p:pic>
        <p:nvPicPr>
          <p:cNvPr id="5" name="Image 4">
            <a:extLst>
              <a:ext uri="{FF2B5EF4-FFF2-40B4-BE49-F238E27FC236}">
                <a16:creationId xmlns:a16="http://schemas.microsoft.com/office/drawing/2014/main" id="{CEEF74E8-814F-6442-868F-9505054EBF5B}"/>
              </a:ext>
            </a:extLst>
          </p:cNvPr>
          <p:cNvPicPr>
            <a:picLocks noChangeAspect="1"/>
          </p:cNvPicPr>
          <p:nvPr/>
        </p:nvPicPr>
        <p:blipFill>
          <a:blip r:embed="rId6"/>
          <a:stretch>
            <a:fillRect/>
          </a:stretch>
        </p:blipFill>
        <p:spPr>
          <a:xfrm>
            <a:off x="7531781" y="2191378"/>
            <a:ext cx="3542937" cy="1143457"/>
          </a:xfrm>
          <a:prstGeom prst="rect">
            <a:avLst/>
          </a:prstGeom>
        </p:spPr>
      </p:pic>
    </p:spTree>
    <p:extLst>
      <p:ext uri="{BB962C8B-B14F-4D97-AF65-F5344CB8AC3E}">
        <p14:creationId xmlns:p14="http://schemas.microsoft.com/office/powerpoint/2010/main" val="748097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a:extLst>
              <a:ext uri="{FF2B5EF4-FFF2-40B4-BE49-F238E27FC236}">
                <a16:creationId xmlns:a16="http://schemas.microsoft.com/office/drawing/2014/main" id="{7B28B893-6EB6-EB44-90F6-2AFA0A6E9C37}"/>
              </a:ext>
            </a:extLst>
          </p:cNvPr>
          <p:cNvPicPr>
            <a:picLocks noChangeAspect="1"/>
          </p:cNvPicPr>
          <p:nvPr/>
        </p:nvPicPr>
        <p:blipFill>
          <a:blip r:embed="rId2"/>
          <a:stretch>
            <a:fillRect/>
          </a:stretch>
        </p:blipFill>
        <p:spPr>
          <a:xfrm>
            <a:off x="9249092" y="785652"/>
            <a:ext cx="2908300" cy="4368800"/>
          </a:xfrm>
          <a:prstGeom prst="rect">
            <a:avLst/>
          </a:prstGeom>
        </p:spPr>
      </p:pic>
      <p:sp>
        <p:nvSpPr>
          <p:cNvPr id="22" name="Rectangle 21">
            <a:extLst>
              <a:ext uri="{FF2B5EF4-FFF2-40B4-BE49-F238E27FC236}">
                <a16:creationId xmlns:a16="http://schemas.microsoft.com/office/drawing/2014/main" id="{BB96EA2C-EDCF-B143-A8BD-246EC1ADC22E}"/>
              </a:ext>
            </a:extLst>
          </p:cNvPr>
          <p:cNvSpPr/>
          <p:nvPr/>
        </p:nvSpPr>
        <p:spPr>
          <a:xfrm>
            <a:off x="0"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pic>
        <p:nvPicPr>
          <p:cNvPr id="23" name="Image 22">
            <a:extLst>
              <a:ext uri="{FF2B5EF4-FFF2-40B4-BE49-F238E27FC236}">
                <a16:creationId xmlns:a16="http://schemas.microsoft.com/office/drawing/2014/main" id="{9804E733-9383-FE44-A5E8-5E15327594D5}"/>
              </a:ext>
            </a:extLst>
          </p:cNvPr>
          <p:cNvPicPr>
            <a:picLocks noChangeAspect="1"/>
          </p:cNvPicPr>
          <p:nvPr/>
        </p:nvPicPr>
        <p:blipFill>
          <a:blip r:embed="rId3"/>
          <a:stretch>
            <a:fillRect/>
          </a:stretch>
        </p:blipFill>
        <p:spPr>
          <a:xfrm>
            <a:off x="315018" y="6319362"/>
            <a:ext cx="2247900" cy="266700"/>
          </a:xfrm>
          <a:prstGeom prst="rect">
            <a:avLst/>
          </a:prstGeom>
        </p:spPr>
      </p:pic>
      <p:pic>
        <p:nvPicPr>
          <p:cNvPr id="24" name="Image 23">
            <a:extLst>
              <a:ext uri="{FF2B5EF4-FFF2-40B4-BE49-F238E27FC236}">
                <a16:creationId xmlns:a16="http://schemas.microsoft.com/office/drawing/2014/main" id="{18E9E0A1-860E-894F-9A63-0BA2CD78549B}"/>
              </a:ext>
            </a:extLst>
          </p:cNvPr>
          <p:cNvPicPr>
            <a:picLocks noChangeAspect="1"/>
          </p:cNvPicPr>
          <p:nvPr/>
        </p:nvPicPr>
        <p:blipFill>
          <a:blip r:embed="rId4"/>
          <a:stretch>
            <a:fillRect/>
          </a:stretch>
        </p:blipFill>
        <p:spPr>
          <a:xfrm>
            <a:off x="9781387" y="253555"/>
            <a:ext cx="1999895" cy="645450"/>
          </a:xfrm>
          <a:prstGeom prst="rect">
            <a:avLst/>
          </a:prstGeom>
        </p:spPr>
      </p:pic>
      <p:pic>
        <p:nvPicPr>
          <p:cNvPr id="25" name="Image 24">
            <a:extLst>
              <a:ext uri="{FF2B5EF4-FFF2-40B4-BE49-F238E27FC236}">
                <a16:creationId xmlns:a16="http://schemas.microsoft.com/office/drawing/2014/main" id="{8A14AAF0-22BF-714B-8D26-DB641167990C}"/>
              </a:ext>
            </a:extLst>
          </p:cNvPr>
          <p:cNvPicPr>
            <a:picLocks noChangeAspect="1"/>
          </p:cNvPicPr>
          <p:nvPr/>
        </p:nvPicPr>
        <p:blipFill>
          <a:blip r:embed="rId5"/>
          <a:stretch>
            <a:fillRect/>
          </a:stretch>
        </p:blipFill>
        <p:spPr>
          <a:xfrm>
            <a:off x="461540" y="69115"/>
            <a:ext cx="2969179" cy="958280"/>
          </a:xfrm>
          <a:prstGeom prst="rect">
            <a:avLst/>
          </a:prstGeom>
        </p:spPr>
      </p:pic>
      <p:pic>
        <p:nvPicPr>
          <p:cNvPr id="5" name="Image 4">
            <a:extLst>
              <a:ext uri="{FF2B5EF4-FFF2-40B4-BE49-F238E27FC236}">
                <a16:creationId xmlns:a16="http://schemas.microsoft.com/office/drawing/2014/main" id="{D72BC78E-A861-3B48-9C9B-2E4E640DAEC8}"/>
              </a:ext>
            </a:extLst>
          </p:cNvPr>
          <p:cNvPicPr>
            <a:picLocks noChangeAspect="1"/>
          </p:cNvPicPr>
          <p:nvPr/>
        </p:nvPicPr>
        <p:blipFill>
          <a:blip r:embed="rId6"/>
          <a:stretch>
            <a:fillRect/>
          </a:stretch>
        </p:blipFill>
        <p:spPr>
          <a:xfrm>
            <a:off x="975221" y="1440448"/>
            <a:ext cx="2185169" cy="2185169"/>
          </a:xfrm>
          <a:prstGeom prst="rect">
            <a:avLst/>
          </a:prstGeom>
        </p:spPr>
      </p:pic>
      <p:sp>
        <p:nvSpPr>
          <p:cNvPr id="6" name="Rectangle 5">
            <a:extLst>
              <a:ext uri="{FF2B5EF4-FFF2-40B4-BE49-F238E27FC236}">
                <a16:creationId xmlns:a16="http://schemas.microsoft.com/office/drawing/2014/main" id="{FC271B5C-CA44-9241-84D4-F6483C7A2BDC}"/>
              </a:ext>
            </a:extLst>
          </p:cNvPr>
          <p:cNvSpPr/>
          <p:nvPr/>
        </p:nvSpPr>
        <p:spPr>
          <a:xfrm>
            <a:off x="3160390" y="3611329"/>
            <a:ext cx="2185169" cy="2185169"/>
          </a:xfrm>
          <a:prstGeom prst="rect">
            <a:avLst/>
          </a:prstGeom>
          <a:solidFill>
            <a:srgbClr val="F6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TextBox 12">
            <a:extLst>
              <a:ext uri="{FF2B5EF4-FFF2-40B4-BE49-F238E27FC236}">
                <a16:creationId xmlns:a16="http://schemas.microsoft.com/office/drawing/2014/main" id="{38AFAC4F-2932-EA44-902E-B830A53F4EB3}"/>
              </a:ext>
            </a:extLst>
          </p:cNvPr>
          <p:cNvSpPr txBox="1"/>
          <p:nvPr/>
        </p:nvSpPr>
        <p:spPr>
          <a:xfrm>
            <a:off x="1251282" y="4041135"/>
            <a:ext cx="1402540" cy="1246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sz="2500" b="1" dirty="0">
                <a:solidFill>
                  <a:srgbClr val="006A66"/>
                </a:solidFill>
              </a:rPr>
              <a:t>138 مليون طفل ما زالوا يعملون</a:t>
            </a:r>
            <a:endParaRPr sz="2500" dirty="0">
              <a:solidFill>
                <a:srgbClr val="006A66"/>
              </a:solidFill>
            </a:endParaRPr>
          </a:p>
        </p:txBody>
      </p:sp>
      <p:sp>
        <p:nvSpPr>
          <p:cNvPr id="9" name="CasellaDiTesto 26">
            <a:extLst>
              <a:ext uri="{FF2B5EF4-FFF2-40B4-BE49-F238E27FC236}">
                <a16:creationId xmlns:a16="http://schemas.microsoft.com/office/drawing/2014/main" id="{0372B903-070C-C549-AB79-724FDE640B75}"/>
              </a:ext>
            </a:extLst>
          </p:cNvPr>
          <p:cNvSpPr txBox="1"/>
          <p:nvPr/>
        </p:nvSpPr>
        <p:spPr>
          <a:xfrm>
            <a:off x="5493272" y="1866329"/>
            <a:ext cx="5369522"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a:lvl1pPr>
          </a:lstStyle>
          <a:p>
            <a:pPr algn="r" rtl="1"/>
            <a:r>
              <a:rPr lang="ar-MA" sz="4500" b="1" dirty="0">
                <a:solidFill>
                  <a:srgbClr val="006A66"/>
                </a:solidFill>
              </a:rPr>
              <a:t>لماذا الآن: </a:t>
            </a:r>
            <a:r>
              <a:rPr lang="ar-MA" sz="4500" dirty="0">
                <a:solidFill>
                  <a:srgbClr val="006A66"/>
                </a:solidFill>
              </a:rPr>
              <a:t>التقدم، والمثابرة، والتوجهات السياسية</a:t>
            </a:r>
            <a:endParaRPr lang="fr-MA" sz="4500" dirty="0">
              <a:solidFill>
                <a:srgbClr val="F6BD32"/>
              </a:solidFill>
            </a:endParaRPr>
          </a:p>
        </p:txBody>
      </p:sp>
      <p:sp>
        <p:nvSpPr>
          <p:cNvPr id="10" name="TextBox 12">
            <a:extLst>
              <a:ext uri="{FF2B5EF4-FFF2-40B4-BE49-F238E27FC236}">
                <a16:creationId xmlns:a16="http://schemas.microsoft.com/office/drawing/2014/main" id="{734BEC54-6ECB-E841-8645-9A8710B5F9C0}"/>
              </a:ext>
            </a:extLst>
          </p:cNvPr>
          <p:cNvSpPr txBox="1"/>
          <p:nvPr/>
        </p:nvSpPr>
        <p:spPr>
          <a:xfrm>
            <a:off x="5824627" y="3534213"/>
            <a:ext cx="5045042" cy="204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rtl="1">
              <a:defRPr>
                <a:solidFill>
                  <a:srgbClr val="404040"/>
                </a:solidFill>
              </a:defRPr>
            </a:pPr>
            <a:r>
              <a:rPr lang="ar-MA" dirty="0"/>
              <a:t>تستضيف الحكومة المغربية، في الفترة من 11 إلى 13 فبراير 2026، المؤتمر العالمي السادس للقضاء على عمل الأطفال، الذي يجمع الحكومات ومنظمات أصحاب العمل والعمال والمجتمع المدني والقطاع الخاص والشركاء الدوليين لتسريع وتيرة التقدم. ويأتي هذا المؤتمر في وقت تكشف فيه التقديرات العالمية لعام 2024 الصادرة عن منظمة العمل الدولية واليونيسف أن 138 مليون طفل ما زالوا يعملون، منهم 54 مليون طفل يؤدون أعمالاً خطرة.</a:t>
            </a:r>
            <a:endParaRPr dirty="0">
              <a:solidFill>
                <a:schemeClr val="tx1">
                  <a:lumMod val="85000"/>
                  <a:lumOff val="15000"/>
                </a:schemeClr>
              </a:solidFill>
            </a:endParaRPr>
          </a:p>
        </p:txBody>
      </p:sp>
      <p:sp>
        <p:nvSpPr>
          <p:cNvPr id="11" name="TextBox 12">
            <a:extLst>
              <a:ext uri="{FF2B5EF4-FFF2-40B4-BE49-F238E27FC236}">
                <a16:creationId xmlns:a16="http://schemas.microsoft.com/office/drawing/2014/main" id="{7C6A7F16-8F55-FD44-9B3A-E5439B9792F3}"/>
              </a:ext>
            </a:extLst>
          </p:cNvPr>
          <p:cNvSpPr txBox="1"/>
          <p:nvPr/>
        </p:nvSpPr>
        <p:spPr>
          <a:xfrm>
            <a:off x="3501909" y="4041135"/>
            <a:ext cx="1402540" cy="1246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sz="2500" b="1" dirty="0">
                <a:solidFill>
                  <a:schemeClr val="bg1"/>
                </a:solidFill>
              </a:rPr>
              <a:t>54 مليون طفل يؤدون أعمالاً خطرة</a:t>
            </a:r>
            <a:endParaRPr sz="2500" dirty="0">
              <a:solidFill>
                <a:schemeClr val="bg1"/>
              </a:solidFill>
            </a:endParaRPr>
          </a:p>
        </p:txBody>
      </p:sp>
    </p:spTree>
    <p:extLst>
      <p:ext uri="{BB962C8B-B14F-4D97-AF65-F5344CB8AC3E}">
        <p14:creationId xmlns:p14="http://schemas.microsoft.com/office/powerpoint/2010/main" val="3597145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38E03F8B-407F-A04F-8C6B-5D550C3F8240}"/>
              </a:ext>
            </a:extLst>
          </p:cNvPr>
          <p:cNvPicPr>
            <a:picLocks noChangeAspect="1"/>
          </p:cNvPicPr>
          <p:nvPr/>
        </p:nvPicPr>
        <p:blipFill>
          <a:blip r:embed="rId3"/>
          <a:stretch>
            <a:fillRect/>
          </a:stretch>
        </p:blipFill>
        <p:spPr>
          <a:xfrm>
            <a:off x="6569770" y="358028"/>
            <a:ext cx="3519043" cy="5286248"/>
          </a:xfrm>
          <a:prstGeom prst="rect">
            <a:avLst/>
          </a:prstGeom>
        </p:spPr>
      </p:pic>
      <p:sp>
        <p:nvSpPr>
          <p:cNvPr id="3" name="TextBox 12">
            <a:extLst>
              <a:ext uri="{FF2B5EF4-FFF2-40B4-BE49-F238E27FC236}">
                <a16:creationId xmlns:a16="http://schemas.microsoft.com/office/drawing/2014/main" id="{53653282-25C4-4D4F-B6AA-8615D4222B6A}"/>
              </a:ext>
            </a:extLst>
          </p:cNvPr>
          <p:cNvSpPr txBox="1"/>
          <p:nvPr/>
        </p:nvSpPr>
        <p:spPr>
          <a:xfrm>
            <a:off x="2246880" y="1616231"/>
            <a:ext cx="5707714" cy="31700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sz="4000" dirty="0">
                <a:solidFill>
                  <a:srgbClr val="322761"/>
                </a:solidFill>
              </a:rPr>
              <a:t>ينبغي أن يكون الأطفال في المدرسة، لا في العمل. يحتاج الآباء إلى الدعم وفرص العمل اللائقة لضمان وجود أطفالهم في الفصول الدراسية.</a:t>
            </a:r>
            <a:endParaRPr sz="4000" dirty="0">
              <a:solidFill>
                <a:srgbClr val="322761"/>
              </a:solidFill>
            </a:endParaRPr>
          </a:p>
        </p:txBody>
      </p:sp>
      <p:sp>
        <p:nvSpPr>
          <p:cNvPr id="4" name="TextBox 12">
            <a:extLst>
              <a:ext uri="{FF2B5EF4-FFF2-40B4-BE49-F238E27FC236}">
                <a16:creationId xmlns:a16="http://schemas.microsoft.com/office/drawing/2014/main" id="{BA13F597-7E00-4349-9377-9CE9E9328D91}"/>
              </a:ext>
            </a:extLst>
          </p:cNvPr>
          <p:cNvSpPr txBox="1"/>
          <p:nvPr/>
        </p:nvSpPr>
        <p:spPr>
          <a:xfrm>
            <a:off x="4725028" y="4001706"/>
            <a:ext cx="663838"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404040"/>
                </a:solidFill>
              </a:defRPr>
            </a:pPr>
            <a:r>
              <a:rPr lang="fr-MA" sz="5000" dirty="0">
                <a:solidFill>
                  <a:srgbClr val="F6BD32"/>
                </a:solidFill>
                <a:latin typeface="Bw Gradual" pitchFamily="2" charset="77"/>
                <a:cs typeface="Baghdad" pitchFamily="2" charset="-78"/>
              </a:rPr>
              <a:t>‘‘</a:t>
            </a:r>
            <a:endParaRPr sz="5000" dirty="0">
              <a:solidFill>
                <a:srgbClr val="F6BD32"/>
              </a:solidFill>
              <a:latin typeface="Bw Gradual" pitchFamily="2" charset="77"/>
              <a:cs typeface="Baghdad" pitchFamily="2" charset="-78"/>
            </a:endParaRPr>
          </a:p>
        </p:txBody>
      </p:sp>
      <p:sp>
        <p:nvSpPr>
          <p:cNvPr id="5" name="TextBox 12">
            <a:extLst>
              <a:ext uri="{FF2B5EF4-FFF2-40B4-BE49-F238E27FC236}">
                <a16:creationId xmlns:a16="http://schemas.microsoft.com/office/drawing/2014/main" id="{0F4030C7-7FBF-6247-AA4C-3DA6D3EBFB40}"/>
              </a:ext>
            </a:extLst>
          </p:cNvPr>
          <p:cNvSpPr txBox="1"/>
          <p:nvPr/>
        </p:nvSpPr>
        <p:spPr>
          <a:xfrm>
            <a:off x="7862515" y="1274884"/>
            <a:ext cx="595148"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a:solidFill>
                  <a:srgbClr val="404040"/>
                </a:solidFill>
              </a:defRPr>
            </a:pPr>
            <a:r>
              <a:rPr lang="fr-MA" sz="9000" dirty="0">
                <a:solidFill>
                  <a:srgbClr val="F6BD32"/>
                </a:solidFill>
                <a:latin typeface="Bw Gradual" pitchFamily="2" charset="77"/>
                <a:cs typeface="Baghdad" pitchFamily="2" charset="-78"/>
              </a:rPr>
              <a:t>’’</a:t>
            </a:r>
            <a:endParaRPr sz="9000" dirty="0">
              <a:solidFill>
                <a:srgbClr val="F6BD32"/>
              </a:solidFill>
              <a:latin typeface="Bw Gradual" pitchFamily="2" charset="77"/>
              <a:cs typeface="Baghdad" pitchFamily="2" charset="-78"/>
            </a:endParaRPr>
          </a:p>
        </p:txBody>
      </p:sp>
      <p:sp>
        <p:nvSpPr>
          <p:cNvPr id="6" name="TextBox 12">
            <a:extLst>
              <a:ext uri="{FF2B5EF4-FFF2-40B4-BE49-F238E27FC236}">
                <a16:creationId xmlns:a16="http://schemas.microsoft.com/office/drawing/2014/main" id="{A44527BF-91B1-B245-8B84-5795549CA21C}"/>
              </a:ext>
            </a:extLst>
          </p:cNvPr>
          <p:cNvSpPr txBox="1"/>
          <p:nvPr/>
        </p:nvSpPr>
        <p:spPr>
          <a:xfrm>
            <a:off x="8703988" y="3340783"/>
            <a:ext cx="1281297" cy="6540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sz="1200" b="1" dirty="0">
                <a:solidFill>
                  <a:srgbClr val="322761"/>
                </a:solidFill>
              </a:rPr>
              <a:t>جيلبرت ف. هونغب</a:t>
            </a:r>
            <a:endParaRPr lang="fr-FR" sz="1200" b="1" dirty="0">
              <a:solidFill>
                <a:srgbClr val="322761"/>
              </a:solidFill>
            </a:endParaRPr>
          </a:p>
          <a:p>
            <a:pPr algn="r" rtl="1">
              <a:defRPr>
                <a:solidFill>
                  <a:srgbClr val="404040"/>
                </a:solidFill>
              </a:defRPr>
            </a:pPr>
            <a:r>
              <a:rPr lang="ar-MA" sz="1200" dirty="0">
                <a:solidFill>
                  <a:srgbClr val="322761"/>
                </a:solidFill>
              </a:rPr>
              <a:t>المدير العام لمنظمة العمل الدولية</a:t>
            </a:r>
            <a:endParaRPr sz="1200" dirty="0">
              <a:solidFill>
                <a:srgbClr val="322761"/>
              </a:solidFill>
            </a:endParaRPr>
          </a:p>
        </p:txBody>
      </p:sp>
      <p:sp>
        <p:nvSpPr>
          <p:cNvPr id="9" name="Ellipse 8">
            <a:extLst>
              <a:ext uri="{FF2B5EF4-FFF2-40B4-BE49-F238E27FC236}">
                <a16:creationId xmlns:a16="http://schemas.microsoft.com/office/drawing/2014/main" id="{CADA7A54-4E7F-884B-813C-50C2113C1246}"/>
              </a:ext>
            </a:extLst>
          </p:cNvPr>
          <p:cNvSpPr/>
          <p:nvPr/>
        </p:nvSpPr>
        <p:spPr>
          <a:xfrm>
            <a:off x="8764295" y="1669456"/>
            <a:ext cx="1571625" cy="1571625"/>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5" name="Image 14">
            <a:extLst>
              <a:ext uri="{FF2B5EF4-FFF2-40B4-BE49-F238E27FC236}">
                <a16:creationId xmlns:a16="http://schemas.microsoft.com/office/drawing/2014/main" id="{2520357E-5857-554E-AACB-62E502E4BB31}"/>
              </a:ext>
            </a:extLst>
          </p:cNvPr>
          <p:cNvPicPr>
            <a:picLocks noChangeAspect="1"/>
          </p:cNvPicPr>
          <p:nvPr/>
        </p:nvPicPr>
        <p:blipFill>
          <a:blip r:embed="rId4"/>
          <a:stretch>
            <a:fillRect/>
          </a:stretch>
        </p:blipFill>
        <p:spPr>
          <a:xfrm>
            <a:off x="975063" y="5915434"/>
            <a:ext cx="2222500" cy="228600"/>
          </a:xfrm>
          <a:prstGeom prst="rect">
            <a:avLst/>
          </a:prstGeom>
        </p:spPr>
      </p:pic>
      <p:pic>
        <p:nvPicPr>
          <p:cNvPr id="7" name="Image 6">
            <a:extLst>
              <a:ext uri="{FF2B5EF4-FFF2-40B4-BE49-F238E27FC236}">
                <a16:creationId xmlns:a16="http://schemas.microsoft.com/office/drawing/2014/main" id="{628FAEE8-812B-8C47-A143-827FFCE736EA}"/>
              </a:ext>
            </a:extLst>
          </p:cNvPr>
          <p:cNvPicPr>
            <a:picLocks noChangeAspect="1"/>
          </p:cNvPicPr>
          <p:nvPr/>
        </p:nvPicPr>
        <p:blipFill>
          <a:blip r:embed="rId5"/>
          <a:stretch>
            <a:fillRect/>
          </a:stretch>
        </p:blipFill>
        <p:spPr>
          <a:xfrm>
            <a:off x="3510814" y="5796385"/>
            <a:ext cx="1999895" cy="645450"/>
          </a:xfrm>
          <a:prstGeom prst="rect">
            <a:avLst/>
          </a:prstGeom>
        </p:spPr>
      </p:pic>
    </p:spTree>
    <p:extLst>
      <p:ext uri="{BB962C8B-B14F-4D97-AF65-F5344CB8AC3E}">
        <p14:creationId xmlns:p14="http://schemas.microsoft.com/office/powerpoint/2010/main" val="917005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AAA3096-FF90-C14D-BAF3-FD3B0B9E8BFB}"/>
              </a:ext>
            </a:extLst>
          </p:cNvPr>
          <p:cNvPicPr>
            <a:picLocks noChangeAspect="1"/>
          </p:cNvPicPr>
          <p:nvPr/>
        </p:nvPicPr>
        <p:blipFill>
          <a:blip r:embed="rId3"/>
          <a:stretch>
            <a:fillRect/>
          </a:stretch>
        </p:blipFill>
        <p:spPr>
          <a:xfrm>
            <a:off x="0" y="0"/>
            <a:ext cx="12192000" cy="6858000"/>
          </a:xfrm>
          <a:prstGeom prst="rect">
            <a:avLst/>
          </a:prstGeom>
        </p:spPr>
      </p:pic>
      <p:cxnSp>
        <p:nvCxnSpPr>
          <p:cNvPr id="20" name="Connecteur droit 19">
            <a:extLst>
              <a:ext uri="{FF2B5EF4-FFF2-40B4-BE49-F238E27FC236}">
                <a16:creationId xmlns:a16="http://schemas.microsoft.com/office/drawing/2014/main" id="{E586F58D-9C14-C74A-8EB1-DF0E13DA9623}"/>
              </a:ext>
            </a:extLst>
          </p:cNvPr>
          <p:cNvCxnSpPr/>
          <p:nvPr/>
        </p:nvCxnSpPr>
        <p:spPr>
          <a:xfrm flipH="1">
            <a:off x="426994" y="1124470"/>
            <a:ext cx="11302810" cy="0"/>
          </a:xfrm>
          <a:prstGeom prst="line">
            <a:avLst/>
          </a:prstGeom>
          <a:ln w="3175">
            <a:solidFill>
              <a:srgbClr val="2EB6BE"/>
            </a:solidFill>
          </a:ln>
        </p:spPr>
        <p:style>
          <a:lnRef idx="1">
            <a:schemeClr val="accent1"/>
          </a:lnRef>
          <a:fillRef idx="0">
            <a:schemeClr val="accent1"/>
          </a:fillRef>
          <a:effectRef idx="0">
            <a:schemeClr val="accent1"/>
          </a:effectRef>
          <a:fontRef idx="minor">
            <a:schemeClr val="tx1"/>
          </a:fontRef>
        </p:style>
      </p:cxnSp>
      <p:pic>
        <p:nvPicPr>
          <p:cNvPr id="29" name="Image 28">
            <a:extLst>
              <a:ext uri="{FF2B5EF4-FFF2-40B4-BE49-F238E27FC236}">
                <a16:creationId xmlns:a16="http://schemas.microsoft.com/office/drawing/2014/main" id="{957D343A-403A-764F-B104-3217A43EEFCB}"/>
              </a:ext>
            </a:extLst>
          </p:cNvPr>
          <p:cNvPicPr>
            <a:picLocks noChangeAspect="1"/>
          </p:cNvPicPr>
          <p:nvPr/>
        </p:nvPicPr>
        <p:blipFill>
          <a:blip r:embed="rId4"/>
          <a:stretch>
            <a:fillRect/>
          </a:stretch>
        </p:blipFill>
        <p:spPr>
          <a:xfrm>
            <a:off x="426994" y="6379563"/>
            <a:ext cx="2159000" cy="114300"/>
          </a:xfrm>
          <a:prstGeom prst="rect">
            <a:avLst/>
          </a:prstGeom>
        </p:spPr>
      </p:pic>
      <p:pic>
        <p:nvPicPr>
          <p:cNvPr id="21" name="Image 20">
            <a:extLst>
              <a:ext uri="{FF2B5EF4-FFF2-40B4-BE49-F238E27FC236}">
                <a16:creationId xmlns:a16="http://schemas.microsoft.com/office/drawing/2014/main" id="{3D171857-35B7-734F-9505-2143E8149282}"/>
              </a:ext>
            </a:extLst>
          </p:cNvPr>
          <p:cNvPicPr>
            <a:picLocks noChangeAspect="1"/>
          </p:cNvPicPr>
          <p:nvPr/>
        </p:nvPicPr>
        <p:blipFill>
          <a:blip r:embed="rId5"/>
          <a:stretch>
            <a:fillRect/>
          </a:stretch>
        </p:blipFill>
        <p:spPr>
          <a:xfrm>
            <a:off x="461540" y="89740"/>
            <a:ext cx="2969179" cy="958280"/>
          </a:xfrm>
          <a:prstGeom prst="rect">
            <a:avLst/>
          </a:prstGeom>
        </p:spPr>
      </p:pic>
      <p:pic>
        <p:nvPicPr>
          <p:cNvPr id="3" name="Image 2">
            <a:extLst>
              <a:ext uri="{FF2B5EF4-FFF2-40B4-BE49-F238E27FC236}">
                <a16:creationId xmlns:a16="http://schemas.microsoft.com/office/drawing/2014/main" id="{2E29A9AA-1E28-C349-AA31-FF1E210084C4}"/>
              </a:ext>
            </a:extLst>
          </p:cNvPr>
          <p:cNvPicPr>
            <a:picLocks noChangeAspect="1"/>
          </p:cNvPicPr>
          <p:nvPr/>
        </p:nvPicPr>
        <p:blipFill>
          <a:blip r:embed="rId6"/>
          <a:stretch>
            <a:fillRect/>
          </a:stretch>
        </p:blipFill>
        <p:spPr>
          <a:xfrm>
            <a:off x="9736784" y="246385"/>
            <a:ext cx="1999895" cy="645450"/>
          </a:xfrm>
          <a:prstGeom prst="rect">
            <a:avLst/>
          </a:prstGeom>
        </p:spPr>
      </p:pic>
      <p:sp>
        <p:nvSpPr>
          <p:cNvPr id="22" name="Titre 1">
            <a:extLst>
              <a:ext uri="{FF2B5EF4-FFF2-40B4-BE49-F238E27FC236}">
                <a16:creationId xmlns:a16="http://schemas.microsoft.com/office/drawing/2014/main" id="{640AEF19-692F-6C41-A857-49C0626C7F27}"/>
              </a:ext>
            </a:extLst>
          </p:cNvPr>
          <p:cNvSpPr txBox="1">
            <a:spLocks/>
          </p:cNvSpPr>
          <p:nvPr/>
        </p:nvSpPr>
        <p:spPr>
          <a:xfrm>
            <a:off x="1231490" y="2026492"/>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138</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a:t>
            </a:r>
            <a:r>
              <a:rPr lang="ar-MA" sz="4000" b="1" dirty="0">
                <a:solidFill>
                  <a:srgbClr val="2EB6BE"/>
                </a:solidFill>
                <a:latin typeface="Calibri" panose="020F0502020204030204" pitchFamily="34" charset="0"/>
                <a:ea typeface="Tahoma" panose="020B0604030504040204" pitchFamily="34" charset="0"/>
                <a:cs typeface="Calibri" panose="020F0502020204030204" pitchFamily="34" charset="0"/>
              </a:rPr>
              <a:t>مليون</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p:txBody>
      </p:sp>
      <p:sp>
        <p:nvSpPr>
          <p:cNvPr id="23" name="TextBox 12">
            <a:extLst>
              <a:ext uri="{FF2B5EF4-FFF2-40B4-BE49-F238E27FC236}">
                <a16:creationId xmlns:a16="http://schemas.microsoft.com/office/drawing/2014/main" id="{92C5CB96-FE76-4B4F-A966-71E2BDC6EFAA}"/>
              </a:ext>
            </a:extLst>
          </p:cNvPr>
          <p:cNvSpPr txBox="1"/>
          <p:nvPr/>
        </p:nvSpPr>
        <p:spPr>
          <a:xfrm>
            <a:off x="1191066" y="3490567"/>
            <a:ext cx="1874846"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لا يزال طفل واحد من بين كل 10 أطفال و8% من الأطفال الذين تتراوح أعمارهم بين 5 و17 عامًا، محرومين من طفولتهم.</a:t>
            </a:r>
            <a:endParaRPr dirty="0">
              <a:solidFill>
                <a:schemeClr val="bg1"/>
              </a:solidFill>
            </a:endParaRPr>
          </a:p>
        </p:txBody>
      </p:sp>
      <p:sp>
        <p:nvSpPr>
          <p:cNvPr id="24" name="Titre 1">
            <a:extLst>
              <a:ext uri="{FF2B5EF4-FFF2-40B4-BE49-F238E27FC236}">
                <a16:creationId xmlns:a16="http://schemas.microsoft.com/office/drawing/2014/main" id="{C72E07CD-3407-7846-86CC-E96973C1BA36}"/>
              </a:ext>
            </a:extLst>
          </p:cNvPr>
          <p:cNvSpPr txBox="1">
            <a:spLocks/>
          </p:cNvSpPr>
          <p:nvPr/>
        </p:nvSpPr>
        <p:spPr>
          <a:xfrm>
            <a:off x="3759141" y="2026492"/>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54</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a:t>
            </a:r>
            <a:r>
              <a:rPr lang="ar-MA" sz="4000" b="1" dirty="0">
                <a:solidFill>
                  <a:srgbClr val="2EB6BE"/>
                </a:solidFill>
                <a:latin typeface="Calibri" panose="020F0502020204030204" pitchFamily="34" charset="0"/>
                <a:ea typeface="Tahoma" panose="020B0604030504040204" pitchFamily="34" charset="0"/>
                <a:cs typeface="Calibri" panose="020F0502020204030204" pitchFamily="34" charset="0"/>
              </a:rPr>
              <a:t>مليون</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p:txBody>
      </p:sp>
      <p:sp>
        <p:nvSpPr>
          <p:cNvPr id="25" name="TextBox 12">
            <a:extLst>
              <a:ext uri="{FF2B5EF4-FFF2-40B4-BE49-F238E27FC236}">
                <a16:creationId xmlns:a16="http://schemas.microsoft.com/office/drawing/2014/main" id="{BD9F5BD4-2DAE-F54D-8CE9-AF088C5EFB22}"/>
              </a:ext>
            </a:extLst>
          </p:cNvPr>
          <p:cNvSpPr txBox="1"/>
          <p:nvPr/>
        </p:nvSpPr>
        <p:spPr>
          <a:xfrm>
            <a:off x="3718717" y="3490567"/>
            <a:ext cx="1874846"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عدد الأطفال الذين يقومون بأعمال خطرة قد تضر بشكل مباشر بصحتهم أو سلامتهم أو أخلاقهم</a:t>
            </a:r>
            <a:endParaRPr dirty="0">
              <a:solidFill>
                <a:schemeClr val="bg1"/>
              </a:solidFill>
            </a:endParaRPr>
          </a:p>
        </p:txBody>
      </p:sp>
      <p:sp>
        <p:nvSpPr>
          <p:cNvPr id="26" name="Titre 1">
            <a:extLst>
              <a:ext uri="{FF2B5EF4-FFF2-40B4-BE49-F238E27FC236}">
                <a16:creationId xmlns:a16="http://schemas.microsoft.com/office/drawing/2014/main" id="{CF007C98-FBBC-ED44-87DB-A3C9678FCA46}"/>
              </a:ext>
            </a:extLst>
          </p:cNvPr>
          <p:cNvSpPr txBox="1">
            <a:spLocks/>
          </p:cNvSpPr>
          <p:nvPr/>
        </p:nvSpPr>
        <p:spPr>
          <a:xfrm>
            <a:off x="6061649" y="2026492"/>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87</a:t>
            </a:r>
            <a:r>
              <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rPr>
              <a:t> </a:t>
            </a:r>
            <a:r>
              <a:rPr lang="ar-MA" sz="4000" b="1" dirty="0">
                <a:solidFill>
                  <a:srgbClr val="2EB6BE"/>
                </a:solidFill>
                <a:latin typeface="Calibri" panose="020F0502020204030204" pitchFamily="34" charset="0"/>
                <a:ea typeface="Tahoma" panose="020B0604030504040204" pitchFamily="34" charset="0"/>
                <a:cs typeface="Calibri" panose="020F0502020204030204" pitchFamily="34" charset="0"/>
              </a:rPr>
              <a:t>مليون</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p:txBody>
      </p:sp>
      <p:sp>
        <p:nvSpPr>
          <p:cNvPr id="27" name="TextBox 12">
            <a:extLst>
              <a:ext uri="{FF2B5EF4-FFF2-40B4-BE49-F238E27FC236}">
                <a16:creationId xmlns:a16="http://schemas.microsoft.com/office/drawing/2014/main" id="{07927DE0-59E4-864D-BA16-FD097D8617B1}"/>
              </a:ext>
            </a:extLst>
          </p:cNvPr>
          <p:cNvSpPr txBox="1"/>
          <p:nvPr/>
        </p:nvSpPr>
        <p:spPr>
          <a:xfrm>
            <a:off x="6021225" y="3490567"/>
            <a:ext cx="187484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يعيش ضحايا عمالة الأطفال في أفريقيا</a:t>
            </a:r>
            <a:endParaRPr dirty="0">
              <a:solidFill>
                <a:schemeClr val="bg1"/>
              </a:solidFill>
            </a:endParaRPr>
          </a:p>
        </p:txBody>
      </p:sp>
      <p:sp>
        <p:nvSpPr>
          <p:cNvPr id="28" name="Titre 1">
            <a:extLst>
              <a:ext uri="{FF2B5EF4-FFF2-40B4-BE49-F238E27FC236}">
                <a16:creationId xmlns:a16="http://schemas.microsoft.com/office/drawing/2014/main" id="{D9CBC3D1-B7A2-BB42-AF84-3DB5D1DB63E9}"/>
              </a:ext>
            </a:extLst>
          </p:cNvPr>
          <p:cNvSpPr txBox="1">
            <a:spLocks/>
          </p:cNvSpPr>
          <p:nvPr/>
        </p:nvSpPr>
        <p:spPr>
          <a:xfrm>
            <a:off x="8103727" y="2026492"/>
            <a:ext cx="2652913" cy="1184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2EB6BE"/>
                </a:solidFill>
                <a:latin typeface="Calibri" panose="020F0502020204030204" pitchFamily="34" charset="0"/>
                <a:ea typeface="Tahoma" panose="020B0604030504040204" pitchFamily="34" charset="0"/>
                <a:cs typeface="Calibri" panose="020F0502020204030204" pitchFamily="34" charset="0"/>
              </a:rPr>
              <a:t>61%</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a:p>
            <a:pPr algn="ctr"/>
            <a:r>
              <a:rPr lang="ar-MA" sz="4000" b="1" dirty="0">
                <a:solidFill>
                  <a:srgbClr val="2EB6BE"/>
                </a:solidFill>
                <a:latin typeface="Calibri" panose="020F0502020204030204" pitchFamily="34" charset="0"/>
                <a:ea typeface="Tahoma" panose="020B0604030504040204" pitchFamily="34" charset="0"/>
                <a:cs typeface="Calibri" panose="020F0502020204030204" pitchFamily="34" charset="0"/>
              </a:rPr>
              <a:t>من الأطفال</a:t>
            </a:r>
            <a:endParaRPr lang="fr-FR" sz="4000" b="1" dirty="0">
              <a:solidFill>
                <a:srgbClr val="2EB6BE"/>
              </a:solidFill>
              <a:latin typeface="Calibri" panose="020F0502020204030204" pitchFamily="34" charset="0"/>
              <a:ea typeface="Tahoma" panose="020B0604030504040204" pitchFamily="34" charset="0"/>
              <a:cs typeface="Calibri" panose="020F0502020204030204" pitchFamily="34" charset="0"/>
            </a:endParaRPr>
          </a:p>
        </p:txBody>
      </p:sp>
      <p:sp>
        <p:nvSpPr>
          <p:cNvPr id="30" name="TextBox 12">
            <a:extLst>
              <a:ext uri="{FF2B5EF4-FFF2-40B4-BE49-F238E27FC236}">
                <a16:creationId xmlns:a16="http://schemas.microsoft.com/office/drawing/2014/main" id="{3C7054CE-D148-AE45-B4AF-312ACBAD7E90}"/>
              </a:ext>
            </a:extLst>
          </p:cNvPr>
          <p:cNvSpPr txBox="1"/>
          <p:nvPr/>
        </p:nvSpPr>
        <p:spPr>
          <a:xfrm>
            <a:off x="8492760" y="3490568"/>
            <a:ext cx="187484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يعملون في مجال الزراعة</a:t>
            </a:r>
            <a:endParaRPr dirty="0">
              <a:solidFill>
                <a:schemeClr val="bg1"/>
              </a:solidFill>
            </a:endParaRPr>
          </a:p>
        </p:txBody>
      </p:sp>
    </p:spTree>
    <p:extLst>
      <p:ext uri="{BB962C8B-B14F-4D97-AF65-F5344CB8AC3E}">
        <p14:creationId xmlns:p14="http://schemas.microsoft.com/office/powerpoint/2010/main" val="2548292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age 33">
            <a:extLst>
              <a:ext uri="{FF2B5EF4-FFF2-40B4-BE49-F238E27FC236}">
                <a16:creationId xmlns:a16="http://schemas.microsoft.com/office/drawing/2014/main" id="{5677B1E0-7C84-E24A-8D47-74F41659CFA0}"/>
              </a:ext>
            </a:extLst>
          </p:cNvPr>
          <p:cNvPicPr>
            <a:picLocks noChangeAspect="1"/>
          </p:cNvPicPr>
          <p:nvPr/>
        </p:nvPicPr>
        <p:blipFill>
          <a:blip r:embed="rId2"/>
          <a:stretch>
            <a:fillRect/>
          </a:stretch>
        </p:blipFill>
        <p:spPr>
          <a:xfrm>
            <a:off x="9249092" y="785652"/>
            <a:ext cx="2908300" cy="4368800"/>
          </a:xfrm>
          <a:prstGeom prst="rect">
            <a:avLst/>
          </a:prstGeom>
        </p:spPr>
      </p:pic>
      <p:sp>
        <p:nvSpPr>
          <p:cNvPr id="2" name="Rectangle 1">
            <a:extLst>
              <a:ext uri="{FF2B5EF4-FFF2-40B4-BE49-F238E27FC236}">
                <a16:creationId xmlns:a16="http://schemas.microsoft.com/office/drawing/2014/main" id="{597A7E39-B59A-C242-8CE9-C85B8A055EA9}"/>
              </a:ext>
            </a:extLst>
          </p:cNvPr>
          <p:cNvSpPr/>
          <p:nvPr/>
        </p:nvSpPr>
        <p:spPr>
          <a:xfrm>
            <a:off x="6456300" y="1706006"/>
            <a:ext cx="4911282" cy="1477328"/>
          </a:xfrm>
          <a:prstGeom prst="rect">
            <a:avLst/>
          </a:prstGeom>
        </p:spPr>
        <p:txBody>
          <a:bodyPr wrap="square" lIns="0" tIns="0" rIns="0" bIns="0" anchor="ctr" anchorCtr="0">
            <a:spAutoFit/>
          </a:bodyPr>
          <a:lstStyle/>
          <a:p>
            <a:pPr algn="r" rtl="1"/>
            <a:r>
              <a:rPr lang="ar-MA" sz="4800" b="1" dirty="0">
                <a:solidFill>
                  <a:srgbClr val="006A66"/>
                </a:solidFill>
                <a:latin typeface="Calibri" panose="020F0502020204030204" pitchFamily="34" charset="0"/>
                <a:cs typeface="Calibri" panose="020F0502020204030204" pitchFamily="34" charset="0"/>
              </a:rPr>
              <a:t>يتزايد الزخم للمؤتمر العالمي السادس</a:t>
            </a:r>
            <a:endParaRPr lang="en-US" sz="4800" b="1" dirty="0">
              <a:solidFill>
                <a:srgbClr val="006A66"/>
              </a:solidFill>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ACAADDA9-70D3-8645-B888-8CF50130DE49}"/>
              </a:ext>
            </a:extLst>
          </p:cNvPr>
          <p:cNvSpPr/>
          <p:nvPr/>
        </p:nvSpPr>
        <p:spPr>
          <a:xfrm>
            <a:off x="8589076" y="4728723"/>
            <a:ext cx="1671285" cy="832792"/>
          </a:xfrm>
          <a:prstGeom prst="rect">
            <a:avLst/>
          </a:prstGeom>
        </p:spPr>
        <p:txBody>
          <a:bodyPr wrap="square" lIns="0" tIns="0" rIns="0" bIns="0" anchor="ctr" anchorCtr="0">
            <a:spAutoFit/>
          </a:bodyPr>
          <a:lstStyle/>
          <a:p>
            <a:pPr>
              <a:lnSpc>
                <a:spcPct val="80000"/>
              </a:lnSpc>
            </a:pPr>
            <a:r>
              <a:rPr lang="en-US" sz="6600" dirty="0">
                <a:solidFill>
                  <a:srgbClr val="322761"/>
                </a:solidFill>
                <a:latin typeface="Calibri" panose="020F0502020204030204" pitchFamily="34" charset="0"/>
                <a:cs typeface="Calibri" panose="020F0502020204030204" pitchFamily="34" charset="0"/>
              </a:rPr>
              <a:t>61%</a:t>
            </a:r>
          </a:p>
        </p:txBody>
      </p:sp>
      <p:sp>
        <p:nvSpPr>
          <p:cNvPr id="4" name="Oval 64">
            <a:extLst>
              <a:ext uri="{FF2B5EF4-FFF2-40B4-BE49-F238E27FC236}">
                <a16:creationId xmlns:a16="http://schemas.microsoft.com/office/drawing/2014/main" id="{1E6E4FAB-FC56-AC46-A5CB-D6D4FCC2D2D0}"/>
              </a:ext>
            </a:extLst>
          </p:cNvPr>
          <p:cNvSpPr/>
          <p:nvPr/>
        </p:nvSpPr>
        <p:spPr>
          <a:xfrm>
            <a:off x="10204236" y="4797028"/>
            <a:ext cx="540000" cy="540000"/>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5" name="Graphic 2">
            <a:extLst>
              <a:ext uri="{FF2B5EF4-FFF2-40B4-BE49-F238E27FC236}">
                <a16:creationId xmlns:a16="http://schemas.microsoft.com/office/drawing/2014/main" id="{94D2F912-11F2-EB42-AEA4-E197FF58EF9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316486" y="4909278"/>
            <a:ext cx="288000" cy="288000"/>
          </a:xfrm>
          <a:prstGeom prst="rect">
            <a:avLst/>
          </a:prstGeom>
        </p:spPr>
      </p:pic>
      <p:sp>
        <p:nvSpPr>
          <p:cNvPr id="6" name="TextBox 76">
            <a:extLst>
              <a:ext uri="{FF2B5EF4-FFF2-40B4-BE49-F238E27FC236}">
                <a16:creationId xmlns:a16="http://schemas.microsoft.com/office/drawing/2014/main" id="{CACAF2BD-0B39-D64A-9DFA-9D28DEFE2AE9}"/>
              </a:ext>
            </a:extLst>
          </p:cNvPr>
          <p:cNvSpPr txBox="1"/>
          <p:nvPr/>
        </p:nvSpPr>
        <p:spPr>
          <a:xfrm>
            <a:off x="6096000" y="3474218"/>
            <a:ext cx="5271582" cy="871649"/>
          </a:xfrm>
          <a:prstGeom prst="rect">
            <a:avLst/>
          </a:prstGeom>
          <a:noFill/>
        </p:spPr>
        <p:txBody>
          <a:bodyPr wrap="square" lIns="0" tIns="0" rIns="0" bIns="0" rtlCol="0">
            <a:spAutoFit/>
          </a:bodyPr>
          <a:lstStyle/>
          <a:p>
            <a:pPr algn="just" rtl="1">
              <a:lnSpc>
                <a:spcPct val="120000"/>
              </a:lnSpc>
              <a:spcAft>
                <a:spcPts val="800"/>
              </a:spcAft>
            </a:pPr>
            <a:r>
              <a:rPr lang="ar-MA" sz="1200" kern="1500" dirty="0">
                <a:solidFill>
                  <a:schemeClr val="tx1">
                    <a:lumMod val="65000"/>
                    <a:lumOff val="35000"/>
                  </a:schemeClr>
                </a:solidFill>
                <a:ea typeface="Inter Tight" pitchFamily="2" charset="0"/>
                <a:cs typeface="Plus Jakarta Sans" pitchFamily="2" charset="0"/>
              </a:rPr>
              <a:t>سيستضيف المؤتمر العالمي السادس، الذي تنظمه الحكومة المغربية، صانعي السياسات والممارسين من الحكومات، ومنظمات أصحاب العمل والعمال، والمجتمع المدني، والمنظمات الإقليمية والدولية، والقطاع الخاص، والأوساط الأكاديمية. وسيتبادل المشاركون الخبرات، ويحددون الحلول، ويتفقون على إجراءات عاجلة وملموسة للقضاء على عمالة الأطفال على مستوى العالم.</a:t>
            </a:r>
            <a:endParaRPr lang="en-US" sz="1200" kern="1500" dirty="0">
              <a:solidFill>
                <a:schemeClr val="tx1">
                  <a:lumMod val="65000"/>
                  <a:lumOff val="35000"/>
                </a:schemeClr>
              </a:solidFill>
              <a:ea typeface="Inter Tight" pitchFamily="2" charset="0"/>
              <a:cs typeface="Plus Jakarta Sans" pitchFamily="2" charset="0"/>
            </a:endParaRPr>
          </a:p>
        </p:txBody>
      </p:sp>
      <p:sp>
        <p:nvSpPr>
          <p:cNvPr id="7" name="TextBox 12">
            <a:extLst>
              <a:ext uri="{FF2B5EF4-FFF2-40B4-BE49-F238E27FC236}">
                <a16:creationId xmlns:a16="http://schemas.microsoft.com/office/drawing/2014/main" id="{0FD99C27-CF15-344C-A16F-48EC61500DBE}"/>
              </a:ext>
            </a:extLst>
          </p:cNvPr>
          <p:cNvSpPr txBox="1"/>
          <p:nvPr/>
        </p:nvSpPr>
        <p:spPr>
          <a:xfrm>
            <a:off x="6691941" y="4614320"/>
            <a:ext cx="176247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sz="2400" b="1" dirty="0">
                <a:solidFill>
                  <a:srgbClr val="322761"/>
                </a:solidFill>
              </a:rPr>
              <a:t>من الأطفال</a:t>
            </a:r>
            <a:endParaRPr sz="2400" dirty="0">
              <a:solidFill>
                <a:srgbClr val="322761"/>
              </a:solidFill>
            </a:endParaRPr>
          </a:p>
        </p:txBody>
      </p:sp>
      <p:sp>
        <p:nvSpPr>
          <p:cNvPr id="8" name="TextBox 12">
            <a:extLst>
              <a:ext uri="{FF2B5EF4-FFF2-40B4-BE49-F238E27FC236}">
                <a16:creationId xmlns:a16="http://schemas.microsoft.com/office/drawing/2014/main" id="{94C53C3D-BE3C-B74E-838B-16A62B65F6FB}"/>
              </a:ext>
            </a:extLst>
          </p:cNvPr>
          <p:cNvSpPr txBox="1"/>
          <p:nvPr/>
        </p:nvSpPr>
        <p:spPr>
          <a:xfrm>
            <a:off x="6691941" y="4983941"/>
            <a:ext cx="176247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dirty="0"/>
              <a:t>يعملون في مجال</a:t>
            </a:r>
            <a:r>
              <a:rPr lang="fr-FR" dirty="0"/>
              <a:t> </a:t>
            </a:r>
            <a:r>
              <a:rPr lang="ar-MA" dirty="0"/>
              <a:t>الزراعة</a:t>
            </a:r>
            <a:endParaRPr sz="1500" dirty="0">
              <a:solidFill>
                <a:schemeClr val="tx1">
                  <a:lumMod val="85000"/>
                  <a:lumOff val="15000"/>
                </a:schemeClr>
              </a:solidFill>
            </a:endParaRPr>
          </a:p>
        </p:txBody>
      </p:sp>
      <p:grpSp>
        <p:nvGrpSpPr>
          <p:cNvPr id="9" name="Group 66">
            <a:extLst>
              <a:ext uri="{FF2B5EF4-FFF2-40B4-BE49-F238E27FC236}">
                <a16:creationId xmlns:a16="http://schemas.microsoft.com/office/drawing/2014/main" id="{98A2E49C-5C36-514C-B7A4-BD734A8E9293}"/>
              </a:ext>
            </a:extLst>
          </p:cNvPr>
          <p:cNvGrpSpPr/>
          <p:nvPr/>
        </p:nvGrpSpPr>
        <p:grpSpPr>
          <a:xfrm>
            <a:off x="7495397" y="2616344"/>
            <a:ext cx="460095" cy="460089"/>
            <a:chOff x="6016222" y="4375596"/>
            <a:chExt cx="460095" cy="460089"/>
          </a:xfrm>
          <a:solidFill>
            <a:srgbClr val="F6BD32"/>
          </a:solidFill>
        </p:grpSpPr>
        <p:sp>
          <p:nvSpPr>
            <p:cNvPr id="10" name="Oval 67">
              <a:extLst>
                <a:ext uri="{FF2B5EF4-FFF2-40B4-BE49-F238E27FC236}">
                  <a16:creationId xmlns:a16="http://schemas.microsoft.com/office/drawing/2014/main" id="{99932DD8-6B66-924A-98A1-A1C21D3D60F0}"/>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1" name="Group 68">
              <a:extLst>
                <a:ext uri="{FF2B5EF4-FFF2-40B4-BE49-F238E27FC236}">
                  <a16:creationId xmlns:a16="http://schemas.microsoft.com/office/drawing/2014/main" id="{61D54AE3-59FB-FF44-900A-C6032BC1407A}"/>
                </a:ext>
              </a:extLst>
            </p:cNvPr>
            <p:cNvGrpSpPr/>
            <p:nvPr/>
          </p:nvGrpSpPr>
          <p:grpSpPr>
            <a:xfrm>
              <a:off x="6176270" y="4535610"/>
              <a:ext cx="140000" cy="140061"/>
              <a:chOff x="3985022" y="4117138"/>
              <a:chExt cx="98822" cy="98866"/>
            </a:xfrm>
            <a:grpFill/>
          </p:grpSpPr>
          <p:cxnSp>
            <p:nvCxnSpPr>
              <p:cNvPr id="12" name="Straight Connector 69">
                <a:extLst>
                  <a:ext uri="{FF2B5EF4-FFF2-40B4-BE49-F238E27FC236}">
                    <a16:creationId xmlns:a16="http://schemas.microsoft.com/office/drawing/2014/main" id="{64F82F4B-B575-034B-AF41-4CE67CE0BB85}"/>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3" name="Straight Connector 70">
                <a:extLst>
                  <a:ext uri="{FF2B5EF4-FFF2-40B4-BE49-F238E27FC236}">
                    <a16:creationId xmlns:a16="http://schemas.microsoft.com/office/drawing/2014/main" id="{EF9152CA-F903-0641-930B-542F66DFA0FC}"/>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4" name="Straight Connector 71">
                <a:extLst>
                  <a:ext uri="{FF2B5EF4-FFF2-40B4-BE49-F238E27FC236}">
                    <a16:creationId xmlns:a16="http://schemas.microsoft.com/office/drawing/2014/main" id="{2BB9C47C-3E3E-0B40-8863-A12209E96DB0}"/>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15" name="Image 14">
            <a:extLst>
              <a:ext uri="{FF2B5EF4-FFF2-40B4-BE49-F238E27FC236}">
                <a16:creationId xmlns:a16="http://schemas.microsoft.com/office/drawing/2014/main" id="{419BB35A-D677-DA49-A85A-89699806D983}"/>
              </a:ext>
            </a:extLst>
          </p:cNvPr>
          <p:cNvPicPr>
            <a:picLocks noChangeAspect="1"/>
          </p:cNvPicPr>
          <p:nvPr/>
        </p:nvPicPr>
        <p:blipFill>
          <a:blip r:embed="rId2"/>
          <a:stretch>
            <a:fillRect/>
          </a:stretch>
        </p:blipFill>
        <p:spPr>
          <a:xfrm>
            <a:off x="-77152" y="785652"/>
            <a:ext cx="2908300" cy="4368800"/>
          </a:xfrm>
          <a:prstGeom prst="rect">
            <a:avLst/>
          </a:prstGeom>
        </p:spPr>
      </p:pic>
      <p:pic>
        <p:nvPicPr>
          <p:cNvPr id="16" name="Image 15">
            <a:extLst>
              <a:ext uri="{FF2B5EF4-FFF2-40B4-BE49-F238E27FC236}">
                <a16:creationId xmlns:a16="http://schemas.microsoft.com/office/drawing/2014/main" id="{E39E71FC-497D-684C-885D-75B580915D4B}"/>
              </a:ext>
            </a:extLst>
          </p:cNvPr>
          <p:cNvPicPr>
            <a:picLocks noChangeAspect="1"/>
          </p:cNvPicPr>
          <p:nvPr/>
        </p:nvPicPr>
        <p:blipFill>
          <a:blip r:embed="rId5"/>
          <a:stretch>
            <a:fillRect/>
          </a:stretch>
        </p:blipFill>
        <p:spPr>
          <a:xfrm>
            <a:off x="0" y="0"/>
            <a:ext cx="12192000" cy="1079500"/>
          </a:xfrm>
          <a:prstGeom prst="rect">
            <a:avLst/>
          </a:prstGeom>
        </p:spPr>
      </p:pic>
      <p:sp>
        <p:nvSpPr>
          <p:cNvPr id="17" name="Rectangle 16">
            <a:extLst>
              <a:ext uri="{FF2B5EF4-FFF2-40B4-BE49-F238E27FC236}">
                <a16:creationId xmlns:a16="http://schemas.microsoft.com/office/drawing/2014/main" id="{6ED3AFD0-C091-534B-AE43-253E5787331B}"/>
              </a:ext>
            </a:extLst>
          </p:cNvPr>
          <p:cNvSpPr/>
          <p:nvPr/>
        </p:nvSpPr>
        <p:spPr>
          <a:xfrm>
            <a:off x="-366" y="0"/>
            <a:ext cx="5663027" cy="685800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18" name="Rectangle 17">
            <a:extLst>
              <a:ext uri="{FF2B5EF4-FFF2-40B4-BE49-F238E27FC236}">
                <a16:creationId xmlns:a16="http://schemas.microsoft.com/office/drawing/2014/main" id="{25B3884F-3F46-4D45-906F-44D8B0716DA6}"/>
              </a:ext>
            </a:extLst>
          </p:cNvPr>
          <p:cNvSpPr/>
          <p:nvPr/>
        </p:nvSpPr>
        <p:spPr>
          <a:xfrm>
            <a:off x="1092474" y="3454581"/>
            <a:ext cx="838773" cy="1917572"/>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TextBox 76">
            <a:extLst>
              <a:ext uri="{FF2B5EF4-FFF2-40B4-BE49-F238E27FC236}">
                <a16:creationId xmlns:a16="http://schemas.microsoft.com/office/drawing/2014/main" id="{34799E19-0BDE-764C-81ED-27926E5CF0EC}"/>
              </a:ext>
            </a:extLst>
          </p:cNvPr>
          <p:cNvSpPr txBox="1"/>
          <p:nvPr/>
        </p:nvSpPr>
        <p:spPr>
          <a:xfrm>
            <a:off x="1279068" y="3091509"/>
            <a:ext cx="462625" cy="206788"/>
          </a:xfrm>
          <a:prstGeom prst="rect">
            <a:avLst/>
          </a:prstGeom>
          <a:noFill/>
        </p:spPr>
        <p:txBody>
          <a:bodyPr wrap="square" lIns="0" tIns="0" rIns="0" bIns="0" rtlCol="0">
            <a:spAutoFit/>
          </a:bodyPr>
          <a:lstStyle/>
          <a:p>
            <a:pPr algn="ctr">
              <a:lnSpc>
                <a:spcPct val="120000"/>
              </a:lnSpc>
              <a:spcAft>
                <a:spcPts val="800"/>
              </a:spcAft>
            </a:pPr>
            <a:r>
              <a:rPr lang="ar-MA" sz="1200" kern="1500" dirty="0">
                <a:solidFill>
                  <a:schemeClr val="bg1"/>
                </a:solidFill>
                <a:ea typeface="Inter Tight" pitchFamily="2" charset="0"/>
                <a:cs typeface="Plus Jakarta Sans" pitchFamily="2" charset="0"/>
              </a:rPr>
              <a:t>لوريم</a:t>
            </a:r>
            <a:endParaRPr lang="en-US" sz="1200" kern="1500" dirty="0">
              <a:solidFill>
                <a:schemeClr val="bg1"/>
              </a:solidFill>
              <a:ea typeface="Inter Tight" pitchFamily="2" charset="0"/>
              <a:cs typeface="Plus Jakarta Sans" pitchFamily="2" charset="0"/>
            </a:endParaRPr>
          </a:p>
        </p:txBody>
      </p:sp>
      <p:sp>
        <p:nvSpPr>
          <p:cNvPr id="20" name="TextBox 76">
            <a:extLst>
              <a:ext uri="{FF2B5EF4-FFF2-40B4-BE49-F238E27FC236}">
                <a16:creationId xmlns:a16="http://schemas.microsoft.com/office/drawing/2014/main" id="{5769CAE9-8577-2747-B718-43C8D36E12C6}"/>
              </a:ext>
            </a:extLst>
          </p:cNvPr>
          <p:cNvSpPr txBox="1"/>
          <p:nvPr/>
        </p:nvSpPr>
        <p:spPr>
          <a:xfrm>
            <a:off x="1280547" y="2862839"/>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58%</a:t>
            </a:r>
          </a:p>
        </p:txBody>
      </p:sp>
      <p:sp>
        <p:nvSpPr>
          <p:cNvPr id="21" name="Rectangle 20">
            <a:extLst>
              <a:ext uri="{FF2B5EF4-FFF2-40B4-BE49-F238E27FC236}">
                <a16:creationId xmlns:a16="http://schemas.microsoft.com/office/drawing/2014/main" id="{1CD0FA54-411C-BF46-B0B6-430C533C7D61}"/>
              </a:ext>
            </a:extLst>
          </p:cNvPr>
          <p:cNvSpPr/>
          <p:nvPr/>
        </p:nvSpPr>
        <p:spPr>
          <a:xfrm>
            <a:off x="2048125" y="3940821"/>
            <a:ext cx="838773" cy="1431331"/>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extBox 76">
            <a:extLst>
              <a:ext uri="{FF2B5EF4-FFF2-40B4-BE49-F238E27FC236}">
                <a16:creationId xmlns:a16="http://schemas.microsoft.com/office/drawing/2014/main" id="{5BDFC728-64F6-F944-81C5-851AA272568D}"/>
              </a:ext>
            </a:extLst>
          </p:cNvPr>
          <p:cNvSpPr txBox="1"/>
          <p:nvPr/>
        </p:nvSpPr>
        <p:spPr>
          <a:xfrm>
            <a:off x="2265402" y="3572074"/>
            <a:ext cx="462625" cy="206788"/>
          </a:xfrm>
          <a:prstGeom prst="rect">
            <a:avLst/>
          </a:prstGeom>
          <a:noFill/>
        </p:spPr>
        <p:txBody>
          <a:bodyPr wrap="square" lIns="0" tIns="0" rIns="0" bIns="0" rtlCol="0">
            <a:spAutoFit/>
          </a:bodyPr>
          <a:lstStyle/>
          <a:p>
            <a:pPr algn="ctr">
              <a:lnSpc>
                <a:spcPct val="120000"/>
              </a:lnSpc>
              <a:spcAft>
                <a:spcPts val="800"/>
              </a:spcAft>
            </a:pPr>
            <a:r>
              <a:rPr lang="ar-MA" sz="1200" kern="1500" dirty="0">
                <a:solidFill>
                  <a:schemeClr val="bg1"/>
                </a:solidFill>
                <a:ea typeface="Inter Tight" pitchFamily="2" charset="0"/>
                <a:cs typeface="Plus Jakarta Sans" pitchFamily="2" charset="0"/>
              </a:rPr>
              <a:t>لوريم</a:t>
            </a:r>
            <a:endParaRPr lang="en-US" sz="1200" kern="1500" dirty="0">
              <a:solidFill>
                <a:schemeClr val="bg1"/>
              </a:solidFill>
              <a:ea typeface="Inter Tight" pitchFamily="2" charset="0"/>
              <a:cs typeface="Plus Jakarta Sans" pitchFamily="2" charset="0"/>
            </a:endParaRPr>
          </a:p>
        </p:txBody>
      </p:sp>
      <p:sp>
        <p:nvSpPr>
          <p:cNvPr id="23" name="TextBox 76">
            <a:extLst>
              <a:ext uri="{FF2B5EF4-FFF2-40B4-BE49-F238E27FC236}">
                <a16:creationId xmlns:a16="http://schemas.microsoft.com/office/drawing/2014/main" id="{8306C39F-75C7-FB4C-8E45-C04D28127033}"/>
              </a:ext>
            </a:extLst>
          </p:cNvPr>
          <p:cNvSpPr txBox="1"/>
          <p:nvPr/>
        </p:nvSpPr>
        <p:spPr>
          <a:xfrm>
            <a:off x="2256401" y="3349374"/>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42%</a:t>
            </a:r>
          </a:p>
        </p:txBody>
      </p:sp>
      <p:sp>
        <p:nvSpPr>
          <p:cNvPr id="24" name="Rectangle 23">
            <a:extLst>
              <a:ext uri="{FF2B5EF4-FFF2-40B4-BE49-F238E27FC236}">
                <a16:creationId xmlns:a16="http://schemas.microsoft.com/office/drawing/2014/main" id="{2108BB39-8632-FF49-83D2-07DCA74B9EDE}"/>
              </a:ext>
            </a:extLst>
          </p:cNvPr>
          <p:cNvSpPr/>
          <p:nvPr/>
        </p:nvSpPr>
        <p:spPr>
          <a:xfrm>
            <a:off x="3010651" y="2241495"/>
            <a:ext cx="838773" cy="3130658"/>
          </a:xfrm>
          <a:prstGeom prst="rect">
            <a:avLst/>
          </a:prstGeom>
          <a:solidFill>
            <a:srgbClr val="F6B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extBox 76">
            <a:extLst>
              <a:ext uri="{FF2B5EF4-FFF2-40B4-BE49-F238E27FC236}">
                <a16:creationId xmlns:a16="http://schemas.microsoft.com/office/drawing/2014/main" id="{5972DC2D-D33C-3943-9745-5C206867FAA8}"/>
              </a:ext>
            </a:extLst>
          </p:cNvPr>
          <p:cNvSpPr txBox="1"/>
          <p:nvPr/>
        </p:nvSpPr>
        <p:spPr>
          <a:xfrm>
            <a:off x="3207725" y="1933024"/>
            <a:ext cx="462625" cy="206788"/>
          </a:xfrm>
          <a:prstGeom prst="rect">
            <a:avLst/>
          </a:prstGeom>
          <a:noFill/>
        </p:spPr>
        <p:txBody>
          <a:bodyPr wrap="square" lIns="0" tIns="0" rIns="0" bIns="0" rtlCol="0">
            <a:spAutoFit/>
          </a:bodyPr>
          <a:lstStyle/>
          <a:p>
            <a:pPr algn="ctr">
              <a:lnSpc>
                <a:spcPct val="120000"/>
              </a:lnSpc>
              <a:spcAft>
                <a:spcPts val="800"/>
              </a:spcAft>
            </a:pPr>
            <a:r>
              <a:rPr lang="ar-MA" sz="1200" kern="1500" dirty="0">
                <a:solidFill>
                  <a:schemeClr val="bg1"/>
                </a:solidFill>
                <a:ea typeface="Inter Tight" pitchFamily="2" charset="0"/>
                <a:cs typeface="Plus Jakarta Sans" pitchFamily="2" charset="0"/>
              </a:rPr>
              <a:t>لوريم</a:t>
            </a:r>
            <a:endParaRPr lang="en-US" sz="1200" kern="1500" dirty="0">
              <a:solidFill>
                <a:schemeClr val="bg1"/>
              </a:solidFill>
              <a:ea typeface="Inter Tight" pitchFamily="2" charset="0"/>
              <a:cs typeface="Plus Jakarta Sans" pitchFamily="2" charset="0"/>
            </a:endParaRPr>
          </a:p>
        </p:txBody>
      </p:sp>
      <p:sp>
        <p:nvSpPr>
          <p:cNvPr id="26" name="TextBox 76">
            <a:extLst>
              <a:ext uri="{FF2B5EF4-FFF2-40B4-BE49-F238E27FC236}">
                <a16:creationId xmlns:a16="http://schemas.microsoft.com/office/drawing/2014/main" id="{BF93C32B-8956-D14F-99E1-7BA26B8E7907}"/>
              </a:ext>
            </a:extLst>
          </p:cNvPr>
          <p:cNvSpPr txBox="1"/>
          <p:nvPr/>
        </p:nvSpPr>
        <p:spPr>
          <a:xfrm>
            <a:off x="3198724" y="1710324"/>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90%</a:t>
            </a:r>
          </a:p>
        </p:txBody>
      </p:sp>
      <p:sp>
        <p:nvSpPr>
          <p:cNvPr id="27" name="Rectangle 26">
            <a:extLst>
              <a:ext uri="{FF2B5EF4-FFF2-40B4-BE49-F238E27FC236}">
                <a16:creationId xmlns:a16="http://schemas.microsoft.com/office/drawing/2014/main" id="{3064FD50-1127-2141-8A96-8CDF5CC13531}"/>
              </a:ext>
            </a:extLst>
          </p:cNvPr>
          <p:cNvSpPr/>
          <p:nvPr/>
        </p:nvSpPr>
        <p:spPr>
          <a:xfrm>
            <a:off x="3973177" y="2627000"/>
            <a:ext cx="838773" cy="2745153"/>
          </a:xfrm>
          <a:prstGeom prst="rect">
            <a:avLst/>
          </a:prstGeom>
          <a:solidFill>
            <a:srgbClr val="F6BD32">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extBox 76">
            <a:extLst>
              <a:ext uri="{FF2B5EF4-FFF2-40B4-BE49-F238E27FC236}">
                <a16:creationId xmlns:a16="http://schemas.microsoft.com/office/drawing/2014/main" id="{17EDDEEA-5FF7-7345-9DDD-7390E4441CBE}"/>
              </a:ext>
            </a:extLst>
          </p:cNvPr>
          <p:cNvSpPr txBox="1"/>
          <p:nvPr/>
        </p:nvSpPr>
        <p:spPr>
          <a:xfrm>
            <a:off x="4170251" y="2242100"/>
            <a:ext cx="462625" cy="206851"/>
          </a:xfrm>
          <a:prstGeom prst="rect">
            <a:avLst/>
          </a:prstGeom>
          <a:noFill/>
        </p:spPr>
        <p:txBody>
          <a:bodyPr wrap="square" lIns="0" tIns="0" rIns="0" bIns="0" rtlCol="0">
            <a:spAutoFit/>
          </a:bodyPr>
          <a:lstStyle/>
          <a:p>
            <a:pPr algn="ctr">
              <a:lnSpc>
                <a:spcPct val="120000"/>
              </a:lnSpc>
              <a:spcAft>
                <a:spcPts val="800"/>
              </a:spcAft>
            </a:pPr>
            <a:r>
              <a:rPr lang="ar-MA" sz="1200" kern="1500" dirty="0">
                <a:solidFill>
                  <a:schemeClr val="bg1"/>
                </a:solidFill>
                <a:ea typeface="Inter Tight" pitchFamily="2" charset="0"/>
                <a:cs typeface="Plus Jakarta Sans" pitchFamily="2" charset="0"/>
              </a:rPr>
              <a:t>لوريم</a:t>
            </a:r>
            <a:endParaRPr lang="en-US" sz="1200" kern="1500" dirty="0">
              <a:solidFill>
                <a:schemeClr val="bg1"/>
              </a:solidFill>
              <a:ea typeface="Inter Tight" pitchFamily="2" charset="0"/>
              <a:cs typeface="Plus Jakarta Sans" pitchFamily="2" charset="0"/>
            </a:endParaRPr>
          </a:p>
        </p:txBody>
      </p:sp>
      <p:sp>
        <p:nvSpPr>
          <p:cNvPr id="29" name="TextBox 76">
            <a:extLst>
              <a:ext uri="{FF2B5EF4-FFF2-40B4-BE49-F238E27FC236}">
                <a16:creationId xmlns:a16="http://schemas.microsoft.com/office/drawing/2014/main" id="{C9FDD7FA-EB7C-404F-9335-B4AC93DF12DD}"/>
              </a:ext>
            </a:extLst>
          </p:cNvPr>
          <p:cNvSpPr txBox="1"/>
          <p:nvPr/>
        </p:nvSpPr>
        <p:spPr>
          <a:xfrm>
            <a:off x="4161250" y="2019400"/>
            <a:ext cx="462625" cy="258532"/>
          </a:xfrm>
          <a:prstGeom prst="rect">
            <a:avLst/>
          </a:prstGeom>
          <a:noFill/>
        </p:spPr>
        <p:txBody>
          <a:bodyPr wrap="square" lIns="0" tIns="0" rIns="0" bIns="0" rtlCol="0">
            <a:spAutoFit/>
          </a:bodyPr>
          <a:lstStyle/>
          <a:p>
            <a:pPr algn="ctr">
              <a:lnSpc>
                <a:spcPct val="120000"/>
              </a:lnSpc>
              <a:spcAft>
                <a:spcPts val="800"/>
              </a:spcAft>
            </a:pPr>
            <a:r>
              <a:rPr lang="en-US" sz="1500" b="1" kern="1500" dirty="0">
                <a:solidFill>
                  <a:schemeClr val="bg1"/>
                </a:solidFill>
                <a:ea typeface="Inter Tight" pitchFamily="2" charset="0"/>
                <a:cs typeface="Plus Jakarta Sans" pitchFamily="2" charset="0"/>
              </a:rPr>
              <a:t>80%</a:t>
            </a:r>
          </a:p>
        </p:txBody>
      </p:sp>
      <p:sp>
        <p:nvSpPr>
          <p:cNvPr id="30" name="TextBox 76">
            <a:extLst>
              <a:ext uri="{FF2B5EF4-FFF2-40B4-BE49-F238E27FC236}">
                <a16:creationId xmlns:a16="http://schemas.microsoft.com/office/drawing/2014/main" id="{C3C243AC-2343-9242-AB43-58EBD5BA4087}"/>
              </a:ext>
            </a:extLst>
          </p:cNvPr>
          <p:cNvSpPr txBox="1"/>
          <p:nvPr/>
        </p:nvSpPr>
        <p:spPr>
          <a:xfrm>
            <a:off x="1397998" y="1051593"/>
            <a:ext cx="2908300" cy="464101"/>
          </a:xfrm>
          <a:prstGeom prst="rect">
            <a:avLst/>
          </a:prstGeom>
          <a:noFill/>
        </p:spPr>
        <p:txBody>
          <a:bodyPr wrap="square" lIns="0" tIns="0" rIns="0" bIns="0" rtlCol="0">
            <a:spAutoFit/>
          </a:bodyPr>
          <a:lstStyle/>
          <a:p>
            <a:pPr algn="ctr" rtl="1">
              <a:lnSpc>
                <a:spcPct val="120000"/>
              </a:lnSpc>
              <a:spcAft>
                <a:spcPts val="800"/>
              </a:spcAft>
            </a:pPr>
            <a:r>
              <a:rPr lang="ar-MA" sz="1300" b="1" kern="1500" dirty="0">
                <a:solidFill>
                  <a:schemeClr val="bg1"/>
                </a:solidFill>
                <a:ea typeface="Inter Tight" pitchFamily="2" charset="0"/>
                <a:cs typeface="Plus Jakarta Sans" pitchFamily="2" charset="0"/>
              </a:rPr>
              <a:t>لوريم إيبسوم هو ببساطة نص شكلي بمعنى أن الغاية هي الشكل وليس المحتوى</a:t>
            </a:r>
            <a:endParaRPr lang="en-US" sz="1300" b="1" kern="1500" dirty="0">
              <a:solidFill>
                <a:schemeClr val="bg1"/>
              </a:solidFill>
              <a:ea typeface="Inter Tight" pitchFamily="2" charset="0"/>
              <a:cs typeface="Plus Jakarta Sans" pitchFamily="2" charset="0"/>
            </a:endParaRPr>
          </a:p>
        </p:txBody>
      </p:sp>
      <p:sp>
        <p:nvSpPr>
          <p:cNvPr id="31" name="TextBox 76">
            <a:extLst>
              <a:ext uri="{FF2B5EF4-FFF2-40B4-BE49-F238E27FC236}">
                <a16:creationId xmlns:a16="http://schemas.microsoft.com/office/drawing/2014/main" id="{E8EC4FCC-2CD1-2F48-9CA0-BAA9DF579CAB}"/>
              </a:ext>
            </a:extLst>
          </p:cNvPr>
          <p:cNvSpPr txBox="1"/>
          <p:nvPr/>
        </p:nvSpPr>
        <p:spPr>
          <a:xfrm>
            <a:off x="2343879" y="5536515"/>
            <a:ext cx="2468071" cy="321306"/>
          </a:xfrm>
          <a:prstGeom prst="rect">
            <a:avLst/>
          </a:prstGeom>
          <a:noFill/>
        </p:spPr>
        <p:txBody>
          <a:bodyPr wrap="square" lIns="0" tIns="0" rIns="0" bIns="0" rtlCol="0">
            <a:spAutoFit/>
          </a:bodyPr>
          <a:lstStyle/>
          <a:p>
            <a:pPr algn="r" rtl="1">
              <a:lnSpc>
                <a:spcPct val="120000"/>
              </a:lnSpc>
              <a:spcAft>
                <a:spcPts val="800"/>
              </a:spcAft>
            </a:pPr>
            <a:r>
              <a:rPr lang="ar-MA" sz="900" kern="1500" dirty="0">
                <a:solidFill>
                  <a:schemeClr val="bg1"/>
                </a:solidFill>
                <a:ea typeface="Inter Tight" pitchFamily="2" charset="0"/>
                <a:cs typeface="Plus Jakarta Sans" pitchFamily="2" charset="0"/>
              </a:rPr>
              <a:t>لوريم إيبسوم هو ببساطة نص شكلي بمعنى أن الغاية هي الشكل وليس المحتوى ويُستخدم في صناعات المطابع ودور النشر.</a:t>
            </a:r>
            <a:endParaRPr lang="en-US" sz="900" kern="1500" dirty="0">
              <a:solidFill>
                <a:schemeClr val="bg1"/>
              </a:solidFill>
              <a:ea typeface="Inter Tight" pitchFamily="2" charset="0"/>
              <a:cs typeface="Plus Jakarta Sans" pitchFamily="2" charset="0"/>
            </a:endParaRPr>
          </a:p>
        </p:txBody>
      </p:sp>
      <p:pic>
        <p:nvPicPr>
          <p:cNvPr id="32" name="Image 31">
            <a:extLst>
              <a:ext uri="{FF2B5EF4-FFF2-40B4-BE49-F238E27FC236}">
                <a16:creationId xmlns:a16="http://schemas.microsoft.com/office/drawing/2014/main" id="{F90BB1A8-41B8-FD47-8EBE-72A9489BB519}"/>
              </a:ext>
            </a:extLst>
          </p:cNvPr>
          <p:cNvPicPr>
            <a:picLocks noChangeAspect="1"/>
          </p:cNvPicPr>
          <p:nvPr/>
        </p:nvPicPr>
        <p:blipFill>
          <a:blip r:embed="rId6"/>
          <a:stretch>
            <a:fillRect/>
          </a:stretch>
        </p:blipFill>
        <p:spPr>
          <a:xfrm>
            <a:off x="569027" y="6379563"/>
            <a:ext cx="2159000" cy="114300"/>
          </a:xfrm>
          <a:prstGeom prst="rect">
            <a:avLst/>
          </a:prstGeom>
        </p:spPr>
      </p:pic>
      <p:pic>
        <p:nvPicPr>
          <p:cNvPr id="33" name="Image 32">
            <a:extLst>
              <a:ext uri="{FF2B5EF4-FFF2-40B4-BE49-F238E27FC236}">
                <a16:creationId xmlns:a16="http://schemas.microsoft.com/office/drawing/2014/main" id="{1E5D77B4-0315-3346-834C-D499838FE16A}"/>
              </a:ext>
            </a:extLst>
          </p:cNvPr>
          <p:cNvPicPr>
            <a:picLocks noChangeAspect="1"/>
          </p:cNvPicPr>
          <p:nvPr/>
        </p:nvPicPr>
        <p:blipFill>
          <a:blip r:embed="rId7"/>
          <a:stretch>
            <a:fillRect/>
          </a:stretch>
        </p:blipFill>
        <p:spPr>
          <a:xfrm>
            <a:off x="9832954" y="271386"/>
            <a:ext cx="1999895" cy="645450"/>
          </a:xfrm>
          <a:prstGeom prst="rect">
            <a:avLst/>
          </a:prstGeom>
        </p:spPr>
      </p:pic>
    </p:spTree>
    <p:extLst>
      <p:ext uri="{BB962C8B-B14F-4D97-AF65-F5344CB8AC3E}">
        <p14:creationId xmlns:p14="http://schemas.microsoft.com/office/powerpoint/2010/main" val="9156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F04D2E58-1D7B-5D4E-AE0E-B13A77FFC209}"/>
              </a:ext>
            </a:extLst>
          </p:cNvPr>
          <p:cNvPicPr>
            <a:picLocks noChangeAspect="1"/>
          </p:cNvPicPr>
          <p:nvPr/>
        </p:nvPicPr>
        <p:blipFill>
          <a:blip r:embed="rId3"/>
          <a:stretch>
            <a:fillRect/>
          </a:stretch>
        </p:blipFill>
        <p:spPr>
          <a:xfrm>
            <a:off x="9249092" y="785652"/>
            <a:ext cx="2908300" cy="4368800"/>
          </a:xfrm>
          <a:prstGeom prst="rect">
            <a:avLst/>
          </a:prstGeom>
        </p:spPr>
      </p:pic>
      <p:sp>
        <p:nvSpPr>
          <p:cNvPr id="27" name="Rectangle 26">
            <a:extLst>
              <a:ext uri="{FF2B5EF4-FFF2-40B4-BE49-F238E27FC236}">
                <a16:creationId xmlns:a16="http://schemas.microsoft.com/office/drawing/2014/main" id="{499A31FA-C8C1-E043-B294-C10CFE3F346B}"/>
              </a:ext>
            </a:extLst>
          </p:cNvPr>
          <p:cNvSpPr/>
          <p:nvPr/>
        </p:nvSpPr>
        <p:spPr>
          <a:xfrm>
            <a:off x="2374" y="-6875"/>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2" name="Titre 1">
            <a:extLst>
              <a:ext uri="{FF2B5EF4-FFF2-40B4-BE49-F238E27FC236}">
                <a16:creationId xmlns:a16="http://schemas.microsoft.com/office/drawing/2014/main" id="{F5DF2A20-2C8E-C84D-9D67-D29702DF1C52}"/>
              </a:ext>
            </a:extLst>
          </p:cNvPr>
          <p:cNvSpPr txBox="1">
            <a:spLocks/>
          </p:cNvSpPr>
          <p:nvPr/>
        </p:nvSpPr>
        <p:spPr>
          <a:xfrm>
            <a:off x="2097101" y="1840707"/>
            <a:ext cx="7252862" cy="223627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00000"/>
              </a:lnSpc>
            </a:pPr>
            <a:r>
              <a:rPr lang="ar-MA" sz="25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وانطلاقاً من نتائج المؤتمرات العالمية السابقة واسترشاداً بدعوة ديربان للعمل، </a:t>
            </a:r>
            <a:r>
              <a:rPr lang="ar-MA" sz="25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سيوفر المؤتمر العالمي السادس منصة للحوار والتبادل، مما يعزز تبادل الحلول المبتكرة والفعالة</a:t>
            </a:r>
            <a:r>
              <a:rPr lang="ar-MA" sz="25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وتحديد التحديات المستمرة، ووضع تدابير عاجلة وملموسة لتسريع القضاء على عمالة الأطفال في جميع أنحاء العالم.</a:t>
            </a:r>
            <a:endParaRPr lang="fr-FR" sz="25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p:txBody>
      </p:sp>
      <p:grpSp>
        <p:nvGrpSpPr>
          <p:cNvPr id="3" name="Group 66">
            <a:extLst>
              <a:ext uri="{FF2B5EF4-FFF2-40B4-BE49-F238E27FC236}">
                <a16:creationId xmlns:a16="http://schemas.microsoft.com/office/drawing/2014/main" id="{B9561101-8EC5-E249-AB56-78BE96FE9C78}"/>
              </a:ext>
            </a:extLst>
          </p:cNvPr>
          <p:cNvGrpSpPr/>
          <p:nvPr/>
        </p:nvGrpSpPr>
        <p:grpSpPr>
          <a:xfrm>
            <a:off x="9463080" y="1855698"/>
            <a:ext cx="325182" cy="325178"/>
            <a:chOff x="6016222" y="4375596"/>
            <a:chExt cx="460095" cy="460089"/>
          </a:xfrm>
          <a:solidFill>
            <a:srgbClr val="F6BD32"/>
          </a:solidFill>
        </p:grpSpPr>
        <p:sp>
          <p:nvSpPr>
            <p:cNvPr id="4" name="Oval 67">
              <a:extLst>
                <a:ext uri="{FF2B5EF4-FFF2-40B4-BE49-F238E27FC236}">
                  <a16:creationId xmlns:a16="http://schemas.microsoft.com/office/drawing/2014/main" id="{9C5AA82C-1625-434F-AB46-86638DE239E1}"/>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5" name="Group 68">
              <a:extLst>
                <a:ext uri="{FF2B5EF4-FFF2-40B4-BE49-F238E27FC236}">
                  <a16:creationId xmlns:a16="http://schemas.microsoft.com/office/drawing/2014/main" id="{8AAA4752-71B2-C048-B317-02B7218C446B}"/>
                </a:ext>
              </a:extLst>
            </p:cNvPr>
            <p:cNvGrpSpPr/>
            <p:nvPr/>
          </p:nvGrpSpPr>
          <p:grpSpPr>
            <a:xfrm>
              <a:off x="6176270" y="4535610"/>
              <a:ext cx="140000" cy="140061"/>
              <a:chOff x="3985022" y="4117138"/>
              <a:chExt cx="98822" cy="98866"/>
            </a:xfrm>
            <a:grpFill/>
          </p:grpSpPr>
          <p:cxnSp>
            <p:nvCxnSpPr>
              <p:cNvPr id="6" name="Straight Connector 69">
                <a:extLst>
                  <a:ext uri="{FF2B5EF4-FFF2-40B4-BE49-F238E27FC236}">
                    <a16:creationId xmlns:a16="http://schemas.microsoft.com/office/drawing/2014/main" id="{D589825B-8D15-8443-BFFD-EAE5EAEC32B4}"/>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7" name="Straight Connector 70">
                <a:extLst>
                  <a:ext uri="{FF2B5EF4-FFF2-40B4-BE49-F238E27FC236}">
                    <a16:creationId xmlns:a16="http://schemas.microsoft.com/office/drawing/2014/main" id="{ED1A6ADB-95E4-1847-944B-93F4AD7C9221}"/>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8" name="Straight Connector 71">
                <a:extLst>
                  <a:ext uri="{FF2B5EF4-FFF2-40B4-BE49-F238E27FC236}">
                    <a16:creationId xmlns:a16="http://schemas.microsoft.com/office/drawing/2014/main" id="{76CDFF9C-76EE-C94C-84BA-C6A52A6E63B4}"/>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sp>
        <p:nvSpPr>
          <p:cNvPr id="9" name="Titre 1">
            <a:extLst>
              <a:ext uri="{FF2B5EF4-FFF2-40B4-BE49-F238E27FC236}">
                <a16:creationId xmlns:a16="http://schemas.microsoft.com/office/drawing/2014/main" id="{DAE5EE58-E9BE-7E40-B54B-B80B889D5292}"/>
              </a:ext>
            </a:extLst>
          </p:cNvPr>
          <p:cNvSpPr txBox="1">
            <a:spLocks/>
          </p:cNvSpPr>
          <p:nvPr/>
        </p:nvSpPr>
        <p:spPr>
          <a:xfrm>
            <a:off x="3163361" y="4258878"/>
            <a:ext cx="6186602" cy="16948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00000"/>
              </a:lnSpc>
            </a:pPr>
            <a:r>
              <a:rPr lang="ar-MA" sz="25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من خلال موائد مستديرة ومناقشات رفيعة المستوى وجلسات تفاعلية، </a:t>
            </a:r>
            <a:r>
              <a:rPr lang="ar-MA" sz="2500" b="1"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سيسعى المشاركون إلى إحداث تأثير حقيقي في حياة الأطفال المتضررين حاليًا</a:t>
            </a:r>
            <a:r>
              <a:rPr lang="ar-MA" sz="25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rPr>
              <a:t>، مع وضع الأسس لعمل مستدام ومنسق لما بعد عام 2030.</a:t>
            </a:r>
            <a:endParaRPr lang="fr-FR" sz="2500" dirty="0">
              <a:solidFill>
                <a:schemeClr val="tx1">
                  <a:lumMod val="85000"/>
                  <a:lumOff val="15000"/>
                </a:schemeClr>
              </a:solidFill>
              <a:latin typeface="Calibri" panose="020F0502020204030204" pitchFamily="34" charset="0"/>
              <a:ea typeface="Tahoma" panose="020B0604030504040204" pitchFamily="34" charset="0"/>
              <a:cs typeface="Calibri" panose="020F0502020204030204" pitchFamily="34" charset="0"/>
            </a:endParaRPr>
          </a:p>
        </p:txBody>
      </p:sp>
      <p:grpSp>
        <p:nvGrpSpPr>
          <p:cNvPr id="10" name="Group 66">
            <a:extLst>
              <a:ext uri="{FF2B5EF4-FFF2-40B4-BE49-F238E27FC236}">
                <a16:creationId xmlns:a16="http://schemas.microsoft.com/office/drawing/2014/main" id="{19DCB917-1214-7042-B2E0-B46BBE618E52}"/>
              </a:ext>
            </a:extLst>
          </p:cNvPr>
          <p:cNvGrpSpPr/>
          <p:nvPr/>
        </p:nvGrpSpPr>
        <p:grpSpPr>
          <a:xfrm>
            <a:off x="9463080" y="4328961"/>
            <a:ext cx="325182" cy="325178"/>
            <a:chOff x="6016222" y="4375596"/>
            <a:chExt cx="460095" cy="460089"/>
          </a:xfrm>
          <a:solidFill>
            <a:srgbClr val="F6BD32"/>
          </a:solidFill>
        </p:grpSpPr>
        <p:sp>
          <p:nvSpPr>
            <p:cNvPr id="11" name="Oval 67">
              <a:extLst>
                <a:ext uri="{FF2B5EF4-FFF2-40B4-BE49-F238E27FC236}">
                  <a16:creationId xmlns:a16="http://schemas.microsoft.com/office/drawing/2014/main" id="{FB6CDDAF-F4B2-E944-87D8-6C533D332DF2}"/>
                </a:ext>
              </a:extLst>
            </p:cNvPr>
            <p:cNvSpPr/>
            <p:nvPr/>
          </p:nvSpPr>
          <p:spPr>
            <a:xfrm>
              <a:off x="6016222" y="4375596"/>
              <a:ext cx="460095" cy="4600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12" name="Group 68">
              <a:extLst>
                <a:ext uri="{FF2B5EF4-FFF2-40B4-BE49-F238E27FC236}">
                  <a16:creationId xmlns:a16="http://schemas.microsoft.com/office/drawing/2014/main" id="{4FD156C9-481A-4E49-A282-0F74899DAA5C}"/>
                </a:ext>
              </a:extLst>
            </p:cNvPr>
            <p:cNvGrpSpPr/>
            <p:nvPr/>
          </p:nvGrpSpPr>
          <p:grpSpPr>
            <a:xfrm>
              <a:off x="6176270" y="4535610"/>
              <a:ext cx="140000" cy="140061"/>
              <a:chOff x="3985022" y="4117138"/>
              <a:chExt cx="98822" cy="98866"/>
            </a:xfrm>
            <a:grpFill/>
          </p:grpSpPr>
          <p:cxnSp>
            <p:nvCxnSpPr>
              <p:cNvPr id="13" name="Straight Connector 69">
                <a:extLst>
                  <a:ext uri="{FF2B5EF4-FFF2-40B4-BE49-F238E27FC236}">
                    <a16:creationId xmlns:a16="http://schemas.microsoft.com/office/drawing/2014/main" id="{6010C75E-3054-0E49-B619-DA5FE0CD31E0}"/>
                  </a:ext>
                </a:extLst>
              </p:cNvPr>
              <p:cNvCxnSpPr/>
              <p:nvPr/>
            </p:nvCxnSpPr>
            <p:spPr>
              <a:xfrm flipV="1">
                <a:off x="3985022" y="4117181"/>
                <a:ext cx="98822" cy="98822"/>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4" name="Straight Connector 70">
                <a:extLst>
                  <a:ext uri="{FF2B5EF4-FFF2-40B4-BE49-F238E27FC236}">
                    <a16:creationId xmlns:a16="http://schemas.microsoft.com/office/drawing/2014/main" id="{8AEA0894-82B7-014D-9A59-93BDD22FD506}"/>
                  </a:ext>
                </a:extLst>
              </p:cNvPr>
              <p:cNvCxnSpPr>
                <a:cxnSpLocks/>
              </p:cNvCxnSpPr>
              <p:nvPr/>
            </p:nvCxnSpPr>
            <p:spPr>
              <a:xfrm>
                <a:off x="3985022" y="4117138"/>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cxnSp>
            <p:nvCxnSpPr>
              <p:cNvPr id="15" name="Straight Connector 71">
                <a:extLst>
                  <a:ext uri="{FF2B5EF4-FFF2-40B4-BE49-F238E27FC236}">
                    <a16:creationId xmlns:a16="http://schemas.microsoft.com/office/drawing/2014/main" id="{6A72E802-7F44-C442-B6BA-B4359DC816FF}"/>
                  </a:ext>
                </a:extLst>
              </p:cNvPr>
              <p:cNvCxnSpPr>
                <a:cxnSpLocks/>
              </p:cNvCxnSpPr>
              <p:nvPr/>
            </p:nvCxnSpPr>
            <p:spPr>
              <a:xfrm rot="5400000">
                <a:off x="4034432" y="4166592"/>
                <a:ext cx="98822" cy="1"/>
              </a:xfrm>
              <a:prstGeom prst="line">
                <a:avLst/>
              </a:prstGeom>
              <a:grpFill/>
              <a:ln w="22225" cap="rnd">
                <a:solidFill>
                  <a:srgbClr val="006A66"/>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21" name="Image 20">
            <a:extLst>
              <a:ext uri="{FF2B5EF4-FFF2-40B4-BE49-F238E27FC236}">
                <a16:creationId xmlns:a16="http://schemas.microsoft.com/office/drawing/2014/main" id="{C984943A-62F6-7F48-86BF-3B5A11570BCE}"/>
              </a:ext>
            </a:extLst>
          </p:cNvPr>
          <p:cNvPicPr>
            <a:picLocks noChangeAspect="1"/>
          </p:cNvPicPr>
          <p:nvPr/>
        </p:nvPicPr>
        <p:blipFill>
          <a:blip r:embed="rId4"/>
          <a:stretch>
            <a:fillRect/>
          </a:stretch>
        </p:blipFill>
        <p:spPr>
          <a:xfrm>
            <a:off x="315018" y="6319362"/>
            <a:ext cx="2247900" cy="266700"/>
          </a:xfrm>
          <a:prstGeom prst="rect">
            <a:avLst/>
          </a:prstGeom>
        </p:spPr>
      </p:pic>
      <p:pic>
        <p:nvPicPr>
          <p:cNvPr id="24" name="Image 23">
            <a:extLst>
              <a:ext uri="{FF2B5EF4-FFF2-40B4-BE49-F238E27FC236}">
                <a16:creationId xmlns:a16="http://schemas.microsoft.com/office/drawing/2014/main" id="{13E50DB0-5885-194E-810D-D116C0E42A23}"/>
              </a:ext>
            </a:extLst>
          </p:cNvPr>
          <p:cNvPicPr>
            <a:picLocks noChangeAspect="1"/>
          </p:cNvPicPr>
          <p:nvPr/>
        </p:nvPicPr>
        <p:blipFill>
          <a:blip r:embed="rId5"/>
          <a:stretch>
            <a:fillRect/>
          </a:stretch>
        </p:blipFill>
        <p:spPr>
          <a:xfrm>
            <a:off x="9781387" y="253555"/>
            <a:ext cx="1999895" cy="645450"/>
          </a:xfrm>
          <a:prstGeom prst="rect">
            <a:avLst/>
          </a:prstGeom>
        </p:spPr>
      </p:pic>
      <p:pic>
        <p:nvPicPr>
          <p:cNvPr id="25" name="Image 24">
            <a:extLst>
              <a:ext uri="{FF2B5EF4-FFF2-40B4-BE49-F238E27FC236}">
                <a16:creationId xmlns:a16="http://schemas.microsoft.com/office/drawing/2014/main" id="{34F3307E-A2DB-0949-86BC-7EF172A6F9A2}"/>
              </a:ext>
            </a:extLst>
          </p:cNvPr>
          <p:cNvPicPr>
            <a:picLocks noChangeAspect="1"/>
          </p:cNvPicPr>
          <p:nvPr/>
        </p:nvPicPr>
        <p:blipFill>
          <a:blip r:embed="rId6"/>
          <a:stretch>
            <a:fillRect/>
          </a:stretch>
        </p:blipFill>
        <p:spPr>
          <a:xfrm>
            <a:off x="461540" y="69115"/>
            <a:ext cx="2969179" cy="958280"/>
          </a:xfrm>
          <a:prstGeom prst="rect">
            <a:avLst/>
          </a:prstGeom>
        </p:spPr>
      </p:pic>
    </p:spTree>
    <p:extLst>
      <p:ext uri="{BB962C8B-B14F-4D97-AF65-F5344CB8AC3E}">
        <p14:creationId xmlns:p14="http://schemas.microsoft.com/office/powerpoint/2010/main" val="246977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6D09ABDE-465E-084C-A08A-6E1BFF57F57B}"/>
              </a:ext>
            </a:extLst>
          </p:cNvPr>
          <p:cNvPicPr>
            <a:picLocks noChangeAspect="1"/>
          </p:cNvPicPr>
          <p:nvPr/>
        </p:nvPicPr>
        <p:blipFill>
          <a:blip r:embed="rId3"/>
          <a:stretch>
            <a:fillRect/>
          </a:stretch>
        </p:blipFill>
        <p:spPr>
          <a:xfrm>
            <a:off x="0" y="0"/>
            <a:ext cx="12192000" cy="1079500"/>
          </a:xfrm>
          <a:prstGeom prst="rect">
            <a:avLst/>
          </a:prstGeom>
        </p:spPr>
      </p:pic>
      <p:pic>
        <p:nvPicPr>
          <p:cNvPr id="43" name="Image 42">
            <a:extLst>
              <a:ext uri="{FF2B5EF4-FFF2-40B4-BE49-F238E27FC236}">
                <a16:creationId xmlns:a16="http://schemas.microsoft.com/office/drawing/2014/main" id="{272EA5ED-3E99-854A-9F3F-652C6EF7E1D3}"/>
              </a:ext>
            </a:extLst>
          </p:cNvPr>
          <p:cNvPicPr>
            <a:picLocks noChangeAspect="1"/>
          </p:cNvPicPr>
          <p:nvPr/>
        </p:nvPicPr>
        <p:blipFill>
          <a:blip r:embed="rId4"/>
          <a:stretch>
            <a:fillRect/>
          </a:stretch>
        </p:blipFill>
        <p:spPr>
          <a:xfrm>
            <a:off x="9832954" y="271386"/>
            <a:ext cx="1999895" cy="645450"/>
          </a:xfrm>
          <a:prstGeom prst="rect">
            <a:avLst/>
          </a:prstGeom>
        </p:spPr>
      </p:pic>
      <p:pic>
        <p:nvPicPr>
          <p:cNvPr id="44" name="Image 43">
            <a:extLst>
              <a:ext uri="{FF2B5EF4-FFF2-40B4-BE49-F238E27FC236}">
                <a16:creationId xmlns:a16="http://schemas.microsoft.com/office/drawing/2014/main" id="{0F1E862F-FD68-334C-8EE0-61EA2C3DC1F7}"/>
              </a:ext>
            </a:extLst>
          </p:cNvPr>
          <p:cNvPicPr>
            <a:picLocks noChangeAspect="1"/>
          </p:cNvPicPr>
          <p:nvPr/>
        </p:nvPicPr>
        <p:blipFill>
          <a:blip r:embed="rId5"/>
          <a:stretch>
            <a:fillRect/>
          </a:stretch>
        </p:blipFill>
        <p:spPr>
          <a:xfrm>
            <a:off x="509547" y="89265"/>
            <a:ext cx="2928047" cy="945005"/>
          </a:xfrm>
          <a:prstGeom prst="rect">
            <a:avLst/>
          </a:prstGeom>
        </p:spPr>
      </p:pic>
      <p:pic>
        <p:nvPicPr>
          <p:cNvPr id="45" name="Image 44">
            <a:extLst>
              <a:ext uri="{FF2B5EF4-FFF2-40B4-BE49-F238E27FC236}">
                <a16:creationId xmlns:a16="http://schemas.microsoft.com/office/drawing/2014/main" id="{8703CDFD-EFB4-8248-A062-9786CA229326}"/>
              </a:ext>
            </a:extLst>
          </p:cNvPr>
          <p:cNvPicPr>
            <a:picLocks noChangeAspect="1"/>
          </p:cNvPicPr>
          <p:nvPr/>
        </p:nvPicPr>
        <p:blipFill>
          <a:blip r:embed="rId6"/>
          <a:stretch>
            <a:fillRect/>
          </a:stretch>
        </p:blipFill>
        <p:spPr>
          <a:xfrm>
            <a:off x="9249092" y="785652"/>
            <a:ext cx="2908300" cy="4368800"/>
          </a:xfrm>
          <a:prstGeom prst="rect">
            <a:avLst/>
          </a:prstGeom>
        </p:spPr>
      </p:pic>
      <p:pic>
        <p:nvPicPr>
          <p:cNvPr id="46" name="Image 45">
            <a:extLst>
              <a:ext uri="{FF2B5EF4-FFF2-40B4-BE49-F238E27FC236}">
                <a16:creationId xmlns:a16="http://schemas.microsoft.com/office/drawing/2014/main" id="{9FEB7A9C-0D87-5744-B126-3629DBC22B43}"/>
              </a:ext>
            </a:extLst>
          </p:cNvPr>
          <p:cNvPicPr>
            <a:picLocks noChangeAspect="1"/>
          </p:cNvPicPr>
          <p:nvPr/>
        </p:nvPicPr>
        <p:blipFill>
          <a:blip r:embed="rId7"/>
          <a:stretch>
            <a:fillRect/>
          </a:stretch>
        </p:blipFill>
        <p:spPr>
          <a:xfrm>
            <a:off x="315018" y="6319362"/>
            <a:ext cx="2247900" cy="266700"/>
          </a:xfrm>
          <a:prstGeom prst="rect">
            <a:avLst/>
          </a:prstGeom>
        </p:spPr>
      </p:pic>
      <p:grpSp>
        <p:nvGrpSpPr>
          <p:cNvPr id="40" name="Groupe 39">
            <a:extLst>
              <a:ext uri="{FF2B5EF4-FFF2-40B4-BE49-F238E27FC236}">
                <a16:creationId xmlns:a16="http://schemas.microsoft.com/office/drawing/2014/main" id="{324B0EDD-D9AA-0941-A7E8-EBCB0754E6BF}"/>
              </a:ext>
            </a:extLst>
          </p:cNvPr>
          <p:cNvGrpSpPr/>
          <p:nvPr/>
        </p:nvGrpSpPr>
        <p:grpSpPr>
          <a:xfrm>
            <a:off x="1653152" y="2228982"/>
            <a:ext cx="8797858" cy="3696353"/>
            <a:chOff x="1661444" y="2356018"/>
            <a:chExt cx="8797858" cy="3696353"/>
          </a:xfrm>
        </p:grpSpPr>
        <p:sp>
          <p:nvSpPr>
            <p:cNvPr id="15" name="Image 0" descr=" ">
              <a:extLst>
                <a:ext uri="{FF2B5EF4-FFF2-40B4-BE49-F238E27FC236}">
                  <a16:creationId xmlns:a16="http://schemas.microsoft.com/office/drawing/2014/main" id="{47DFEDE5-9070-544B-ACE5-BC068C175501}"/>
                </a:ext>
              </a:extLst>
            </p:cNvPr>
            <p:cNvSpPr/>
            <p:nvPr/>
          </p:nvSpPr>
          <p:spPr>
            <a:xfrm>
              <a:off x="6303541" y="2362901"/>
              <a:ext cx="1605322" cy="1611953"/>
            </a:xfrm>
            <a:custGeom>
              <a:avLst/>
              <a:gdLst>
                <a:gd name="connsiteX0" fmla="*/ 0 w 3169022"/>
                <a:gd name="connsiteY0" fmla="*/ 2239961 h 3182111"/>
                <a:gd name="connsiteX1" fmla="*/ 938275 w 3169022"/>
                <a:gd name="connsiteY1" fmla="*/ 3182111 h 3182111"/>
                <a:gd name="connsiteX2" fmla="*/ 3169022 w 3169022"/>
                <a:gd name="connsiteY2" fmla="*/ 3182111 h 3182111"/>
                <a:gd name="connsiteX3" fmla="*/ 0 w 3169022"/>
                <a:gd name="connsiteY3" fmla="*/ 0 h 3182111"/>
                <a:gd name="connsiteX4" fmla="*/ 0 w 3169022"/>
                <a:gd name="connsiteY4" fmla="*/ 2239961 h 318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22" h="3182111">
                  <a:moveTo>
                    <a:pt x="0" y="2239961"/>
                  </a:moveTo>
                  <a:cubicBezTo>
                    <a:pt x="443837" y="2383677"/>
                    <a:pt x="795147" y="2736436"/>
                    <a:pt x="938275" y="3182111"/>
                  </a:cubicBezTo>
                  <a:lnTo>
                    <a:pt x="3169022" y="3182111"/>
                  </a:lnTo>
                  <a:cubicBezTo>
                    <a:pt x="2968067" y="1519917"/>
                    <a:pt x="1655357" y="201786"/>
                    <a:pt x="0" y="0"/>
                  </a:cubicBezTo>
                  <a:lnTo>
                    <a:pt x="0" y="2239961"/>
                  </a:lnTo>
                  <a:close/>
                </a:path>
              </a:pathLst>
            </a:custGeom>
            <a:solidFill>
              <a:srgbClr val="006A66">
                <a:alpha val="43000"/>
              </a:srgbClr>
            </a:solidFill>
            <a:ln w="13480" cap="flat">
              <a:noFill/>
              <a:prstDash val="solid"/>
              <a:miter/>
            </a:ln>
          </p:spPr>
          <p:txBody>
            <a:bodyPr rtlCol="0" anchor="ctr"/>
            <a:lstStyle/>
            <a:p>
              <a:endParaRPr lang="en-US">
                <a:latin typeface="Schibsted Grotesk" pitchFamily="2" charset="77"/>
                <a:cs typeface="Schibsted Grotesk" pitchFamily="2" charset="77"/>
              </a:endParaRPr>
            </a:p>
          </p:txBody>
        </p:sp>
        <p:sp>
          <p:nvSpPr>
            <p:cNvPr id="16" name="Image 1" descr=" ">
              <a:extLst>
                <a:ext uri="{FF2B5EF4-FFF2-40B4-BE49-F238E27FC236}">
                  <a16:creationId xmlns:a16="http://schemas.microsoft.com/office/drawing/2014/main" id="{2F2C1440-192A-244A-B3F7-C55DDABD360C}"/>
                </a:ext>
              </a:extLst>
            </p:cNvPr>
            <p:cNvSpPr/>
            <p:nvPr/>
          </p:nvSpPr>
          <p:spPr>
            <a:xfrm>
              <a:off x="4231202" y="2362901"/>
              <a:ext cx="1612154" cy="1611953"/>
            </a:xfrm>
            <a:custGeom>
              <a:avLst/>
              <a:gdLst>
                <a:gd name="connsiteX0" fmla="*/ 2240242 w 3182509"/>
                <a:gd name="connsiteY0" fmla="*/ 3182111 h 3182111"/>
                <a:gd name="connsiteX1" fmla="*/ 3182510 w 3182509"/>
                <a:gd name="connsiteY1" fmla="*/ 2239961 h 3182111"/>
                <a:gd name="connsiteX2" fmla="*/ 3182510 w 3182509"/>
                <a:gd name="connsiteY2" fmla="*/ 0 h 3182111"/>
                <a:gd name="connsiteX3" fmla="*/ 0 w 3182509"/>
                <a:gd name="connsiteY3" fmla="*/ 3182111 h 3182111"/>
                <a:gd name="connsiteX4" fmla="*/ 2240242 w 3182509"/>
                <a:gd name="connsiteY4" fmla="*/ 3182111 h 3182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09" h="3182111">
                  <a:moveTo>
                    <a:pt x="2240242" y="3182111"/>
                  </a:moveTo>
                  <a:cubicBezTo>
                    <a:pt x="2383976" y="2736436"/>
                    <a:pt x="2736778" y="2383677"/>
                    <a:pt x="3182510" y="2239961"/>
                  </a:cubicBezTo>
                  <a:lnTo>
                    <a:pt x="3182510" y="0"/>
                  </a:lnTo>
                  <a:cubicBezTo>
                    <a:pt x="1520107" y="201786"/>
                    <a:pt x="201811" y="1519917"/>
                    <a:pt x="0" y="3182111"/>
                  </a:cubicBezTo>
                  <a:lnTo>
                    <a:pt x="2240242" y="3182111"/>
                  </a:lnTo>
                  <a:close/>
                </a:path>
              </a:pathLst>
            </a:custGeom>
            <a:solidFill>
              <a:srgbClr val="006A66"/>
            </a:solidFill>
            <a:ln w="13538" cap="flat">
              <a:noFill/>
              <a:prstDash val="solid"/>
              <a:miter/>
            </a:ln>
          </p:spPr>
          <p:txBody>
            <a:bodyPr rtlCol="0" anchor="ctr"/>
            <a:lstStyle/>
            <a:p>
              <a:endParaRPr lang="en-US">
                <a:latin typeface="Schibsted Grotesk" pitchFamily="2" charset="77"/>
                <a:cs typeface="Schibsted Grotesk" pitchFamily="2" charset="77"/>
              </a:endParaRPr>
            </a:p>
          </p:txBody>
        </p:sp>
        <p:sp>
          <p:nvSpPr>
            <p:cNvPr id="17" name="Image 2" descr=" ">
              <a:extLst>
                <a:ext uri="{FF2B5EF4-FFF2-40B4-BE49-F238E27FC236}">
                  <a16:creationId xmlns:a16="http://schemas.microsoft.com/office/drawing/2014/main" id="{4777F150-5649-A344-B40A-6FF74982DB05}"/>
                </a:ext>
              </a:extLst>
            </p:cNvPr>
            <p:cNvSpPr/>
            <p:nvPr/>
          </p:nvSpPr>
          <p:spPr>
            <a:xfrm>
              <a:off x="6303541" y="4433512"/>
              <a:ext cx="1605322" cy="1611952"/>
            </a:xfrm>
            <a:custGeom>
              <a:avLst/>
              <a:gdLst>
                <a:gd name="connsiteX0" fmla="*/ 938275 w 3169022"/>
                <a:gd name="connsiteY0" fmla="*/ 0 h 3182109"/>
                <a:gd name="connsiteX1" fmla="*/ 0 w 3169022"/>
                <a:gd name="connsiteY1" fmla="*/ 942149 h 3182109"/>
                <a:gd name="connsiteX2" fmla="*/ 0 w 3169022"/>
                <a:gd name="connsiteY2" fmla="*/ 3182109 h 3182109"/>
                <a:gd name="connsiteX3" fmla="*/ 3169022 w 3169022"/>
                <a:gd name="connsiteY3" fmla="*/ 0 h 3182109"/>
                <a:gd name="connsiteX4" fmla="*/ 938275 w 3169022"/>
                <a:gd name="connsiteY4" fmla="*/ 0 h 318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9022" h="3182109">
                  <a:moveTo>
                    <a:pt x="938275" y="0"/>
                  </a:moveTo>
                  <a:cubicBezTo>
                    <a:pt x="795147" y="445670"/>
                    <a:pt x="443837" y="798432"/>
                    <a:pt x="0" y="942149"/>
                  </a:cubicBezTo>
                  <a:lnTo>
                    <a:pt x="0" y="3182109"/>
                  </a:lnTo>
                  <a:cubicBezTo>
                    <a:pt x="1655357" y="2980324"/>
                    <a:pt x="2968067" y="1662192"/>
                    <a:pt x="3169022" y="0"/>
                  </a:cubicBezTo>
                  <a:lnTo>
                    <a:pt x="938275" y="0"/>
                  </a:lnTo>
                  <a:close/>
                </a:path>
              </a:pathLst>
            </a:custGeom>
            <a:solidFill>
              <a:srgbClr val="F6BD32"/>
            </a:solidFill>
            <a:ln w="13480" cap="flat">
              <a:noFill/>
              <a:prstDash val="solid"/>
              <a:miter/>
            </a:ln>
          </p:spPr>
          <p:txBody>
            <a:bodyPr rtlCol="0" anchor="ctr"/>
            <a:lstStyle/>
            <a:p>
              <a:endParaRPr lang="en-US">
                <a:latin typeface="Schibsted Grotesk" pitchFamily="2" charset="77"/>
                <a:cs typeface="Schibsted Grotesk" pitchFamily="2" charset="77"/>
              </a:endParaRPr>
            </a:p>
          </p:txBody>
        </p:sp>
        <p:sp>
          <p:nvSpPr>
            <p:cNvPr id="18" name="Image 3" descr=" ">
              <a:extLst>
                <a:ext uri="{FF2B5EF4-FFF2-40B4-BE49-F238E27FC236}">
                  <a16:creationId xmlns:a16="http://schemas.microsoft.com/office/drawing/2014/main" id="{02611558-E874-6C41-B738-76AC94E97BF8}"/>
                </a:ext>
              </a:extLst>
            </p:cNvPr>
            <p:cNvSpPr/>
            <p:nvPr/>
          </p:nvSpPr>
          <p:spPr>
            <a:xfrm>
              <a:off x="4231202" y="4433512"/>
              <a:ext cx="1612154" cy="1611952"/>
            </a:xfrm>
            <a:custGeom>
              <a:avLst/>
              <a:gdLst>
                <a:gd name="connsiteX0" fmla="*/ 3182510 w 3182509"/>
                <a:gd name="connsiteY0" fmla="*/ 942149 h 3182109"/>
                <a:gd name="connsiteX1" fmla="*/ 2240242 w 3182509"/>
                <a:gd name="connsiteY1" fmla="*/ 0 h 3182109"/>
                <a:gd name="connsiteX2" fmla="*/ 0 w 3182509"/>
                <a:gd name="connsiteY2" fmla="*/ 0 h 3182109"/>
                <a:gd name="connsiteX3" fmla="*/ 3182510 w 3182509"/>
                <a:gd name="connsiteY3" fmla="*/ 3182109 h 3182109"/>
                <a:gd name="connsiteX4" fmla="*/ 3182510 w 3182509"/>
                <a:gd name="connsiteY4" fmla="*/ 942149 h 3182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509" h="3182109">
                  <a:moveTo>
                    <a:pt x="3182510" y="942149"/>
                  </a:moveTo>
                  <a:cubicBezTo>
                    <a:pt x="2736778" y="798432"/>
                    <a:pt x="2383976" y="445670"/>
                    <a:pt x="2240242" y="0"/>
                  </a:cubicBezTo>
                  <a:lnTo>
                    <a:pt x="0" y="0"/>
                  </a:lnTo>
                  <a:cubicBezTo>
                    <a:pt x="201811" y="1662192"/>
                    <a:pt x="1520107" y="2980324"/>
                    <a:pt x="3182510" y="3182109"/>
                  </a:cubicBezTo>
                  <a:lnTo>
                    <a:pt x="3182510" y="942149"/>
                  </a:lnTo>
                  <a:close/>
                </a:path>
              </a:pathLst>
            </a:custGeom>
            <a:solidFill>
              <a:srgbClr val="006A66">
                <a:alpha val="18000"/>
              </a:srgbClr>
            </a:solidFill>
            <a:ln w="13538" cap="flat">
              <a:noFill/>
              <a:prstDash val="solid"/>
              <a:miter/>
            </a:ln>
          </p:spPr>
          <p:txBody>
            <a:bodyPr rtlCol="0" anchor="ctr"/>
            <a:lstStyle/>
            <a:p>
              <a:endParaRPr lang="en-US">
                <a:latin typeface="Schibsted Grotesk" pitchFamily="2" charset="77"/>
                <a:cs typeface="Schibsted Grotesk" pitchFamily="2" charset="77"/>
              </a:endParaRPr>
            </a:p>
          </p:txBody>
        </p:sp>
        <p:grpSp>
          <p:nvGrpSpPr>
            <p:cNvPr id="37" name="Groupe 36">
              <a:extLst>
                <a:ext uri="{FF2B5EF4-FFF2-40B4-BE49-F238E27FC236}">
                  <a16:creationId xmlns:a16="http://schemas.microsoft.com/office/drawing/2014/main" id="{7B806CE7-1EA5-B242-B368-895342EFCCA3}"/>
                </a:ext>
              </a:extLst>
            </p:cNvPr>
            <p:cNvGrpSpPr/>
            <p:nvPr/>
          </p:nvGrpSpPr>
          <p:grpSpPr>
            <a:xfrm>
              <a:off x="4231191" y="2356018"/>
              <a:ext cx="3683058" cy="3696353"/>
              <a:chOff x="3875486" y="1837035"/>
              <a:chExt cx="3978555" cy="3992917"/>
            </a:xfrm>
          </p:grpSpPr>
          <p:sp>
            <p:nvSpPr>
              <p:cNvPr id="19" name="Image 9" descr=" ">
                <a:extLst>
                  <a:ext uri="{FF2B5EF4-FFF2-40B4-BE49-F238E27FC236}">
                    <a16:creationId xmlns:a16="http://schemas.microsoft.com/office/drawing/2014/main" id="{166091A0-35B4-9947-9443-505F8699469D}"/>
                  </a:ext>
                </a:extLst>
              </p:cNvPr>
              <p:cNvSpPr/>
              <p:nvPr/>
            </p:nvSpPr>
            <p:spPr>
              <a:xfrm>
                <a:off x="5835840" y="1837035"/>
                <a:ext cx="50408" cy="1212010"/>
              </a:xfrm>
              <a:custGeom>
                <a:avLst/>
                <a:gdLst>
                  <a:gd name="connsiteX0" fmla="*/ 50482 w 92118"/>
                  <a:gd name="connsiteY0" fmla="*/ 1984 h 2214891"/>
                  <a:gd name="connsiteX1" fmla="*/ 41637 w 92118"/>
                  <a:gd name="connsiteY1" fmla="*/ 1984 h 2214891"/>
                  <a:gd name="connsiteX2" fmla="*/ 1832 w 92118"/>
                  <a:gd name="connsiteY2" fmla="*/ 45089 h 2214891"/>
                  <a:gd name="connsiteX3" fmla="*/ 1832 w 92118"/>
                  <a:gd name="connsiteY3" fmla="*/ 54668 h 2214891"/>
                  <a:gd name="connsiteX4" fmla="*/ 10677 w 92118"/>
                  <a:gd name="connsiteY4" fmla="*/ 54668 h 2214891"/>
                  <a:gd name="connsiteX5" fmla="*/ 46059 w 92118"/>
                  <a:gd name="connsiteY5" fmla="*/ 16352 h 2214891"/>
                  <a:gd name="connsiteX6" fmla="*/ 81441 w 92118"/>
                  <a:gd name="connsiteY6" fmla="*/ 54668 h 2214891"/>
                  <a:gd name="connsiteX7" fmla="*/ 90287 w 92118"/>
                  <a:gd name="connsiteY7" fmla="*/ 54668 h 2214891"/>
                  <a:gd name="connsiteX8" fmla="*/ 90287 w 92118"/>
                  <a:gd name="connsiteY8" fmla="*/ 45089 h 2214891"/>
                  <a:gd name="connsiteX9" fmla="*/ 50482 w 92118"/>
                  <a:gd name="connsiteY9" fmla="*/ 1984 h 2214891"/>
                  <a:gd name="connsiteX10" fmla="*/ 52314 w 92118"/>
                  <a:gd name="connsiteY10" fmla="*/ 2214892 h 2214891"/>
                  <a:gd name="connsiteX11" fmla="*/ 52314 w 92118"/>
                  <a:gd name="connsiteY11" fmla="*/ 6773 h 2214891"/>
                  <a:gd name="connsiteX12" fmla="*/ 39805 w 92118"/>
                  <a:gd name="connsiteY12" fmla="*/ 6773 h 2214891"/>
                  <a:gd name="connsiteX13" fmla="*/ 39805 w 92118"/>
                  <a:gd name="connsiteY13" fmla="*/ 2214892 h 2214891"/>
                  <a:gd name="connsiteX14" fmla="*/ 52314 w 92118"/>
                  <a:gd name="connsiteY14" fmla="*/ 2214892 h 22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8" h="2214891">
                    <a:moveTo>
                      <a:pt x="50482" y="1984"/>
                    </a:moveTo>
                    <a:cubicBezTo>
                      <a:pt x="48039" y="-661"/>
                      <a:pt x="44079" y="-661"/>
                      <a:pt x="41637" y="1984"/>
                    </a:cubicBezTo>
                    <a:lnTo>
                      <a:pt x="1832" y="45089"/>
                    </a:lnTo>
                    <a:cubicBezTo>
                      <a:pt x="-611" y="47735"/>
                      <a:pt x="-611" y="52023"/>
                      <a:pt x="1832" y="54668"/>
                    </a:cubicBezTo>
                    <a:cubicBezTo>
                      <a:pt x="4275" y="57314"/>
                      <a:pt x="8235" y="57314"/>
                      <a:pt x="10677" y="54668"/>
                    </a:cubicBezTo>
                    <a:lnTo>
                      <a:pt x="46059" y="16352"/>
                    </a:lnTo>
                    <a:lnTo>
                      <a:pt x="81441" y="54668"/>
                    </a:lnTo>
                    <a:cubicBezTo>
                      <a:pt x="83884" y="57314"/>
                      <a:pt x="87844" y="57314"/>
                      <a:pt x="90287" y="54668"/>
                    </a:cubicBezTo>
                    <a:cubicBezTo>
                      <a:pt x="92729" y="52023"/>
                      <a:pt x="92729" y="47735"/>
                      <a:pt x="90287" y="45089"/>
                    </a:cubicBezTo>
                    <a:lnTo>
                      <a:pt x="50482" y="1984"/>
                    </a:lnTo>
                    <a:close/>
                    <a:moveTo>
                      <a:pt x="52314" y="2214892"/>
                    </a:moveTo>
                    <a:lnTo>
                      <a:pt x="52314" y="6773"/>
                    </a:lnTo>
                    <a:lnTo>
                      <a:pt x="39805" y="6773"/>
                    </a:lnTo>
                    <a:lnTo>
                      <a:pt x="39805" y="2214892"/>
                    </a:lnTo>
                    <a:lnTo>
                      <a:pt x="52314" y="2214892"/>
                    </a:lnTo>
                    <a:close/>
                  </a:path>
                </a:pathLst>
              </a:custGeom>
              <a:solidFill>
                <a:srgbClr val="006A66"/>
              </a:solidFill>
              <a:ln w="11906" cap="flat">
                <a:noFill/>
                <a:prstDash val="solid"/>
                <a:miter/>
              </a:ln>
            </p:spPr>
            <p:txBody>
              <a:bodyPr rtlCol="0" anchor="ctr"/>
              <a:lstStyle/>
              <a:p>
                <a:endParaRPr lang="en-US">
                  <a:latin typeface="Schibsted Grotesk" pitchFamily="2" charset="77"/>
                  <a:cs typeface="Schibsted Grotesk" pitchFamily="2" charset="77"/>
                </a:endParaRPr>
              </a:p>
            </p:txBody>
          </p:sp>
          <p:sp>
            <p:nvSpPr>
              <p:cNvPr id="20" name="Image 10" descr=" ">
                <a:extLst>
                  <a:ext uri="{FF2B5EF4-FFF2-40B4-BE49-F238E27FC236}">
                    <a16:creationId xmlns:a16="http://schemas.microsoft.com/office/drawing/2014/main" id="{8882B63F-74D7-8648-B4FA-224E6FF19D7E}"/>
                  </a:ext>
                </a:extLst>
              </p:cNvPr>
              <p:cNvSpPr/>
              <p:nvPr/>
            </p:nvSpPr>
            <p:spPr>
              <a:xfrm>
                <a:off x="5835840" y="4617940"/>
                <a:ext cx="50408" cy="1212012"/>
              </a:xfrm>
              <a:custGeom>
                <a:avLst/>
                <a:gdLst>
                  <a:gd name="connsiteX0" fmla="*/ 41637 w 92118"/>
                  <a:gd name="connsiteY0" fmla="*/ 2212914 h 2214894"/>
                  <a:gd name="connsiteX1" fmla="*/ 50482 w 92118"/>
                  <a:gd name="connsiteY1" fmla="*/ 2212914 h 2214894"/>
                  <a:gd name="connsiteX2" fmla="*/ 90287 w 92118"/>
                  <a:gd name="connsiteY2" fmla="*/ 2169808 h 2214894"/>
                  <a:gd name="connsiteX3" fmla="*/ 90287 w 92118"/>
                  <a:gd name="connsiteY3" fmla="*/ 2160217 h 2214894"/>
                  <a:gd name="connsiteX4" fmla="*/ 81441 w 92118"/>
                  <a:gd name="connsiteY4" fmla="*/ 2160217 h 2214894"/>
                  <a:gd name="connsiteX5" fmla="*/ 46059 w 92118"/>
                  <a:gd name="connsiteY5" fmla="*/ 2198541 h 2214894"/>
                  <a:gd name="connsiteX6" fmla="*/ 10677 w 92118"/>
                  <a:gd name="connsiteY6" fmla="*/ 2160217 h 2214894"/>
                  <a:gd name="connsiteX7" fmla="*/ 1832 w 92118"/>
                  <a:gd name="connsiteY7" fmla="*/ 2160217 h 2214894"/>
                  <a:gd name="connsiteX8" fmla="*/ 1832 w 92118"/>
                  <a:gd name="connsiteY8" fmla="*/ 2169808 h 2214894"/>
                  <a:gd name="connsiteX9" fmla="*/ 41637 w 92118"/>
                  <a:gd name="connsiteY9" fmla="*/ 2212914 h 2214894"/>
                  <a:gd name="connsiteX10" fmla="*/ 52314 w 92118"/>
                  <a:gd name="connsiteY10" fmla="*/ 2208118 h 2214894"/>
                  <a:gd name="connsiteX11" fmla="*/ 52314 w 92118"/>
                  <a:gd name="connsiteY11" fmla="*/ 0 h 2214894"/>
                  <a:gd name="connsiteX12" fmla="*/ 39805 w 92118"/>
                  <a:gd name="connsiteY12" fmla="*/ 0 h 2214894"/>
                  <a:gd name="connsiteX13" fmla="*/ 39805 w 92118"/>
                  <a:gd name="connsiteY13" fmla="*/ 2208118 h 2214894"/>
                  <a:gd name="connsiteX14" fmla="*/ 52314 w 92118"/>
                  <a:gd name="connsiteY14" fmla="*/ 2208118 h 2214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118" h="2214894">
                    <a:moveTo>
                      <a:pt x="41637" y="2212914"/>
                    </a:moveTo>
                    <a:cubicBezTo>
                      <a:pt x="44079" y="2215555"/>
                      <a:pt x="48039" y="2215555"/>
                      <a:pt x="50482" y="2212914"/>
                    </a:cubicBezTo>
                    <a:lnTo>
                      <a:pt x="90287" y="2169808"/>
                    </a:lnTo>
                    <a:cubicBezTo>
                      <a:pt x="92729" y="2167153"/>
                      <a:pt x="92729" y="2162872"/>
                      <a:pt x="90287" y="2160217"/>
                    </a:cubicBezTo>
                    <a:cubicBezTo>
                      <a:pt x="87844" y="2157575"/>
                      <a:pt x="83884" y="2157575"/>
                      <a:pt x="81441" y="2160217"/>
                    </a:cubicBezTo>
                    <a:lnTo>
                      <a:pt x="46059" y="2198541"/>
                    </a:lnTo>
                    <a:lnTo>
                      <a:pt x="10677" y="2160217"/>
                    </a:lnTo>
                    <a:cubicBezTo>
                      <a:pt x="8235" y="2157575"/>
                      <a:pt x="4275" y="2157575"/>
                      <a:pt x="1832" y="2160217"/>
                    </a:cubicBezTo>
                    <a:cubicBezTo>
                      <a:pt x="-611" y="2162872"/>
                      <a:pt x="-611" y="2167153"/>
                      <a:pt x="1832" y="2169808"/>
                    </a:cubicBezTo>
                    <a:lnTo>
                      <a:pt x="41637" y="2212914"/>
                    </a:lnTo>
                    <a:close/>
                    <a:moveTo>
                      <a:pt x="52314" y="2208118"/>
                    </a:moveTo>
                    <a:lnTo>
                      <a:pt x="52314" y="0"/>
                    </a:lnTo>
                    <a:lnTo>
                      <a:pt x="39805" y="0"/>
                    </a:lnTo>
                    <a:lnTo>
                      <a:pt x="39805" y="2208118"/>
                    </a:lnTo>
                    <a:lnTo>
                      <a:pt x="52314" y="2208118"/>
                    </a:lnTo>
                    <a:close/>
                  </a:path>
                </a:pathLst>
              </a:custGeom>
              <a:solidFill>
                <a:srgbClr val="006A66"/>
              </a:solidFill>
              <a:ln w="11906" cap="flat">
                <a:noFill/>
                <a:prstDash val="solid"/>
                <a:miter/>
              </a:ln>
            </p:spPr>
            <p:txBody>
              <a:bodyPr rtlCol="0" anchor="ctr"/>
              <a:lstStyle/>
              <a:p>
                <a:endParaRPr lang="en-US">
                  <a:latin typeface="Schibsted Grotesk" pitchFamily="2" charset="77"/>
                  <a:cs typeface="Schibsted Grotesk" pitchFamily="2" charset="77"/>
                </a:endParaRPr>
              </a:p>
            </p:txBody>
          </p:sp>
          <p:sp>
            <p:nvSpPr>
              <p:cNvPr id="21" name="Image 11" descr=" ">
                <a:extLst>
                  <a:ext uri="{FF2B5EF4-FFF2-40B4-BE49-F238E27FC236}">
                    <a16:creationId xmlns:a16="http://schemas.microsoft.com/office/drawing/2014/main" id="{12ADED52-1B5C-DB49-AAC0-5AAEFB4B8413}"/>
                  </a:ext>
                </a:extLst>
              </p:cNvPr>
              <p:cNvSpPr/>
              <p:nvPr/>
            </p:nvSpPr>
            <p:spPr>
              <a:xfrm>
                <a:off x="6641877" y="3826875"/>
                <a:ext cx="1212164" cy="50402"/>
              </a:xfrm>
              <a:custGeom>
                <a:avLst/>
                <a:gdLst>
                  <a:gd name="connsiteX0" fmla="*/ 2213191 w 2215172"/>
                  <a:gd name="connsiteY0" fmla="*/ 50476 h 92107"/>
                  <a:gd name="connsiteX1" fmla="*/ 2213191 w 2215172"/>
                  <a:gd name="connsiteY1" fmla="*/ 41632 h 92107"/>
                  <a:gd name="connsiteX2" fmla="*/ 2170080 w 2215172"/>
                  <a:gd name="connsiteY2" fmla="*/ 1832 h 92107"/>
                  <a:gd name="connsiteX3" fmla="*/ 2160487 w 2215172"/>
                  <a:gd name="connsiteY3" fmla="*/ 1832 h 92107"/>
                  <a:gd name="connsiteX4" fmla="*/ 2160487 w 2215172"/>
                  <a:gd name="connsiteY4" fmla="*/ 10676 h 92107"/>
                  <a:gd name="connsiteX5" fmla="*/ 2198816 w 2215172"/>
                  <a:gd name="connsiteY5" fmla="*/ 46054 h 92107"/>
                  <a:gd name="connsiteX6" fmla="*/ 2160487 w 2215172"/>
                  <a:gd name="connsiteY6" fmla="*/ 81431 h 92107"/>
                  <a:gd name="connsiteX7" fmla="*/ 2160487 w 2215172"/>
                  <a:gd name="connsiteY7" fmla="*/ 90276 h 92107"/>
                  <a:gd name="connsiteX8" fmla="*/ 2170080 w 2215172"/>
                  <a:gd name="connsiteY8" fmla="*/ 90276 h 92107"/>
                  <a:gd name="connsiteX9" fmla="*/ 2213191 w 2215172"/>
                  <a:gd name="connsiteY9" fmla="*/ 50476 h 92107"/>
                  <a:gd name="connsiteX10" fmla="*/ 0 w 2215172"/>
                  <a:gd name="connsiteY10" fmla="*/ 52308 h 92107"/>
                  <a:gd name="connsiteX11" fmla="*/ 2208395 w 2215172"/>
                  <a:gd name="connsiteY11" fmla="*/ 52308 h 92107"/>
                  <a:gd name="connsiteX12" fmla="*/ 2208395 w 2215172"/>
                  <a:gd name="connsiteY12" fmla="*/ 39800 h 92107"/>
                  <a:gd name="connsiteX13" fmla="*/ 0 w 2215172"/>
                  <a:gd name="connsiteY13" fmla="*/ 39800 h 92107"/>
                  <a:gd name="connsiteX14" fmla="*/ 0 w 2215172"/>
                  <a:gd name="connsiteY14" fmla="*/ 52308 h 9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172" h="92107">
                    <a:moveTo>
                      <a:pt x="2213191" y="50476"/>
                    </a:moveTo>
                    <a:cubicBezTo>
                      <a:pt x="2215833" y="48034"/>
                      <a:pt x="2215833" y="44074"/>
                      <a:pt x="2213191" y="41632"/>
                    </a:cubicBezTo>
                    <a:lnTo>
                      <a:pt x="2170080" y="1832"/>
                    </a:lnTo>
                    <a:cubicBezTo>
                      <a:pt x="2167424" y="-611"/>
                      <a:pt x="2163143" y="-611"/>
                      <a:pt x="2160487" y="1832"/>
                    </a:cubicBezTo>
                    <a:cubicBezTo>
                      <a:pt x="2157845" y="4274"/>
                      <a:pt x="2157845" y="8234"/>
                      <a:pt x="2160487" y="10676"/>
                    </a:cubicBezTo>
                    <a:lnTo>
                      <a:pt x="2198816" y="46054"/>
                    </a:lnTo>
                    <a:lnTo>
                      <a:pt x="2160487" y="81431"/>
                    </a:lnTo>
                    <a:cubicBezTo>
                      <a:pt x="2157845" y="83874"/>
                      <a:pt x="2157845" y="87833"/>
                      <a:pt x="2160487" y="90276"/>
                    </a:cubicBezTo>
                    <a:cubicBezTo>
                      <a:pt x="2163143" y="92718"/>
                      <a:pt x="2167424" y="92718"/>
                      <a:pt x="2170080" y="90276"/>
                    </a:cubicBezTo>
                    <a:lnTo>
                      <a:pt x="2213191" y="50476"/>
                    </a:lnTo>
                    <a:close/>
                    <a:moveTo>
                      <a:pt x="0" y="52308"/>
                    </a:moveTo>
                    <a:lnTo>
                      <a:pt x="2208395" y="52308"/>
                    </a:lnTo>
                    <a:lnTo>
                      <a:pt x="2208395" y="39800"/>
                    </a:lnTo>
                    <a:lnTo>
                      <a:pt x="0" y="39800"/>
                    </a:lnTo>
                    <a:lnTo>
                      <a:pt x="0" y="52308"/>
                    </a:lnTo>
                    <a:close/>
                  </a:path>
                </a:pathLst>
              </a:custGeom>
              <a:solidFill>
                <a:srgbClr val="006A66"/>
              </a:solidFill>
              <a:ln w="13532" cap="flat">
                <a:noFill/>
                <a:prstDash val="solid"/>
                <a:miter/>
              </a:ln>
            </p:spPr>
            <p:txBody>
              <a:bodyPr rtlCol="0" anchor="ctr"/>
              <a:lstStyle/>
              <a:p>
                <a:endParaRPr lang="en-US">
                  <a:latin typeface="Schibsted Grotesk" pitchFamily="2" charset="77"/>
                  <a:cs typeface="Schibsted Grotesk" pitchFamily="2" charset="77"/>
                </a:endParaRPr>
              </a:p>
            </p:txBody>
          </p:sp>
          <p:sp>
            <p:nvSpPr>
              <p:cNvPr id="22" name="Image 12" descr=" ">
                <a:extLst>
                  <a:ext uri="{FF2B5EF4-FFF2-40B4-BE49-F238E27FC236}">
                    <a16:creationId xmlns:a16="http://schemas.microsoft.com/office/drawing/2014/main" id="{A4BAB65F-292A-1E4C-8A23-2C0E1AC0A445}"/>
                  </a:ext>
                </a:extLst>
              </p:cNvPr>
              <p:cNvSpPr/>
              <p:nvPr/>
            </p:nvSpPr>
            <p:spPr>
              <a:xfrm>
                <a:off x="3875486" y="3826875"/>
                <a:ext cx="1212162" cy="50401"/>
              </a:xfrm>
              <a:custGeom>
                <a:avLst/>
                <a:gdLst>
                  <a:gd name="connsiteX0" fmla="*/ 1984 w 2215168"/>
                  <a:gd name="connsiteY0" fmla="*/ 41631 h 92106"/>
                  <a:gd name="connsiteX1" fmla="*/ 1984 w 2215168"/>
                  <a:gd name="connsiteY1" fmla="*/ 50475 h 92106"/>
                  <a:gd name="connsiteX2" fmla="*/ 45095 w 2215168"/>
                  <a:gd name="connsiteY2" fmla="*/ 90275 h 92106"/>
                  <a:gd name="connsiteX3" fmla="*/ 54675 w 2215168"/>
                  <a:gd name="connsiteY3" fmla="*/ 90275 h 92106"/>
                  <a:gd name="connsiteX4" fmla="*/ 54675 w 2215168"/>
                  <a:gd name="connsiteY4" fmla="*/ 81431 h 92106"/>
                  <a:gd name="connsiteX5" fmla="*/ 16354 w 2215168"/>
                  <a:gd name="connsiteY5" fmla="*/ 46053 h 92106"/>
                  <a:gd name="connsiteX6" fmla="*/ 54675 w 2215168"/>
                  <a:gd name="connsiteY6" fmla="*/ 10676 h 92106"/>
                  <a:gd name="connsiteX7" fmla="*/ 54675 w 2215168"/>
                  <a:gd name="connsiteY7" fmla="*/ 1832 h 92106"/>
                  <a:gd name="connsiteX8" fmla="*/ 45095 w 2215168"/>
                  <a:gd name="connsiteY8" fmla="*/ 1832 h 92106"/>
                  <a:gd name="connsiteX9" fmla="*/ 1984 w 2215168"/>
                  <a:gd name="connsiteY9" fmla="*/ 41631 h 92106"/>
                  <a:gd name="connsiteX10" fmla="*/ 6774 w 2215168"/>
                  <a:gd name="connsiteY10" fmla="*/ 52307 h 92106"/>
                  <a:gd name="connsiteX11" fmla="*/ 2215169 w 2215168"/>
                  <a:gd name="connsiteY11" fmla="*/ 52307 h 92106"/>
                  <a:gd name="connsiteX12" fmla="*/ 2215169 w 2215168"/>
                  <a:gd name="connsiteY12" fmla="*/ 39800 h 92106"/>
                  <a:gd name="connsiteX13" fmla="*/ 6774 w 2215168"/>
                  <a:gd name="connsiteY13" fmla="*/ 39799 h 92106"/>
                  <a:gd name="connsiteX14" fmla="*/ 6774 w 2215168"/>
                  <a:gd name="connsiteY14" fmla="*/ 52307 h 9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5168" h="92106">
                    <a:moveTo>
                      <a:pt x="1984" y="41631"/>
                    </a:moveTo>
                    <a:cubicBezTo>
                      <a:pt x="-661" y="44073"/>
                      <a:pt x="-661" y="48033"/>
                      <a:pt x="1984" y="50475"/>
                    </a:cubicBezTo>
                    <a:lnTo>
                      <a:pt x="45095" y="90275"/>
                    </a:lnTo>
                    <a:cubicBezTo>
                      <a:pt x="47741" y="92717"/>
                      <a:pt x="52030" y="92717"/>
                      <a:pt x="54675" y="90275"/>
                    </a:cubicBezTo>
                    <a:cubicBezTo>
                      <a:pt x="57321" y="87833"/>
                      <a:pt x="57321" y="83873"/>
                      <a:pt x="54675" y="81431"/>
                    </a:cubicBezTo>
                    <a:lnTo>
                      <a:pt x="16354" y="46053"/>
                    </a:lnTo>
                    <a:lnTo>
                      <a:pt x="54675" y="10676"/>
                    </a:lnTo>
                    <a:cubicBezTo>
                      <a:pt x="57321" y="8234"/>
                      <a:pt x="57321" y="4274"/>
                      <a:pt x="54675" y="1832"/>
                    </a:cubicBezTo>
                    <a:cubicBezTo>
                      <a:pt x="52030" y="-611"/>
                      <a:pt x="47741" y="-611"/>
                      <a:pt x="45095" y="1832"/>
                    </a:cubicBezTo>
                    <a:lnTo>
                      <a:pt x="1984" y="41631"/>
                    </a:lnTo>
                    <a:close/>
                    <a:moveTo>
                      <a:pt x="6774" y="52307"/>
                    </a:moveTo>
                    <a:lnTo>
                      <a:pt x="2215169" y="52307"/>
                    </a:lnTo>
                    <a:lnTo>
                      <a:pt x="2215169" y="39800"/>
                    </a:lnTo>
                    <a:lnTo>
                      <a:pt x="6774" y="39799"/>
                    </a:lnTo>
                    <a:lnTo>
                      <a:pt x="6774" y="52307"/>
                    </a:lnTo>
                    <a:close/>
                  </a:path>
                </a:pathLst>
              </a:custGeom>
              <a:solidFill>
                <a:srgbClr val="006A66"/>
              </a:solidFill>
              <a:ln w="13532" cap="flat">
                <a:noFill/>
                <a:prstDash val="solid"/>
                <a:miter/>
              </a:ln>
            </p:spPr>
            <p:txBody>
              <a:bodyPr rtlCol="0" anchor="ctr"/>
              <a:lstStyle/>
              <a:p>
                <a:endParaRPr lang="en-US">
                  <a:latin typeface="Schibsted Grotesk" pitchFamily="2" charset="77"/>
                  <a:cs typeface="Schibsted Grotesk" pitchFamily="2" charset="77"/>
                </a:endParaRPr>
              </a:p>
            </p:txBody>
          </p:sp>
        </p:grpSp>
        <p:sp>
          <p:nvSpPr>
            <p:cNvPr id="24" name="TextBox 76">
              <a:extLst>
                <a:ext uri="{FF2B5EF4-FFF2-40B4-BE49-F238E27FC236}">
                  <a16:creationId xmlns:a16="http://schemas.microsoft.com/office/drawing/2014/main" id="{3205DCE9-3725-6140-900A-31689ECF6513}"/>
                </a:ext>
              </a:extLst>
            </p:cNvPr>
            <p:cNvSpPr txBox="1"/>
            <p:nvPr/>
          </p:nvSpPr>
          <p:spPr>
            <a:xfrm>
              <a:off x="8226511" y="2898523"/>
              <a:ext cx="1723306" cy="817360"/>
            </a:xfrm>
            <a:prstGeom prst="rect">
              <a:avLst/>
            </a:prstGeom>
            <a:noFill/>
          </p:spPr>
          <p:txBody>
            <a:bodyPr wrap="square" lIns="0" tIns="0" rIns="0" bIns="0" rtlCol="0">
              <a:spAutoFit/>
            </a:bodyPr>
            <a:lstStyle/>
            <a:p>
              <a:pPr>
                <a:lnSpc>
                  <a:spcPct val="120000"/>
                </a:lnSpc>
                <a:spcAft>
                  <a:spcPts val="800"/>
                </a:spcAft>
              </a:pPr>
              <a:r>
                <a:rPr lang="ar-MA" sz="1100" kern="1500" dirty="0">
                  <a:solidFill>
                    <a:schemeClr val="tx1">
                      <a:lumMod val="65000"/>
                      <a:lumOff val="35000"/>
                    </a:schemeClr>
                  </a:solidFill>
                  <a:ea typeface="Inter Tight" pitchFamily="2" charset="0"/>
                  <a:cs typeface="Plus Jakarta Sans" pitchFamily="2" charset="0"/>
                </a:rPr>
                <a:t>لوريم إيبسوم هو ببساطة نص شكلي بمعنى أن الغاية هي الشكل وليس المحتوى ويُستخدم في صناعات المطابع ودور النشر.</a:t>
              </a:r>
              <a:endParaRPr lang="en-US" sz="1100" kern="1500" dirty="0">
                <a:solidFill>
                  <a:schemeClr val="tx1">
                    <a:lumMod val="65000"/>
                    <a:lumOff val="35000"/>
                  </a:schemeClr>
                </a:solidFill>
                <a:ea typeface="Inter Tight" pitchFamily="2" charset="0"/>
                <a:cs typeface="Plus Jakarta Sans" pitchFamily="2" charset="0"/>
              </a:endParaRPr>
            </a:p>
          </p:txBody>
        </p:sp>
        <p:sp>
          <p:nvSpPr>
            <p:cNvPr id="25" name="TextBox 76">
              <a:extLst>
                <a:ext uri="{FF2B5EF4-FFF2-40B4-BE49-F238E27FC236}">
                  <a16:creationId xmlns:a16="http://schemas.microsoft.com/office/drawing/2014/main" id="{626FEFF5-947B-8A4C-A77D-427494097262}"/>
                </a:ext>
              </a:extLst>
            </p:cNvPr>
            <p:cNvSpPr txBox="1"/>
            <p:nvPr/>
          </p:nvSpPr>
          <p:spPr>
            <a:xfrm>
              <a:off x="8226510" y="2604393"/>
              <a:ext cx="1218532" cy="258532"/>
            </a:xfrm>
            <a:prstGeom prst="rect">
              <a:avLst/>
            </a:prstGeom>
            <a:noFill/>
          </p:spPr>
          <p:txBody>
            <a:bodyPr wrap="square" lIns="0" tIns="0" rIns="0" bIns="0" rtlCol="0">
              <a:spAutoFit/>
            </a:bodyPr>
            <a:lstStyle/>
            <a:p>
              <a:pPr>
                <a:lnSpc>
                  <a:spcPct val="120000"/>
                </a:lnSpc>
                <a:spcAft>
                  <a:spcPts val="800"/>
                </a:spcAft>
              </a:pPr>
              <a:r>
                <a:rPr lang="ar-MA" sz="1500" b="1" kern="1500" dirty="0">
                  <a:solidFill>
                    <a:srgbClr val="006A66"/>
                  </a:solidFill>
                  <a:ea typeface="Inter Tight" pitchFamily="2" charset="0"/>
                  <a:cs typeface="Plus Jakarta Sans" pitchFamily="2" charset="0"/>
                </a:rPr>
                <a:t>لوريم إيبسوم</a:t>
              </a:r>
              <a:endParaRPr lang="en-US" sz="1500" b="1" kern="1500" dirty="0">
                <a:solidFill>
                  <a:srgbClr val="006A66"/>
                </a:solidFill>
                <a:ea typeface="Inter Tight" pitchFamily="2" charset="0"/>
                <a:cs typeface="Plus Jakarta Sans" pitchFamily="2" charset="0"/>
              </a:endParaRPr>
            </a:p>
          </p:txBody>
        </p:sp>
        <p:sp>
          <p:nvSpPr>
            <p:cNvPr id="26" name="TextBox 76">
              <a:extLst>
                <a:ext uri="{FF2B5EF4-FFF2-40B4-BE49-F238E27FC236}">
                  <a16:creationId xmlns:a16="http://schemas.microsoft.com/office/drawing/2014/main" id="{5D6E06DE-0326-4F4C-8019-25A310A09008}"/>
                </a:ext>
              </a:extLst>
            </p:cNvPr>
            <p:cNvSpPr txBox="1"/>
            <p:nvPr/>
          </p:nvSpPr>
          <p:spPr>
            <a:xfrm>
              <a:off x="8073992" y="5392218"/>
              <a:ext cx="2385310" cy="595869"/>
            </a:xfrm>
            <a:prstGeom prst="rect">
              <a:avLst/>
            </a:prstGeom>
            <a:noFill/>
          </p:spPr>
          <p:txBody>
            <a:bodyPr wrap="square" lIns="0" tIns="0" rIns="0" bIns="0" rtlCol="0">
              <a:spAutoFit/>
            </a:bodyPr>
            <a:lstStyle/>
            <a:p>
              <a:pPr>
                <a:lnSpc>
                  <a:spcPct val="120000"/>
                </a:lnSpc>
                <a:spcAft>
                  <a:spcPts val="800"/>
                </a:spcAft>
              </a:pPr>
              <a:r>
                <a:rPr lang="ar-MA" sz="1100" kern="1500" dirty="0">
                  <a:solidFill>
                    <a:schemeClr val="tx1">
                      <a:lumMod val="65000"/>
                      <a:lumOff val="35000"/>
                    </a:schemeClr>
                  </a:solidFill>
                  <a:ea typeface="Inter Tight" pitchFamily="2" charset="0"/>
                  <a:cs typeface="Plus Jakarta Sans" pitchFamily="2" charset="0"/>
                </a:rPr>
                <a:t>لوريم إيبسوم هو ببساطة نص شكلي بمعنى أن الغاية هي الشكل وليس المحتوى ويُستخدم في صناعات المطابع ودور النشر.</a:t>
              </a:r>
              <a:endParaRPr lang="en-US" sz="1100" kern="1500" dirty="0">
                <a:solidFill>
                  <a:schemeClr val="tx1">
                    <a:lumMod val="65000"/>
                    <a:lumOff val="35000"/>
                  </a:schemeClr>
                </a:solidFill>
                <a:ea typeface="Inter Tight" pitchFamily="2" charset="0"/>
                <a:cs typeface="Plus Jakarta Sans" pitchFamily="2" charset="0"/>
              </a:endParaRPr>
            </a:p>
          </p:txBody>
        </p:sp>
        <p:sp>
          <p:nvSpPr>
            <p:cNvPr id="27" name="TextBox 76">
              <a:extLst>
                <a:ext uri="{FF2B5EF4-FFF2-40B4-BE49-F238E27FC236}">
                  <a16:creationId xmlns:a16="http://schemas.microsoft.com/office/drawing/2014/main" id="{CAC113C2-F76E-E54B-ADBD-354DA47C5623}"/>
                </a:ext>
              </a:extLst>
            </p:cNvPr>
            <p:cNvSpPr txBox="1"/>
            <p:nvPr/>
          </p:nvSpPr>
          <p:spPr>
            <a:xfrm>
              <a:off x="8073992" y="5098088"/>
              <a:ext cx="1218532" cy="258532"/>
            </a:xfrm>
            <a:prstGeom prst="rect">
              <a:avLst/>
            </a:prstGeom>
            <a:noFill/>
          </p:spPr>
          <p:txBody>
            <a:bodyPr wrap="square" lIns="0" tIns="0" rIns="0" bIns="0" rtlCol="0">
              <a:spAutoFit/>
            </a:bodyPr>
            <a:lstStyle/>
            <a:p>
              <a:pPr>
                <a:lnSpc>
                  <a:spcPct val="120000"/>
                </a:lnSpc>
                <a:spcAft>
                  <a:spcPts val="800"/>
                </a:spcAft>
              </a:pPr>
              <a:r>
                <a:rPr lang="ar-MA" sz="1500" b="1" kern="1500" dirty="0">
                  <a:solidFill>
                    <a:srgbClr val="F6BD32"/>
                  </a:solidFill>
                  <a:ea typeface="Inter Tight" pitchFamily="2" charset="0"/>
                  <a:cs typeface="Plus Jakarta Sans" pitchFamily="2" charset="0"/>
                </a:rPr>
                <a:t>لوريم إيبسوم</a:t>
              </a:r>
              <a:endParaRPr lang="en-US" sz="1500" b="1" kern="1500" dirty="0">
                <a:solidFill>
                  <a:srgbClr val="F6BD32"/>
                </a:solidFill>
                <a:ea typeface="Inter Tight" pitchFamily="2" charset="0"/>
                <a:cs typeface="Plus Jakarta Sans" pitchFamily="2" charset="0"/>
              </a:endParaRPr>
            </a:p>
          </p:txBody>
        </p:sp>
        <p:sp>
          <p:nvSpPr>
            <p:cNvPr id="28" name="TextBox 76">
              <a:extLst>
                <a:ext uri="{FF2B5EF4-FFF2-40B4-BE49-F238E27FC236}">
                  <a16:creationId xmlns:a16="http://schemas.microsoft.com/office/drawing/2014/main" id="{8BCD2434-27E3-DA4A-98DB-4DC7C329F4F7}"/>
                </a:ext>
              </a:extLst>
            </p:cNvPr>
            <p:cNvSpPr txBox="1"/>
            <p:nvPr/>
          </p:nvSpPr>
          <p:spPr>
            <a:xfrm>
              <a:off x="1661444" y="2921403"/>
              <a:ext cx="2385310" cy="595869"/>
            </a:xfrm>
            <a:prstGeom prst="rect">
              <a:avLst/>
            </a:prstGeom>
            <a:noFill/>
          </p:spPr>
          <p:txBody>
            <a:bodyPr wrap="square" lIns="0" tIns="0" rIns="0" bIns="0" rtlCol="0">
              <a:spAutoFit/>
            </a:bodyPr>
            <a:lstStyle/>
            <a:p>
              <a:pPr algn="r" rtl="1">
                <a:lnSpc>
                  <a:spcPct val="120000"/>
                </a:lnSpc>
                <a:spcAft>
                  <a:spcPts val="800"/>
                </a:spcAft>
              </a:pPr>
              <a:r>
                <a:rPr lang="ar-MA" sz="1100" kern="1500" dirty="0">
                  <a:solidFill>
                    <a:schemeClr val="tx1">
                      <a:lumMod val="65000"/>
                      <a:lumOff val="35000"/>
                    </a:schemeClr>
                  </a:solidFill>
                  <a:ea typeface="Inter Tight" pitchFamily="2" charset="0"/>
                  <a:cs typeface="Plus Jakarta Sans" pitchFamily="2" charset="0"/>
                </a:rPr>
                <a:t>لوريم إيبسوم هو ببساطة نص شكلي بمعنى أن الغاية هي الشكل وليس المحتوى ويُستخدم في صناعات المطابع ودور النشر.</a:t>
              </a:r>
              <a:endParaRPr lang="en-US" sz="1100" kern="1500" dirty="0">
                <a:solidFill>
                  <a:schemeClr val="tx1">
                    <a:lumMod val="65000"/>
                    <a:lumOff val="35000"/>
                  </a:schemeClr>
                </a:solidFill>
                <a:ea typeface="Inter Tight" pitchFamily="2" charset="0"/>
                <a:cs typeface="Plus Jakarta Sans" pitchFamily="2" charset="0"/>
              </a:endParaRPr>
            </a:p>
          </p:txBody>
        </p:sp>
        <p:sp>
          <p:nvSpPr>
            <p:cNvPr id="29" name="TextBox 76">
              <a:extLst>
                <a:ext uri="{FF2B5EF4-FFF2-40B4-BE49-F238E27FC236}">
                  <a16:creationId xmlns:a16="http://schemas.microsoft.com/office/drawing/2014/main" id="{18357F87-2CF9-1740-8AE8-D1CD0ADCC560}"/>
                </a:ext>
              </a:extLst>
            </p:cNvPr>
            <p:cNvSpPr txBox="1"/>
            <p:nvPr/>
          </p:nvSpPr>
          <p:spPr>
            <a:xfrm>
              <a:off x="2844818" y="2620398"/>
              <a:ext cx="1218532" cy="258532"/>
            </a:xfrm>
            <a:prstGeom prst="rect">
              <a:avLst/>
            </a:prstGeom>
            <a:noFill/>
          </p:spPr>
          <p:txBody>
            <a:bodyPr wrap="square" lIns="0" tIns="0" rIns="0" bIns="0" rtlCol="0">
              <a:spAutoFit/>
            </a:bodyPr>
            <a:lstStyle/>
            <a:p>
              <a:pPr algn="r" rtl="1">
                <a:lnSpc>
                  <a:spcPct val="120000"/>
                </a:lnSpc>
                <a:spcAft>
                  <a:spcPts val="800"/>
                </a:spcAft>
              </a:pPr>
              <a:r>
                <a:rPr lang="ar-MA" sz="1500" b="1" kern="1500" dirty="0">
                  <a:solidFill>
                    <a:srgbClr val="006A66"/>
                  </a:solidFill>
                  <a:ea typeface="Inter Tight" pitchFamily="2" charset="0"/>
                  <a:cs typeface="Plus Jakarta Sans" pitchFamily="2" charset="0"/>
                </a:rPr>
                <a:t>لوريم إيبسوم</a:t>
              </a:r>
              <a:endParaRPr lang="en-US" sz="1500" b="1" kern="1500" dirty="0">
                <a:solidFill>
                  <a:srgbClr val="006A66"/>
                </a:solidFill>
                <a:ea typeface="Inter Tight" pitchFamily="2" charset="0"/>
                <a:cs typeface="Plus Jakarta Sans" pitchFamily="2" charset="0"/>
              </a:endParaRPr>
            </a:p>
          </p:txBody>
        </p:sp>
        <p:sp>
          <p:nvSpPr>
            <p:cNvPr id="30" name="TextBox 76">
              <a:extLst>
                <a:ext uri="{FF2B5EF4-FFF2-40B4-BE49-F238E27FC236}">
                  <a16:creationId xmlns:a16="http://schemas.microsoft.com/office/drawing/2014/main" id="{216D32E8-1F6C-2F40-A0BA-4352FC813D77}"/>
                </a:ext>
              </a:extLst>
            </p:cNvPr>
            <p:cNvSpPr txBox="1"/>
            <p:nvPr/>
          </p:nvSpPr>
          <p:spPr>
            <a:xfrm>
              <a:off x="1913102" y="5308333"/>
              <a:ext cx="1957378" cy="392736"/>
            </a:xfrm>
            <a:prstGeom prst="rect">
              <a:avLst/>
            </a:prstGeom>
            <a:noFill/>
          </p:spPr>
          <p:txBody>
            <a:bodyPr wrap="square" lIns="0" tIns="0" rIns="0" bIns="0" rtlCol="0">
              <a:spAutoFit/>
            </a:bodyPr>
            <a:lstStyle/>
            <a:p>
              <a:pPr algn="r" rtl="1">
                <a:lnSpc>
                  <a:spcPct val="120000"/>
                </a:lnSpc>
                <a:spcAft>
                  <a:spcPts val="800"/>
                </a:spcAft>
              </a:pPr>
              <a:r>
                <a:rPr lang="ar-MA" sz="1100" kern="1500" dirty="0">
                  <a:solidFill>
                    <a:schemeClr val="tx1">
                      <a:lumMod val="65000"/>
                      <a:lumOff val="35000"/>
                    </a:schemeClr>
                  </a:solidFill>
                  <a:ea typeface="Inter Tight" pitchFamily="2" charset="0"/>
                  <a:cs typeface="Plus Jakarta Sans" pitchFamily="2" charset="0"/>
                </a:rPr>
                <a:t>لوريم إيبسوم هو ببساطة نص شكلي بمعنى أن الغاية هي الشكل وليس المحتوى</a:t>
              </a:r>
              <a:endParaRPr lang="en-US" sz="1100" kern="1500" dirty="0">
                <a:solidFill>
                  <a:schemeClr val="tx1">
                    <a:lumMod val="65000"/>
                    <a:lumOff val="35000"/>
                  </a:schemeClr>
                </a:solidFill>
                <a:ea typeface="Inter Tight" pitchFamily="2" charset="0"/>
                <a:cs typeface="Plus Jakarta Sans" pitchFamily="2" charset="0"/>
              </a:endParaRPr>
            </a:p>
          </p:txBody>
        </p:sp>
        <p:sp>
          <p:nvSpPr>
            <p:cNvPr id="31" name="TextBox 76">
              <a:extLst>
                <a:ext uri="{FF2B5EF4-FFF2-40B4-BE49-F238E27FC236}">
                  <a16:creationId xmlns:a16="http://schemas.microsoft.com/office/drawing/2014/main" id="{4449F9CD-F29E-0249-A108-730545D5433C}"/>
                </a:ext>
              </a:extLst>
            </p:cNvPr>
            <p:cNvSpPr txBox="1"/>
            <p:nvPr/>
          </p:nvSpPr>
          <p:spPr>
            <a:xfrm>
              <a:off x="2670280" y="5007329"/>
              <a:ext cx="1218532" cy="258532"/>
            </a:xfrm>
            <a:prstGeom prst="rect">
              <a:avLst/>
            </a:prstGeom>
            <a:noFill/>
          </p:spPr>
          <p:txBody>
            <a:bodyPr wrap="square" lIns="0" tIns="0" rIns="0" bIns="0" rtlCol="0">
              <a:spAutoFit/>
            </a:bodyPr>
            <a:lstStyle/>
            <a:p>
              <a:pPr algn="r" rtl="1">
                <a:lnSpc>
                  <a:spcPct val="120000"/>
                </a:lnSpc>
                <a:spcAft>
                  <a:spcPts val="800"/>
                </a:spcAft>
              </a:pPr>
              <a:r>
                <a:rPr lang="ar-MA" sz="1500" b="1" kern="1500" dirty="0">
                  <a:solidFill>
                    <a:srgbClr val="006A66"/>
                  </a:solidFill>
                  <a:ea typeface="Inter Tight" pitchFamily="2" charset="0"/>
                  <a:cs typeface="Plus Jakarta Sans" pitchFamily="2" charset="0"/>
                </a:rPr>
                <a:t>لوريم إيبسوم</a:t>
              </a:r>
              <a:endParaRPr lang="en-US" sz="1500" b="1" kern="1500" dirty="0">
                <a:solidFill>
                  <a:srgbClr val="006A66"/>
                </a:solidFill>
                <a:ea typeface="Inter Tight" pitchFamily="2" charset="0"/>
                <a:cs typeface="Plus Jakarta Sans" pitchFamily="2" charset="0"/>
              </a:endParaRPr>
            </a:p>
          </p:txBody>
        </p:sp>
        <p:sp>
          <p:nvSpPr>
            <p:cNvPr id="33" name="TextBox 76">
              <a:extLst>
                <a:ext uri="{FF2B5EF4-FFF2-40B4-BE49-F238E27FC236}">
                  <a16:creationId xmlns:a16="http://schemas.microsoft.com/office/drawing/2014/main" id="{9D60F74E-E9A6-2F40-B156-91FF3A52C9E7}"/>
                </a:ext>
              </a:extLst>
            </p:cNvPr>
            <p:cNvSpPr txBox="1"/>
            <p:nvPr/>
          </p:nvSpPr>
          <p:spPr>
            <a:xfrm>
              <a:off x="6781778" y="2913835"/>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2</a:t>
              </a:r>
            </a:p>
          </p:txBody>
        </p:sp>
        <p:sp>
          <p:nvSpPr>
            <p:cNvPr id="34" name="TextBox 76">
              <a:extLst>
                <a:ext uri="{FF2B5EF4-FFF2-40B4-BE49-F238E27FC236}">
                  <a16:creationId xmlns:a16="http://schemas.microsoft.com/office/drawing/2014/main" id="{155DB82A-2F45-FC46-983B-92377F5BB573}"/>
                </a:ext>
              </a:extLst>
            </p:cNvPr>
            <p:cNvSpPr txBox="1"/>
            <p:nvPr/>
          </p:nvSpPr>
          <p:spPr>
            <a:xfrm>
              <a:off x="6766526" y="4858463"/>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3</a:t>
              </a:r>
            </a:p>
          </p:txBody>
        </p:sp>
        <p:sp>
          <p:nvSpPr>
            <p:cNvPr id="35" name="TextBox 76">
              <a:extLst>
                <a:ext uri="{FF2B5EF4-FFF2-40B4-BE49-F238E27FC236}">
                  <a16:creationId xmlns:a16="http://schemas.microsoft.com/office/drawing/2014/main" id="{37E1C185-1F3B-E541-B148-B224798C4DA5}"/>
                </a:ext>
              </a:extLst>
            </p:cNvPr>
            <p:cNvSpPr txBox="1"/>
            <p:nvPr/>
          </p:nvSpPr>
          <p:spPr>
            <a:xfrm>
              <a:off x="4943915" y="4789830"/>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rgbClr val="006A66"/>
                  </a:solidFill>
                  <a:latin typeface="Aero Matics Light" panose="020B0303060101010101" pitchFamily="34" charset="77"/>
                  <a:ea typeface="Inter Tight" pitchFamily="2" charset="0"/>
                  <a:cs typeface="Plus Jakarta Sans" pitchFamily="2" charset="0"/>
                </a:rPr>
                <a:t>4</a:t>
              </a:r>
            </a:p>
          </p:txBody>
        </p:sp>
        <p:sp>
          <p:nvSpPr>
            <p:cNvPr id="36" name="TextBox 76">
              <a:extLst>
                <a:ext uri="{FF2B5EF4-FFF2-40B4-BE49-F238E27FC236}">
                  <a16:creationId xmlns:a16="http://schemas.microsoft.com/office/drawing/2014/main" id="{85D3500C-7C18-1142-83F8-9CCDE7E89660}"/>
                </a:ext>
              </a:extLst>
            </p:cNvPr>
            <p:cNvSpPr txBox="1"/>
            <p:nvPr/>
          </p:nvSpPr>
          <p:spPr>
            <a:xfrm>
              <a:off x="4905784" y="2997721"/>
              <a:ext cx="455026" cy="510595"/>
            </a:xfrm>
            <a:prstGeom prst="rect">
              <a:avLst/>
            </a:prstGeom>
            <a:noFill/>
          </p:spPr>
          <p:txBody>
            <a:bodyPr wrap="square" lIns="0" tIns="0" rIns="0" bIns="0" rtlCol="0">
              <a:spAutoFit/>
            </a:bodyPr>
            <a:lstStyle/>
            <a:p>
              <a:pPr algn="ctr">
                <a:lnSpc>
                  <a:spcPct val="120000"/>
                </a:lnSpc>
                <a:spcAft>
                  <a:spcPts val="800"/>
                </a:spcAft>
              </a:pPr>
              <a:r>
                <a:rPr lang="en-US" sz="3200" kern="1500" dirty="0">
                  <a:solidFill>
                    <a:schemeClr val="bg1"/>
                  </a:solidFill>
                  <a:latin typeface="Aero Matics Light" panose="020B0303060101010101" pitchFamily="34" charset="77"/>
                  <a:ea typeface="Inter Tight" pitchFamily="2" charset="0"/>
                  <a:cs typeface="Plus Jakarta Sans" pitchFamily="2" charset="0"/>
                </a:rPr>
                <a:t>1</a:t>
              </a:r>
            </a:p>
          </p:txBody>
        </p:sp>
      </p:grpSp>
      <p:sp>
        <p:nvSpPr>
          <p:cNvPr id="39" name="TextBox 76">
            <a:extLst>
              <a:ext uri="{FF2B5EF4-FFF2-40B4-BE49-F238E27FC236}">
                <a16:creationId xmlns:a16="http://schemas.microsoft.com/office/drawing/2014/main" id="{CDCC5343-C028-6C4B-AFC6-33DFE11A8ACD}"/>
              </a:ext>
            </a:extLst>
          </p:cNvPr>
          <p:cNvSpPr txBox="1"/>
          <p:nvPr/>
        </p:nvSpPr>
        <p:spPr>
          <a:xfrm>
            <a:off x="3792088" y="1305126"/>
            <a:ext cx="4587379" cy="606961"/>
          </a:xfrm>
          <a:prstGeom prst="rect">
            <a:avLst/>
          </a:prstGeom>
          <a:noFill/>
        </p:spPr>
        <p:txBody>
          <a:bodyPr wrap="square" lIns="0" tIns="0" rIns="0" bIns="0" rtlCol="0">
            <a:spAutoFit/>
          </a:bodyPr>
          <a:lstStyle/>
          <a:p>
            <a:pPr algn="ctr">
              <a:lnSpc>
                <a:spcPct val="120000"/>
              </a:lnSpc>
              <a:spcAft>
                <a:spcPts val="800"/>
              </a:spcAft>
            </a:pPr>
            <a:r>
              <a:rPr lang="ar-MA" sz="1700" b="1" kern="1500" dirty="0">
                <a:solidFill>
                  <a:schemeClr val="tx1">
                    <a:lumMod val="65000"/>
                    <a:lumOff val="35000"/>
                  </a:schemeClr>
                </a:solidFill>
                <a:ea typeface="Inter Tight" pitchFamily="2" charset="0"/>
                <a:cs typeface="Plus Jakarta Sans" pitchFamily="2" charset="0"/>
              </a:rPr>
              <a:t>لوريم إيبسوم هو ببساطة نص شكلي بمعنى أن الغاية هي الشكل وليس المحتوى ويُستخدم في صناعات المطابع ودور النشر</a:t>
            </a:r>
            <a:endParaRPr lang="en-US" sz="1700" b="1" kern="1500" dirty="0">
              <a:solidFill>
                <a:schemeClr val="tx1">
                  <a:lumMod val="65000"/>
                  <a:lumOff val="35000"/>
                </a:schemeClr>
              </a:solidFill>
              <a:ea typeface="Inter Tight" pitchFamily="2" charset="0"/>
              <a:cs typeface="Plus Jakarta Sans" pitchFamily="2" charset="0"/>
            </a:endParaRPr>
          </a:p>
        </p:txBody>
      </p:sp>
    </p:spTree>
    <p:extLst>
      <p:ext uri="{BB962C8B-B14F-4D97-AF65-F5344CB8AC3E}">
        <p14:creationId xmlns:p14="http://schemas.microsoft.com/office/powerpoint/2010/main" val="1383944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87B06112-7541-2441-960B-6011817CC3FE}"/>
              </a:ext>
            </a:extLst>
          </p:cNvPr>
          <p:cNvPicPr>
            <a:picLocks noChangeAspect="1"/>
          </p:cNvPicPr>
          <p:nvPr/>
        </p:nvPicPr>
        <p:blipFill>
          <a:blip r:embed="rId3"/>
          <a:stretch>
            <a:fillRect/>
          </a:stretch>
        </p:blipFill>
        <p:spPr>
          <a:xfrm>
            <a:off x="0" y="0"/>
            <a:ext cx="12192000" cy="1079500"/>
          </a:xfrm>
          <a:prstGeom prst="rect">
            <a:avLst/>
          </a:prstGeom>
        </p:spPr>
      </p:pic>
      <p:pic>
        <p:nvPicPr>
          <p:cNvPr id="19" name="Image 18">
            <a:extLst>
              <a:ext uri="{FF2B5EF4-FFF2-40B4-BE49-F238E27FC236}">
                <a16:creationId xmlns:a16="http://schemas.microsoft.com/office/drawing/2014/main" id="{3DC690DE-8684-A941-92F9-1EB68E6AC7C7}"/>
              </a:ext>
            </a:extLst>
          </p:cNvPr>
          <p:cNvPicPr>
            <a:picLocks noChangeAspect="1"/>
          </p:cNvPicPr>
          <p:nvPr/>
        </p:nvPicPr>
        <p:blipFill>
          <a:blip r:embed="rId4"/>
          <a:stretch>
            <a:fillRect/>
          </a:stretch>
        </p:blipFill>
        <p:spPr>
          <a:xfrm>
            <a:off x="9832954" y="271386"/>
            <a:ext cx="1999895" cy="645450"/>
          </a:xfrm>
          <a:prstGeom prst="rect">
            <a:avLst/>
          </a:prstGeom>
        </p:spPr>
      </p:pic>
      <p:pic>
        <p:nvPicPr>
          <p:cNvPr id="20" name="Image 19">
            <a:extLst>
              <a:ext uri="{FF2B5EF4-FFF2-40B4-BE49-F238E27FC236}">
                <a16:creationId xmlns:a16="http://schemas.microsoft.com/office/drawing/2014/main" id="{ADF47181-BAA8-6B46-AABC-483EA51CE768}"/>
              </a:ext>
            </a:extLst>
          </p:cNvPr>
          <p:cNvPicPr>
            <a:picLocks noChangeAspect="1"/>
          </p:cNvPicPr>
          <p:nvPr/>
        </p:nvPicPr>
        <p:blipFill>
          <a:blip r:embed="rId5"/>
          <a:stretch>
            <a:fillRect/>
          </a:stretch>
        </p:blipFill>
        <p:spPr>
          <a:xfrm>
            <a:off x="509547" y="89265"/>
            <a:ext cx="2928047" cy="945005"/>
          </a:xfrm>
          <a:prstGeom prst="rect">
            <a:avLst/>
          </a:prstGeom>
        </p:spPr>
      </p:pic>
      <p:pic>
        <p:nvPicPr>
          <p:cNvPr id="21" name="Image 20">
            <a:extLst>
              <a:ext uri="{FF2B5EF4-FFF2-40B4-BE49-F238E27FC236}">
                <a16:creationId xmlns:a16="http://schemas.microsoft.com/office/drawing/2014/main" id="{7158EA1B-08E4-2E42-8E4E-922F1DC298B5}"/>
              </a:ext>
            </a:extLst>
          </p:cNvPr>
          <p:cNvPicPr>
            <a:picLocks noChangeAspect="1"/>
          </p:cNvPicPr>
          <p:nvPr/>
        </p:nvPicPr>
        <p:blipFill>
          <a:blip r:embed="rId6"/>
          <a:stretch>
            <a:fillRect/>
          </a:stretch>
        </p:blipFill>
        <p:spPr>
          <a:xfrm>
            <a:off x="9249092" y="785652"/>
            <a:ext cx="2908300" cy="4368800"/>
          </a:xfrm>
          <a:prstGeom prst="rect">
            <a:avLst/>
          </a:prstGeom>
        </p:spPr>
      </p:pic>
      <p:pic>
        <p:nvPicPr>
          <p:cNvPr id="22" name="Image 21">
            <a:extLst>
              <a:ext uri="{FF2B5EF4-FFF2-40B4-BE49-F238E27FC236}">
                <a16:creationId xmlns:a16="http://schemas.microsoft.com/office/drawing/2014/main" id="{B31E8EC8-2A19-FF48-8BF9-1F37492DA184}"/>
              </a:ext>
            </a:extLst>
          </p:cNvPr>
          <p:cNvPicPr>
            <a:picLocks noChangeAspect="1"/>
          </p:cNvPicPr>
          <p:nvPr/>
        </p:nvPicPr>
        <p:blipFill>
          <a:blip r:embed="rId7"/>
          <a:stretch>
            <a:fillRect/>
          </a:stretch>
        </p:blipFill>
        <p:spPr>
          <a:xfrm>
            <a:off x="315018" y="6319362"/>
            <a:ext cx="2247900" cy="266700"/>
          </a:xfrm>
          <a:prstGeom prst="rect">
            <a:avLst/>
          </a:prstGeom>
        </p:spPr>
      </p:pic>
      <p:graphicFrame>
        <p:nvGraphicFramePr>
          <p:cNvPr id="3" name="Chart 12">
            <a:extLst>
              <a:ext uri="{FF2B5EF4-FFF2-40B4-BE49-F238E27FC236}">
                <a16:creationId xmlns:a16="http://schemas.microsoft.com/office/drawing/2014/main" id="{AA3AD1B9-9294-3841-A270-EF46248D75F4}"/>
              </a:ext>
            </a:extLst>
          </p:cNvPr>
          <p:cNvGraphicFramePr/>
          <p:nvPr>
            <p:extLst>
              <p:ext uri="{D42A27DB-BD31-4B8C-83A1-F6EECF244321}">
                <p14:modId xmlns:p14="http://schemas.microsoft.com/office/powerpoint/2010/main" val="546468399"/>
              </p:ext>
            </p:extLst>
          </p:nvPr>
        </p:nvGraphicFramePr>
        <p:xfrm>
          <a:off x="1113690" y="1774606"/>
          <a:ext cx="3943677" cy="3266466"/>
        </p:xfrm>
        <a:graphic>
          <a:graphicData uri="http://schemas.openxmlformats.org/drawingml/2006/chart">
            <c:chart xmlns:c="http://schemas.openxmlformats.org/drawingml/2006/chart" xmlns:r="http://schemas.openxmlformats.org/officeDocument/2006/relationships" r:id="rId8"/>
          </a:graphicData>
        </a:graphic>
      </p:graphicFrame>
      <p:sp>
        <p:nvSpPr>
          <p:cNvPr id="4" name="TextBox 16">
            <a:extLst>
              <a:ext uri="{FF2B5EF4-FFF2-40B4-BE49-F238E27FC236}">
                <a16:creationId xmlns:a16="http://schemas.microsoft.com/office/drawing/2014/main" id="{1AAB1FAE-1C96-A94F-B88C-D1B1ECBFA0AA}"/>
              </a:ext>
            </a:extLst>
          </p:cNvPr>
          <p:cNvSpPr/>
          <p:nvPr/>
        </p:nvSpPr>
        <p:spPr>
          <a:xfrm>
            <a:off x="1838816" y="4801500"/>
            <a:ext cx="2691178" cy="73866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a:defRPr sz="1400">
                <a:solidFill>
                  <a:srgbClr val="404040"/>
                </a:solidFill>
              </a:defRPr>
            </a:lvl1pPr>
          </a:lstStyle>
          <a:p>
            <a:r>
              <a:rPr lang="ar-MA" dirty="0"/>
              <a:t>لوريم إيبسوم هو ببساطة نص شكلي بمعنى أن الغاية هي الشكل وليس المحتوى ويُستخدم في صناعات المطابع ودور النشر.</a:t>
            </a:r>
            <a:endParaRPr dirty="0"/>
          </a:p>
        </p:txBody>
      </p:sp>
      <p:sp>
        <p:nvSpPr>
          <p:cNvPr id="13" name="CasellaDiTesto 26">
            <a:extLst>
              <a:ext uri="{FF2B5EF4-FFF2-40B4-BE49-F238E27FC236}">
                <a16:creationId xmlns:a16="http://schemas.microsoft.com/office/drawing/2014/main" id="{AD7CE82A-143E-B24E-8671-6D5EC78EC2F3}"/>
              </a:ext>
            </a:extLst>
          </p:cNvPr>
          <p:cNvSpPr txBox="1"/>
          <p:nvPr/>
        </p:nvSpPr>
        <p:spPr>
          <a:xfrm>
            <a:off x="5493272" y="1866329"/>
            <a:ext cx="5369522"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a:lvl1pPr>
          </a:lstStyle>
          <a:p>
            <a:pPr algn="r" rtl="1"/>
            <a:r>
              <a:rPr lang="ar-MA" sz="4500" b="1" dirty="0">
                <a:solidFill>
                  <a:srgbClr val="006A66"/>
                </a:solidFill>
              </a:rPr>
              <a:t>لماذا الآن: </a:t>
            </a:r>
            <a:r>
              <a:rPr lang="ar-MA" sz="4500" dirty="0">
                <a:solidFill>
                  <a:srgbClr val="006A66"/>
                </a:solidFill>
              </a:rPr>
              <a:t>التقدم، والمثابرة، والتوجهات السياسية</a:t>
            </a:r>
            <a:endParaRPr lang="fr-MA" sz="4500" dirty="0">
              <a:solidFill>
                <a:srgbClr val="F6BD32"/>
              </a:solidFill>
            </a:endParaRPr>
          </a:p>
        </p:txBody>
      </p:sp>
      <p:sp>
        <p:nvSpPr>
          <p:cNvPr id="16" name="TextBox 12">
            <a:extLst>
              <a:ext uri="{FF2B5EF4-FFF2-40B4-BE49-F238E27FC236}">
                <a16:creationId xmlns:a16="http://schemas.microsoft.com/office/drawing/2014/main" id="{05DE3AAB-2520-D743-8FAA-4A87168A861A}"/>
              </a:ext>
            </a:extLst>
          </p:cNvPr>
          <p:cNvSpPr txBox="1"/>
          <p:nvPr/>
        </p:nvSpPr>
        <p:spPr>
          <a:xfrm>
            <a:off x="5824627" y="3534213"/>
            <a:ext cx="5045042" cy="204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rtl="1">
              <a:defRPr>
                <a:solidFill>
                  <a:srgbClr val="404040"/>
                </a:solidFill>
              </a:defRPr>
            </a:pPr>
            <a:r>
              <a:rPr lang="ar-MA" dirty="0"/>
              <a:t>تستضيف الحكومة المغربية، في الفترة من 11 إلى 13 فبراير 2026، المؤتمر العالمي السادس للقضاء على عمل الأطفال، الذي يجمع الحكومات ومنظمات أصحاب العمل والعمال والمجتمع المدني والقطاع الخاص والشركاء الدوليين لتسريع وتيرة التقدم. ويأتي هذا المؤتمر في وقت تكشف فيه التقديرات العالمية لعام 2024 الصادرة عن منظمة العمل الدولية واليونيسف أن </a:t>
            </a:r>
            <a:r>
              <a:rPr lang="ar-MA" b="1" dirty="0"/>
              <a:t>138 مليون طفل ما زالوا يعملون، منهم 54 مليون طفل يؤدون أعمالاً خطرة.</a:t>
            </a:r>
            <a:endParaRPr b="1" dirty="0">
              <a:solidFill>
                <a:schemeClr val="tx1">
                  <a:lumMod val="85000"/>
                  <a:lumOff val="15000"/>
                </a:schemeClr>
              </a:solidFill>
            </a:endParaRPr>
          </a:p>
        </p:txBody>
      </p:sp>
    </p:spTree>
    <p:extLst>
      <p:ext uri="{BB962C8B-B14F-4D97-AF65-F5344CB8AC3E}">
        <p14:creationId xmlns:p14="http://schemas.microsoft.com/office/powerpoint/2010/main" val="2993693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0E262A3D-BF73-894A-B3C8-E71AC5CB574E}"/>
              </a:ext>
            </a:extLst>
          </p:cNvPr>
          <p:cNvPicPr>
            <a:picLocks noChangeAspect="1"/>
          </p:cNvPicPr>
          <p:nvPr/>
        </p:nvPicPr>
        <p:blipFill>
          <a:blip r:embed="rId3"/>
          <a:stretch>
            <a:fillRect/>
          </a:stretch>
        </p:blipFill>
        <p:spPr>
          <a:xfrm>
            <a:off x="0" y="0"/>
            <a:ext cx="12192000" cy="1079500"/>
          </a:xfrm>
          <a:prstGeom prst="rect">
            <a:avLst/>
          </a:prstGeom>
        </p:spPr>
      </p:pic>
      <p:pic>
        <p:nvPicPr>
          <p:cNvPr id="22" name="Image 21">
            <a:extLst>
              <a:ext uri="{FF2B5EF4-FFF2-40B4-BE49-F238E27FC236}">
                <a16:creationId xmlns:a16="http://schemas.microsoft.com/office/drawing/2014/main" id="{0A498431-5D84-B647-9958-61FD6A38D6DD}"/>
              </a:ext>
            </a:extLst>
          </p:cNvPr>
          <p:cNvPicPr>
            <a:picLocks noChangeAspect="1"/>
          </p:cNvPicPr>
          <p:nvPr/>
        </p:nvPicPr>
        <p:blipFill>
          <a:blip r:embed="rId4"/>
          <a:stretch>
            <a:fillRect/>
          </a:stretch>
        </p:blipFill>
        <p:spPr>
          <a:xfrm>
            <a:off x="9832954" y="271386"/>
            <a:ext cx="1999895" cy="645450"/>
          </a:xfrm>
          <a:prstGeom prst="rect">
            <a:avLst/>
          </a:prstGeom>
        </p:spPr>
      </p:pic>
      <p:pic>
        <p:nvPicPr>
          <p:cNvPr id="23" name="Image 22">
            <a:extLst>
              <a:ext uri="{FF2B5EF4-FFF2-40B4-BE49-F238E27FC236}">
                <a16:creationId xmlns:a16="http://schemas.microsoft.com/office/drawing/2014/main" id="{EBBA13B9-ED8B-4E44-BB1F-6725FA3F7802}"/>
              </a:ext>
            </a:extLst>
          </p:cNvPr>
          <p:cNvPicPr>
            <a:picLocks noChangeAspect="1"/>
          </p:cNvPicPr>
          <p:nvPr/>
        </p:nvPicPr>
        <p:blipFill>
          <a:blip r:embed="rId5"/>
          <a:stretch>
            <a:fillRect/>
          </a:stretch>
        </p:blipFill>
        <p:spPr>
          <a:xfrm>
            <a:off x="509547" y="89265"/>
            <a:ext cx="2928047" cy="945005"/>
          </a:xfrm>
          <a:prstGeom prst="rect">
            <a:avLst/>
          </a:prstGeom>
        </p:spPr>
      </p:pic>
      <p:pic>
        <p:nvPicPr>
          <p:cNvPr id="24" name="Image 23">
            <a:extLst>
              <a:ext uri="{FF2B5EF4-FFF2-40B4-BE49-F238E27FC236}">
                <a16:creationId xmlns:a16="http://schemas.microsoft.com/office/drawing/2014/main" id="{89C56855-93F5-AA4E-8C1E-B719F16E6F12}"/>
              </a:ext>
            </a:extLst>
          </p:cNvPr>
          <p:cNvPicPr>
            <a:picLocks noChangeAspect="1"/>
          </p:cNvPicPr>
          <p:nvPr/>
        </p:nvPicPr>
        <p:blipFill>
          <a:blip r:embed="rId6"/>
          <a:stretch>
            <a:fillRect/>
          </a:stretch>
        </p:blipFill>
        <p:spPr>
          <a:xfrm>
            <a:off x="9249092" y="785652"/>
            <a:ext cx="2908300" cy="4368800"/>
          </a:xfrm>
          <a:prstGeom prst="rect">
            <a:avLst/>
          </a:prstGeom>
        </p:spPr>
      </p:pic>
      <p:pic>
        <p:nvPicPr>
          <p:cNvPr id="25" name="Image 24">
            <a:extLst>
              <a:ext uri="{FF2B5EF4-FFF2-40B4-BE49-F238E27FC236}">
                <a16:creationId xmlns:a16="http://schemas.microsoft.com/office/drawing/2014/main" id="{E69E340F-67F8-9C4B-BFC5-372BA17B47F1}"/>
              </a:ext>
            </a:extLst>
          </p:cNvPr>
          <p:cNvPicPr>
            <a:picLocks noChangeAspect="1"/>
          </p:cNvPicPr>
          <p:nvPr/>
        </p:nvPicPr>
        <p:blipFill>
          <a:blip r:embed="rId7"/>
          <a:stretch>
            <a:fillRect/>
          </a:stretch>
        </p:blipFill>
        <p:spPr>
          <a:xfrm>
            <a:off x="315018" y="6319362"/>
            <a:ext cx="2247900" cy="266700"/>
          </a:xfrm>
          <a:prstGeom prst="rect">
            <a:avLst/>
          </a:prstGeom>
        </p:spPr>
      </p:pic>
      <p:graphicFrame>
        <p:nvGraphicFramePr>
          <p:cNvPr id="2" name="Graphique 1">
            <a:extLst>
              <a:ext uri="{FF2B5EF4-FFF2-40B4-BE49-F238E27FC236}">
                <a16:creationId xmlns:a16="http://schemas.microsoft.com/office/drawing/2014/main" id="{4ABC146E-A8D9-0F42-AA5F-CA3734C9B5EA}"/>
              </a:ext>
            </a:extLst>
          </p:cNvPr>
          <p:cNvGraphicFramePr/>
          <p:nvPr>
            <p:extLst>
              <p:ext uri="{D42A27DB-BD31-4B8C-83A1-F6EECF244321}">
                <p14:modId xmlns:p14="http://schemas.microsoft.com/office/powerpoint/2010/main" val="4062971018"/>
              </p:ext>
            </p:extLst>
          </p:nvPr>
        </p:nvGraphicFramePr>
        <p:xfrm>
          <a:off x="781385" y="1957714"/>
          <a:ext cx="5410618" cy="3607079"/>
        </p:xfrm>
        <a:graphic>
          <a:graphicData uri="http://schemas.openxmlformats.org/drawingml/2006/chart">
            <c:chart xmlns:c="http://schemas.openxmlformats.org/drawingml/2006/chart" xmlns:r="http://schemas.openxmlformats.org/officeDocument/2006/relationships" r:id="rId8"/>
          </a:graphicData>
        </a:graphic>
      </p:graphicFrame>
      <p:sp>
        <p:nvSpPr>
          <p:cNvPr id="26" name="TextBox 12">
            <a:extLst>
              <a:ext uri="{FF2B5EF4-FFF2-40B4-BE49-F238E27FC236}">
                <a16:creationId xmlns:a16="http://schemas.microsoft.com/office/drawing/2014/main" id="{C7F9D541-E6AD-984E-963C-CE10F46E4340}"/>
              </a:ext>
            </a:extLst>
          </p:cNvPr>
          <p:cNvSpPr txBox="1"/>
          <p:nvPr/>
        </p:nvSpPr>
        <p:spPr>
          <a:xfrm>
            <a:off x="6839384" y="3306656"/>
            <a:ext cx="4097609" cy="2585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rtl="1">
              <a:defRPr>
                <a:solidFill>
                  <a:srgbClr val="404040"/>
                </a:solidFill>
              </a:defRPr>
            </a:pPr>
            <a:r>
              <a:rPr lang="ar-MA" dirty="0"/>
              <a:t>تستضيف الحكومة المغربية، في الفترة من 11 إلى 13 فبراير 2026، المؤتمر العالمي السادس للقضاء على عمل الأطفال، الذي يجمع الحكومات ومنظمات أصحاب العمل والعمال والمجتمع المدني والقطاع الخاص والشركاء الدوليين لتسريع وتيرة التقدم. ويأتي هذا المؤتمر في وقت تكشف فيه التقديرات العالمية لعام 2024 الصادرة عن منظمة العمل الدولية واليونيسف أن </a:t>
            </a:r>
            <a:r>
              <a:rPr lang="ar-MA" b="1" dirty="0"/>
              <a:t>138 مليون طفل ما زالوا يعملون، منهم 54 مليون طفل يؤدون أعمالاً خطرة.</a:t>
            </a:r>
            <a:endParaRPr b="1" dirty="0">
              <a:solidFill>
                <a:schemeClr val="tx1">
                  <a:lumMod val="85000"/>
                  <a:lumOff val="15000"/>
                </a:schemeClr>
              </a:solidFill>
            </a:endParaRPr>
          </a:p>
        </p:txBody>
      </p:sp>
      <p:sp>
        <p:nvSpPr>
          <p:cNvPr id="27" name="Rectangle 26">
            <a:extLst>
              <a:ext uri="{FF2B5EF4-FFF2-40B4-BE49-F238E27FC236}">
                <a16:creationId xmlns:a16="http://schemas.microsoft.com/office/drawing/2014/main" id="{A17BD7BC-6073-D041-80B1-CC9921BD508C}"/>
              </a:ext>
            </a:extLst>
          </p:cNvPr>
          <p:cNvSpPr/>
          <p:nvPr/>
        </p:nvSpPr>
        <p:spPr>
          <a:xfrm>
            <a:off x="7411452" y="1825598"/>
            <a:ext cx="3458215" cy="1275111"/>
          </a:xfrm>
          <a:prstGeom prst="rect">
            <a:avLst/>
          </a:prstGeom>
        </p:spPr>
        <p:txBody>
          <a:bodyPr wrap="square" lIns="0" tIns="0" rIns="0" bIns="0" anchor="ctr" anchorCtr="0">
            <a:spAutoFit/>
          </a:bodyPr>
          <a:lstStyle/>
          <a:p>
            <a:pPr algn="r" rtl="1"/>
            <a:r>
              <a:rPr lang="ar-MA" sz="4000" b="1" dirty="0">
                <a:solidFill>
                  <a:srgbClr val="006A66"/>
                </a:solidFill>
                <a:latin typeface="Calibri" panose="020F0502020204030204" pitchFamily="34" charset="0"/>
                <a:cs typeface="Calibri" panose="020F0502020204030204" pitchFamily="34" charset="0"/>
              </a:rPr>
              <a:t>يتزايد الزخم للمؤتمر العالمي السادس</a:t>
            </a:r>
            <a:endParaRPr lang="en-US" sz="4000" b="1" dirty="0">
              <a:solidFill>
                <a:srgbClr val="006A66"/>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7454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70EC374-4C43-2C4D-988D-0F3561724F50}"/>
              </a:ext>
            </a:extLst>
          </p:cNvPr>
          <p:cNvPicPr>
            <a:picLocks noChangeAspect="1"/>
          </p:cNvPicPr>
          <p:nvPr/>
        </p:nvPicPr>
        <p:blipFill>
          <a:blip r:embed="rId3"/>
          <a:stretch>
            <a:fillRect/>
          </a:stretch>
        </p:blipFill>
        <p:spPr>
          <a:xfrm>
            <a:off x="0" y="0"/>
            <a:ext cx="12192000" cy="6858000"/>
          </a:xfrm>
          <a:prstGeom prst="rect">
            <a:avLst/>
          </a:prstGeom>
        </p:spPr>
      </p:pic>
      <p:cxnSp>
        <p:nvCxnSpPr>
          <p:cNvPr id="14" name="Connecteur droit 13">
            <a:extLst>
              <a:ext uri="{FF2B5EF4-FFF2-40B4-BE49-F238E27FC236}">
                <a16:creationId xmlns:a16="http://schemas.microsoft.com/office/drawing/2014/main" id="{DC826D3F-5DE4-FC41-AD37-6114EB899812}"/>
              </a:ext>
            </a:extLst>
          </p:cNvPr>
          <p:cNvCxnSpPr/>
          <p:nvPr/>
        </p:nvCxnSpPr>
        <p:spPr>
          <a:xfrm flipH="1">
            <a:off x="426994" y="1124470"/>
            <a:ext cx="11302810" cy="0"/>
          </a:xfrm>
          <a:prstGeom prst="line">
            <a:avLst/>
          </a:prstGeom>
          <a:ln w="3175">
            <a:solidFill>
              <a:srgbClr val="AACD58"/>
            </a:solidFill>
          </a:ln>
        </p:spPr>
        <p:style>
          <a:lnRef idx="1">
            <a:schemeClr val="accent1"/>
          </a:lnRef>
          <a:fillRef idx="0">
            <a:schemeClr val="accent1"/>
          </a:fillRef>
          <a:effectRef idx="0">
            <a:schemeClr val="accent1"/>
          </a:effectRef>
          <a:fontRef idx="minor">
            <a:schemeClr val="tx1"/>
          </a:fontRef>
        </p:style>
      </p:cxnSp>
      <p:sp>
        <p:nvSpPr>
          <p:cNvPr id="26" name="Titre 1">
            <a:extLst>
              <a:ext uri="{FF2B5EF4-FFF2-40B4-BE49-F238E27FC236}">
                <a16:creationId xmlns:a16="http://schemas.microsoft.com/office/drawing/2014/main" id="{192F0387-8777-2B45-B42C-28B548F5D5FB}"/>
              </a:ext>
            </a:extLst>
          </p:cNvPr>
          <p:cNvSpPr txBox="1">
            <a:spLocks/>
          </p:cNvSpPr>
          <p:nvPr/>
        </p:nvSpPr>
        <p:spPr>
          <a:xfrm>
            <a:off x="1231490" y="2026492"/>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138</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a:t>
            </a:r>
            <a:r>
              <a:rPr lang="ar-MA" sz="4000" b="1" dirty="0">
                <a:solidFill>
                  <a:srgbClr val="AACD58"/>
                </a:solidFill>
                <a:latin typeface="Calibri" panose="020F0502020204030204" pitchFamily="34" charset="0"/>
                <a:ea typeface="Tahoma" panose="020B0604030504040204" pitchFamily="34" charset="0"/>
                <a:cs typeface="Calibri" panose="020F0502020204030204" pitchFamily="34" charset="0"/>
              </a:rPr>
              <a:t>مليون</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p:txBody>
      </p:sp>
      <p:sp>
        <p:nvSpPr>
          <p:cNvPr id="27" name="TextBox 12">
            <a:extLst>
              <a:ext uri="{FF2B5EF4-FFF2-40B4-BE49-F238E27FC236}">
                <a16:creationId xmlns:a16="http://schemas.microsoft.com/office/drawing/2014/main" id="{D1A38370-61FD-1F48-969C-FD12F320E9F9}"/>
              </a:ext>
            </a:extLst>
          </p:cNvPr>
          <p:cNvSpPr txBox="1"/>
          <p:nvPr/>
        </p:nvSpPr>
        <p:spPr>
          <a:xfrm>
            <a:off x="1191066" y="3490567"/>
            <a:ext cx="1874846" cy="17543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لا يزال طفل واحد من بين كل 10 أطفال و8% من الأطفال الذين تتراوح أعمارهم بين 5 و17 عامًا، محرومين من طفولتهم.</a:t>
            </a:r>
            <a:endParaRPr dirty="0">
              <a:solidFill>
                <a:schemeClr val="bg1"/>
              </a:solidFill>
            </a:endParaRPr>
          </a:p>
        </p:txBody>
      </p:sp>
      <p:sp>
        <p:nvSpPr>
          <p:cNvPr id="28" name="Titre 1">
            <a:extLst>
              <a:ext uri="{FF2B5EF4-FFF2-40B4-BE49-F238E27FC236}">
                <a16:creationId xmlns:a16="http://schemas.microsoft.com/office/drawing/2014/main" id="{808744BA-CC2A-8B40-83A4-B7190072275E}"/>
              </a:ext>
            </a:extLst>
          </p:cNvPr>
          <p:cNvSpPr txBox="1">
            <a:spLocks/>
          </p:cNvSpPr>
          <p:nvPr/>
        </p:nvSpPr>
        <p:spPr>
          <a:xfrm>
            <a:off x="3759141" y="2026492"/>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54</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a:t>
            </a:r>
            <a:r>
              <a:rPr lang="ar-MA" sz="4000" b="1" dirty="0">
                <a:solidFill>
                  <a:srgbClr val="AACD58"/>
                </a:solidFill>
                <a:latin typeface="Calibri" panose="020F0502020204030204" pitchFamily="34" charset="0"/>
                <a:ea typeface="Tahoma" panose="020B0604030504040204" pitchFamily="34" charset="0"/>
                <a:cs typeface="Calibri" panose="020F0502020204030204" pitchFamily="34" charset="0"/>
              </a:rPr>
              <a:t>مليون</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p:txBody>
      </p:sp>
      <p:sp>
        <p:nvSpPr>
          <p:cNvPr id="29" name="TextBox 12">
            <a:extLst>
              <a:ext uri="{FF2B5EF4-FFF2-40B4-BE49-F238E27FC236}">
                <a16:creationId xmlns:a16="http://schemas.microsoft.com/office/drawing/2014/main" id="{B71C8DA0-C2AB-D548-AF19-A82BD8989966}"/>
              </a:ext>
            </a:extLst>
          </p:cNvPr>
          <p:cNvSpPr txBox="1"/>
          <p:nvPr/>
        </p:nvSpPr>
        <p:spPr>
          <a:xfrm>
            <a:off x="3718717" y="3490567"/>
            <a:ext cx="1874846"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عدد الأطفال الذين يقومون بأعمال خطرة قد تضر بشكل مباشر بصحتهم أو سلامتهم أو أخلاقهم</a:t>
            </a:r>
            <a:endParaRPr dirty="0">
              <a:solidFill>
                <a:schemeClr val="bg1"/>
              </a:solidFill>
            </a:endParaRPr>
          </a:p>
        </p:txBody>
      </p:sp>
      <p:sp>
        <p:nvSpPr>
          <p:cNvPr id="30" name="Titre 1">
            <a:extLst>
              <a:ext uri="{FF2B5EF4-FFF2-40B4-BE49-F238E27FC236}">
                <a16:creationId xmlns:a16="http://schemas.microsoft.com/office/drawing/2014/main" id="{A90AA12C-D00B-D449-85DB-81DD6D665F19}"/>
              </a:ext>
            </a:extLst>
          </p:cNvPr>
          <p:cNvSpPr txBox="1">
            <a:spLocks/>
          </p:cNvSpPr>
          <p:nvPr/>
        </p:nvSpPr>
        <p:spPr>
          <a:xfrm>
            <a:off x="6061649" y="2026492"/>
            <a:ext cx="1874846" cy="10755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87</a:t>
            </a:r>
            <a:r>
              <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rPr>
              <a:t> </a:t>
            </a:r>
            <a:r>
              <a:rPr lang="ar-MA" sz="4000" b="1" dirty="0">
                <a:solidFill>
                  <a:srgbClr val="AACD58"/>
                </a:solidFill>
                <a:latin typeface="Calibri" panose="020F0502020204030204" pitchFamily="34" charset="0"/>
                <a:ea typeface="Tahoma" panose="020B0604030504040204" pitchFamily="34" charset="0"/>
                <a:cs typeface="Calibri" panose="020F0502020204030204" pitchFamily="34" charset="0"/>
              </a:rPr>
              <a:t>مليون</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p:txBody>
      </p:sp>
      <p:sp>
        <p:nvSpPr>
          <p:cNvPr id="31" name="TextBox 12">
            <a:extLst>
              <a:ext uri="{FF2B5EF4-FFF2-40B4-BE49-F238E27FC236}">
                <a16:creationId xmlns:a16="http://schemas.microsoft.com/office/drawing/2014/main" id="{3F6B7CC1-1471-5B45-8FED-129A3B69CF9B}"/>
              </a:ext>
            </a:extLst>
          </p:cNvPr>
          <p:cNvSpPr txBox="1"/>
          <p:nvPr/>
        </p:nvSpPr>
        <p:spPr>
          <a:xfrm>
            <a:off x="6021225" y="3490567"/>
            <a:ext cx="187484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يعيش ضحايا عمالة الأطفال في أفريقيا</a:t>
            </a:r>
            <a:endParaRPr dirty="0">
              <a:solidFill>
                <a:schemeClr val="bg1"/>
              </a:solidFill>
            </a:endParaRPr>
          </a:p>
        </p:txBody>
      </p:sp>
      <p:sp>
        <p:nvSpPr>
          <p:cNvPr id="32" name="Titre 1">
            <a:extLst>
              <a:ext uri="{FF2B5EF4-FFF2-40B4-BE49-F238E27FC236}">
                <a16:creationId xmlns:a16="http://schemas.microsoft.com/office/drawing/2014/main" id="{41A362B8-D59C-7D40-B398-FED7295024D1}"/>
              </a:ext>
            </a:extLst>
          </p:cNvPr>
          <p:cNvSpPr txBox="1">
            <a:spLocks/>
          </p:cNvSpPr>
          <p:nvPr/>
        </p:nvSpPr>
        <p:spPr>
          <a:xfrm>
            <a:off x="8103727" y="2026492"/>
            <a:ext cx="2652913" cy="11842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500" b="1" dirty="0">
                <a:solidFill>
                  <a:srgbClr val="AACD58"/>
                </a:solidFill>
                <a:latin typeface="Calibri" panose="020F0502020204030204" pitchFamily="34" charset="0"/>
                <a:ea typeface="Tahoma" panose="020B0604030504040204" pitchFamily="34" charset="0"/>
                <a:cs typeface="Calibri" panose="020F0502020204030204" pitchFamily="34" charset="0"/>
              </a:rPr>
              <a:t>61%</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a:p>
            <a:pPr algn="ctr"/>
            <a:r>
              <a:rPr lang="ar-MA" sz="4000" b="1" dirty="0">
                <a:solidFill>
                  <a:srgbClr val="AACD58"/>
                </a:solidFill>
                <a:latin typeface="Calibri" panose="020F0502020204030204" pitchFamily="34" charset="0"/>
                <a:ea typeface="Tahoma" panose="020B0604030504040204" pitchFamily="34" charset="0"/>
                <a:cs typeface="Calibri" panose="020F0502020204030204" pitchFamily="34" charset="0"/>
              </a:rPr>
              <a:t>من الأطفال</a:t>
            </a:r>
            <a:endParaRPr lang="fr-FR" sz="4000" b="1" dirty="0">
              <a:solidFill>
                <a:srgbClr val="AACD58"/>
              </a:solidFill>
              <a:latin typeface="Calibri" panose="020F0502020204030204" pitchFamily="34" charset="0"/>
              <a:ea typeface="Tahoma" panose="020B0604030504040204" pitchFamily="34" charset="0"/>
              <a:cs typeface="Calibri" panose="020F0502020204030204" pitchFamily="34" charset="0"/>
            </a:endParaRPr>
          </a:p>
        </p:txBody>
      </p:sp>
      <p:sp>
        <p:nvSpPr>
          <p:cNvPr id="33" name="TextBox 12">
            <a:extLst>
              <a:ext uri="{FF2B5EF4-FFF2-40B4-BE49-F238E27FC236}">
                <a16:creationId xmlns:a16="http://schemas.microsoft.com/office/drawing/2014/main" id="{391F0385-9CD7-6D4A-8D9E-475E9FAB37C8}"/>
              </a:ext>
            </a:extLst>
          </p:cNvPr>
          <p:cNvSpPr txBox="1"/>
          <p:nvPr/>
        </p:nvSpPr>
        <p:spPr>
          <a:xfrm>
            <a:off x="8492760" y="3490568"/>
            <a:ext cx="1874846"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404040"/>
                </a:solidFill>
              </a:defRPr>
            </a:pPr>
            <a:r>
              <a:rPr lang="ar-MA" dirty="0">
                <a:solidFill>
                  <a:schemeClr val="bg1"/>
                </a:solidFill>
              </a:rPr>
              <a:t>يعملون في مجال الزراعة</a:t>
            </a:r>
            <a:endParaRPr dirty="0">
              <a:solidFill>
                <a:schemeClr val="bg1"/>
              </a:solidFill>
            </a:endParaRPr>
          </a:p>
        </p:txBody>
      </p:sp>
      <p:pic>
        <p:nvPicPr>
          <p:cNvPr id="35" name="Image 34">
            <a:extLst>
              <a:ext uri="{FF2B5EF4-FFF2-40B4-BE49-F238E27FC236}">
                <a16:creationId xmlns:a16="http://schemas.microsoft.com/office/drawing/2014/main" id="{BDCB5687-F24C-B042-9B8A-3C7DD877A7AB}"/>
              </a:ext>
            </a:extLst>
          </p:cNvPr>
          <p:cNvPicPr>
            <a:picLocks noChangeAspect="1"/>
          </p:cNvPicPr>
          <p:nvPr/>
        </p:nvPicPr>
        <p:blipFill>
          <a:blip r:embed="rId4"/>
          <a:stretch>
            <a:fillRect/>
          </a:stretch>
        </p:blipFill>
        <p:spPr>
          <a:xfrm>
            <a:off x="426994" y="6379563"/>
            <a:ext cx="2159000" cy="114300"/>
          </a:xfrm>
          <a:prstGeom prst="rect">
            <a:avLst/>
          </a:prstGeom>
        </p:spPr>
      </p:pic>
      <p:pic>
        <p:nvPicPr>
          <p:cNvPr id="36" name="Image 35">
            <a:extLst>
              <a:ext uri="{FF2B5EF4-FFF2-40B4-BE49-F238E27FC236}">
                <a16:creationId xmlns:a16="http://schemas.microsoft.com/office/drawing/2014/main" id="{00616486-3C6B-2848-B5D6-9FAF67FBED68}"/>
              </a:ext>
            </a:extLst>
          </p:cNvPr>
          <p:cNvPicPr>
            <a:picLocks noChangeAspect="1"/>
          </p:cNvPicPr>
          <p:nvPr/>
        </p:nvPicPr>
        <p:blipFill>
          <a:blip r:embed="rId5"/>
          <a:stretch>
            <a:fillRect/>
          </a:stretch>
        </p:blipFill>
        <p:spPr>
          <a:xfrm>
            <a:off x="461540" y="89740"/>
            <a:ext cx="2969179" cy="958280"/>
          </a:xfrm>
          <a:prstGeom prst="rect">
            <a:avLst/>
          </a:prstGeom>
        </p:spPr>
      </p:pic>
      <p:pic>
        <p:nvPicPr>
          <p:cNvPr id="37" name="Image 36">
            <a:extLst>
              <a:ext uri="{FF2B5EF4-FFF2-40B4-BE49-F238E27FC236}">
                <a16:creationId xmlns:a16="http://schemas.microsoft.com/office/drawing/2014/main" id="{E339FF8E-3A6A-3347-9E4E-11EE55240C89}"/>
              </a:ext>
            </a:extLst>
          </p:cNvPr>
          <p:cNvPicPr>
            <a:picLocks noChangeAspect="1"/>
          </p:cNvPicPr>
          <p:nvPr/>
        </p:nvPicPr>
        <p:blipFill>
          <a:blip r:embed="rId6"/>
          <a:stretch>
            <a:fillRect/>
          </a:stretch>
        </p:blipFill>
        <p:spPr>
          <a:xfrm>
            <a:off x="9736784" y="246385"/>
            <a:ext cx="1999895" cy="645450"/>
          </a:xfrm>
          <a:prstGeom prst="rect">
            <a:avLst/>
          </a:prstGeom>
        </p:spPr>
      </p:pic>
    </p:spTree>
    <p:extLst>
      <p:ext uri="{BB962C8B-B14F-4D97-AF65-F5344CB8AC3E}">
        <p14:creationId xmlns:p14="http://schemas.microsoft.com/office/powerpoint/2010/main" val="1124963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C100EC4D-EA88-FD41-91C2-54B7E18A22EB}"/>
              </a:ext>
            </a:extLst>
          </p:cNvPr>
          <p:cNvPicPr>
            <a:picLocks noChangeAspect="1"/>
          </p:cNvPicPr>
          <p:nvPr/>
        </p:nvPicPr>
        <p:blipFill>
          <a:blip r:embed="rId3"/>
          <a:stretch>
            <a:fillRect/>
          </a:stretch>
        </p:blipFill>
        <p:spPr>
          <a:xfrm>
            <a:off x="0" y="0"/>
            <a:ext cx="12192000" cy="1079500"/>
          </a:xfrm>
          <a:prstGeom prst="rect">
            <a:avLst/>
          </a:prstGeom>
        </p:spPr>
      </p:pic>
      <p:pic>
        <p:nvPicPr>
          <p:cNvPr id="7" name="Image 6">
            <a:extLst>
              <a:ext uri="{FF2B5EF4-FFF2-40B4-BE49-F238E27FC236}">
                <a16:creationId xmlns:a16="http://schemas.microsoft.com/office/drawing/2014/main" id="{8B79D285-921D-9D47-85A1-EA4538E26691}"/>
              </a:ext>
            </a:extLst>
          </p:cNvPr>
          <p:cNvPicPr>
            <a:picLocks noChangeAspect="1"/>
          </p:cNvPicPr>
          <p:nvPr/>
        </p:nvPicPr>
        <p:blipFill>
          <a:blip r:embed="rId4"/>
          <a:stretch>
            <a:fillRect/>
          </a:stretch>
        </p:blipFill>
        <p:spPr>
          <a:xfrm>
            <a:off x="0" y="-685800"/>
            <a:ext cx="5032378" cy="7543800"/>
          </a:xfrm>
          <a:prstGeom prst="rect">
            <a:avLst/>
          </a:prstGeom>
        </p:spPr>
      </p:pic>
      <p:pic>
        <p:nvPicPr>
          <p:cNvPr id="11" name="Image 10">
            <a:extLst>
              <a:ext uri="{FF2B5EF4-FFF2-40B4-BE49-F238E27FC236}">
                <a16:creationId xmlns:a16="http://schemas.microsoft.com/office/drawing/2014/main" id="{82E5388D-381F-7F4F-8F1C-200732BF5B19}"/>
              </a:ext>
            </a:extLst>
          </p:cNvPr>
          <p:cNvPicPr>
            <a:picLocks noChangeAspect="1"/>
          </p:cNvPicPr>
          <p:nvPr/>
        </p:nvPicPr>
        <p:blipFill>
          <a:blip r:embed="rId5"/>
          <a:stretch>
            <a:fillRect/>
          </a:stretch>
        </p:blipFill>
        <p:spPr>
          <a:xfrm>
            <a:off x="9832954" y="271386"/>
            <a:ext cx="1999895" cy="645450"/>
          </a:xfrm>
          <a:prstGeom prst="rect">
            <a:avLst/>
          </a:prstGeom>
        </p:spPr>
      </p:pic>
      <p:pic>
        <p:nvPicPr>
          <p:cNvPr id="13" name="Image 12">
            <a:extLst>
              <a:ext uri="{FF2B5EF4-FFF2-40B4-BE49-F238E27FC236}">
                <a16:creationId xmlns:a16="http://schemas.microsoft.com/office/drawing/2014/main" id="{1A60CF49-EB13-8344-9433-E771A2131B41}"/>
              </a:ext>
            </a:extLst>
          </p:cNvPr>
          <p:cNvPicPr>
            <a:picLocks noChangeAspect="1"/>
          </p:cNvPicPr>
          <p:nvPr/>
        </p:nvPicPr>
        <p:blipFill>
          <a:blip r:embed="rId6"/>
          <a:stretch>
            <a:fillRect/>
          </a:stretch>
        </p:blipFill>
        <p:spPr>
          <a:xfrm>
            <a:off x="9249092" y="785652"/>
            <a:ext cx="2908300" cy="4368800"/>
          </a:xfrm>
          <a:prstGeom prst="rect">
            <a:avLst/>
          </a:prstGeom>
        </p:spPr>
      </p:pic>
      <p:sp>
        <p:nvSpPr>
          <p:cNvPr id="14" name="CasellaDiTesto 26">
            <a:extLst>
              <a:ext uri="{FF2B5EF4-FFF2-40B4-BE49-F238E27FC236}">
                <a16:creationId xmlns:a16="http://schemas.microsoft.com/office/drawing/2014/main" id="{4111C210-493A-724F-9111-A469D64F7D62}"/>
              </a:ext>
            </a:extLst>
          </p:cNvPr>
          <p:cNvSpPr txBox="1"/>
          <p:nvPr/>
        </p:nvSpPr>
        <p:spPr>
          <a:xfrm>
            <a:off x="5493272" y="1866329"/>
            <a:ext cx="5369522" cy="14773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a:lvl1pPr>
          </a:lstStyle>
          <a:p>
            <a:pPr algn="r" rtl="1"/>
            <a:r>
              <a:rPr lang="ar-MA" sz="4500" b="1" dirty="0">
                <a:solidFill>
                  <a:srgbClr val="006A66"/>
                </a:solidFill>
              </a:rPr>
              <a:t>لماذا الآن: </a:t>
            </a:r>
            <a:r>
              <a:rPr lang="ar-MA" sz="4500" dirty="0">
                <a:solidFill>
                  <a:srgbClr val="006A66"/>
                </a:solidFill>
              </a:rPr>
              <a:t>التقدم، والمثابرة، والتوجهات السياسية</a:t>
            </a:r>
            <a:endParaRPr lang="fr-MA" sz="4500" dirty="0">
              <a:solidFill>
                <a:srgbClr val="F6BD32"/>
              </a:solidFill>
            </a:endParaRPr>
          </a:p>
        </p:txBody>
      </p:sp>
      <p:sp>
        <p:nvSpPr>
          <p:cNvPr id="15" name="TextBox 12">
            <a:extLst>
              <a:ext uri="{FF2B5EF4-FFF2-40B4-BE49-F238E27FC236}">
                <a16:creationId xmlns:a16="http://schemas.microsoft.com/office/drawing/2014/main" id="{E1E96269-9567-D34A-9681-A56B8E534FFD}"/>
              </a:ext>
            </a:extLst>
          </p:cNvPr>
          <p:cNvSpPr txBox="1"/>
          <p:nvPr/>
        </p:nvSpPr>
        <p:spPr>
          <a:xfrm>
            <a:off x="5824627" y="3534213"/>
            <a:ext cx="5045042" cy="204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rtl="1">
              <a:defRPr>
                <a:solidFill>
                  <a:srgbClr val="404040"/>
                </a:solidFill>
              </a:defRPr>
            </a:pPr>
            <a:r>
              <a:rPr lang="ar-MA" dirty="0"/>
              <a:t>تستضيف الحكومة المغربية، في الفترة من 11 إلى 13 فبراير 2026، المؤتمر العالمي السادس للقضاء على عمل الأطفال، الذي يجمع الحكومات ومنظمات أصحاب العمل والعمال والمجتمع المدني والقطاع الخاص والشركاء الدوليين لتسريع وتيرة التقدم. ويأتي هذا المؤتمر في وقت تكشف فيه التقديرات العالمية لعام 2024 الصادرة عن منظمة العمل الدولية واليونيسف أن </a:t>
            </a:r>
            <a:r>
              <a:rPr lang="ar-MA" b="1" dirty="0"/>
              <a:t>138 مليون طفل ما زالوا يعملون، منهم 54 مليون طفل يؤدون أعمالاً خطرة.</a:t>
            </a:r>
            <a:endParaRPr b="1" dirty="0">
              <a:solidFill>
                <a:schemeClr val="tx1">
                  <a:lumMod val="85000"/>
                  <a:lumOff val="15000"/>
                </a:schemeClr>
              </a:solidFill>
            </a:endParaRPr>
          </a:p>
        </p:txBody>
      </p:sp>
      <p:pic>
        <p:nvPicPr>
          <p:cNvPr id="16" name="Image 15">
            <a:extLst>
              <a:ext uri="{FF2B5EF4-FFF2-40B4-BE49-F238E27FC236}">
                <a16:creationId xmlns:a16="http://schemas.microsoft.com/office/drawing/2014/main" id="{B052A85B-703B-6C46-9739-56BE56EE9A82}"/>
              </a:ext>
            </a:extLst>
          </p:cNvPr>
          <p:cNvPicPr>
            <a:picLocks noChangeAspect="1"/>
          </p:cNvPicPr>
          <p:nvPr/>
        </p:nvPicPr>
        <p:blipFill>
          <a:blip r:embed="rId7"/>
          <a:stretch>
            <a:fillRect/>
          </a:stretch>
        </p:blipFill>
        <p:spPr>
          <a:xfrm>
            <a:off x="426994" y="6379563"/>
            <a:ext cx="2159000" cy="114300"/>
          </a:xfrm>
          <a:prstGeom prst="rect">
            <a:avLst/>
          </a:prstGeom>
        </p:spPr>
      </p:pic>
    </p:spTree>
    <p:extLst>
      <p:ext uri="{BB962C8B-B14F-4D97-AF65-F5344CB8AC3E}">
        <p14:creationId xmlns:p14="http://schemas.microsoft.com/office/powerpoint/2010/main" val="387583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76783ED-F550-EE43-B42D-E2F8C3589733}"/>
              </a:ext>
            </a:extLst>
          </p:cNvPr>
          <p:cNvPicPr>
            <a:picLocks noChangeAspect="1"/>
          </p:cNvPicPr>
          <p:nvPr/>
        </p:nvPicPr>
        <p:blipFill>
          <a:blip r:embed="rId3"/>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DDD1A764-BCD6-904B-B0A0-95EEEEFFACAA}"/>
              </a:ext>
            </a:extLst>
          </p:cNvPr>
          <p:cNvSpPr txBox="1">
            <a:spLocks/>
          </p:cNvSpPr>
          <p:nvPr/>
        </p:nvSpPr>
        <p:spPr>
          <a:xfrm>
            <a:off x="2640072" y="2580220"/>
            <a:ext cx="5761407" cy="24455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MA" sz="5500" dirty="0">
                <a:solidFill>
                  <a:schemeClr val="bg1"/>
                </a:solidFill>
                <a:latin typeface="Calibri" panose="020F0502020204030204" pitchFamily="34" charset="0"/>
                <a:ea typeface="Tahoma" panose="020B0604030504040204" pitchFamily="34" charset="0"/>
                <a:cs typeface="Calibri" panose="020F0502020204030204" pitchFamily="34" charset="0"/>
              </a:rPr>
              <a:t>المؤتمر العالمي السادس للقضاء على عمل الأطفال</a:t>
            </a:r>
            <a:endParaRPr lang="fr-FR" sz="5500"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575201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A2764177-21E4-3C47-9BA7-8A087AFE9266}"/>
              </a:ext>
            </a:extLst>
          </p:cNvPr>
          <p:cNvPicPr>
            <a:picLocks noChangeAspect="1"/>
          </p:cNvPicPr>
          <p:nvPr/>
        </p:nvPicPr>
        <p:blipFill>
          <a:blip r:embed="rId3"/>
          <a:stretch>
            <a:fillRect/>
          </a:stretch>
        </p:blipFill>
        <p:spPr>
          <a:xfrm>
            <a:off x="0" y="0"/>
            <a:ext cx="12192000" cy="6858000"/>
          </a:xfrm>
          <a:prstGeom prst="rect">
            <a:avLst/>
          </a:prstGeom>
        </p:spPr>
      </p:pic>
      <p:grpSp>
        <p:nvGrpSpPr>
          <p:cNvPr id="4" name="Group 66">
            <a:extLst>
              <a:ext uri="{FF2B5EF4-FFF2-40B4-BE49-F238E27FC236}">
                <a16:creationId xmlns:a16="http://schemas.microsoft.com/office/drawing/2014/main" id="{07CC300A-228A-C349-9CA3-051FB4A5C649}"/>
              </a:ext>
            </a:extLst>
          </p:cNvPr>
          <p:cNvGrpSpPr/>
          <p:nvPr/>
        </p:nvGrpSpPr>
        <p:grpSpPr>
          <a:xfrm>
            <a:off x="8915038" y="1539168"/>
            <a:ext cx="325182" cy="325178"/>
            <a:chOff x="6016222" y="4375596"/>
            <a:chExt cx="460095" cy="460089"/>
          </a:xfrm>
          <a:solidFill>
            <a:srgbClr val="F6BD32"/>
          </a:solidFill>
        </p:grpSpPr>
        <p:sp>
          <p:nvSpPr>
            <p:cNvPr id="5" name="Oval 67">
              <a:extLst>
                <a:ext uri="{FF2B5EF4-FFF2-40B4-BE49-F238E27FC236}">
                  <a16:creationId xmlns:a16="http://schemas.microsoft.com/office/drawing/2014/main" id="{D475D5A4-DC64-D04C-AB01-97D43B55D90A}"/>
                </a:ext>
              </a:extLst>
            </p:cNvPr>
            <p:cNvSpPr/>
            <p:nvPr/>
          </p:nvSpPr>
          <p:spPr>
            <a:xfrm>
              <a:off x="6016222" y="4375596"/>
              <a:ext cx="460095" cy="460089"/>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6" name="Group 68">
              <a:extLst>
                <a:ext uri="{FF2B5EF4-FFF2-40B4-BE49-F238E27FC236}">
                  <a16:creationId xmlns:a16="http://schemas.microsoft.com/office/drawing/2014/main" id="{96500B6E-2598-BD45-866D-C4B902A87C40}"/>
                </a:ext>
              </a:extLst>
            </p:cNvPr>
            <p:cNvGrpSpPr/>
            <p:nvPr/>
          </p:nvGrpSpPr>
          <p:grpSpPr>
            <a:xfrm>
              <a:off x="6176270" y="4535610"/>
              <a:ext cx="140000" cy="140061"/>
              <a:chOff x="3985022" y="4117138"/>
              <a:chExt cx="98822" cy="98866"/>
            </a:xfrm>
            <a:grpFill/>
          </p:grpSpPr>
          <p:cxnSp>
            <p:nvCxnSpPr>
              <p:cNvPr id="7" name="Straight Connector 69">
                <a:extLst>
                  <a:ext uri="{FF2B5EF4-FFF2-40B4-BE49-F238E27FC236}">
                    <a16:creationId xmlns:a16="http://schemas.microsoft.com/office/drawing/2014/main" id="{22F1FA78-4B1E-5949-8AD5-8DD90043C1F2}"/>
                  </a:ext>
                </a:extLst>
              </p:cNvPr>
              <p:cNvCxnSpPr/>
              <p:nvPr/>
            </p:nvCxnSpPr>
            <p:spPr>
              <a:xfrm flipV="1">
                <a:off x="3985022" y="4117181"/>
                <a:ext cx="98822" cy="98822"/>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8" name="Straight Connector 70">
                <a:extLst>
                  <a:ext uri="{FF2B5EF4-FFF2-40B4-BE49-F238E27FC236}">
                    <a16:creationId xmlns:a16="http://schemas.microsoft.com/office/drawing/2014/main" id="{F7F48135-82FA-5840-A381-2E239EC1D03E}"/>
                  </a:ext>
                </a:extLst>
              </p:cNvPr>
              <p:cNvCxnSpPr>
                <a:cxnSpLocks/>
              </p:cNvCxnSpPr>
              <p:nvPr/>
            </p:nvCxnSpPr>
            <p:spPr>
              <a:xfrm>
                <a:off x="3985022" y="4117138"/>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9" name="Straight Connector 71">
                <a:extLst>
                  <a:ext uri="{FF2B5EF4-FFF2-40B4-BE49-F238E27FC236}">
                    <a16:creationId xmlns:a16="http://schemas.microsoft.com/office/drawing/2014/main" id="{BB6ACA7E-C9C5-1942-ABB5-F88E21AA3E21}"/>
                  </a:ext>
                </a:extLst>
              </p:cNvPr>
              <p:cNvCxnSpPr>
                <a:cxnSpLocks/>
              </p:cNvCxnSpPr>
              <p:nvPr/>
            </p:nvCxnSpPr>
            <p:spPr>
              <a:xfrm rot="5400000">
                <a:off x="4034432" y="4166592"/>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grpSp>
      </p:grpSp>
      <p:grpSp>
        <p:nvGrpSpPr>
          <p:cNvPr id="24" name="Group 66">
            <a:extLst>
              <a:ext uri="{FF2B5EF4-FFF2-40B4-BE49-F238E27FC236}">
                <a16:creationId xmlns:a16="http://schemas.microsoft.com/office/drawing/2014/main" id="{871D61D6-1D24-C145-9ADD-7F492E79E7CA}"/>
              </a:ext>
            </a:extLst>
          </p:cNvPr>
          <p:cNvGrpSpPr/>
          <p:nvPr/>
        </p:nvGrpSpPr>
        <p:grpSpPr>
          <a:xfrm>
            <a:off x="8915038" y="4050020"/>
            <a:ext cx="325182" cy="325178"/>
            <a:chOff x="6016222" y="4375596"/>
            <a:chExt cx="460095" cy="460089"/>
          </a:xfrm>
          <a:solidFill>
            <a:srgbClr val="F6BD32"/>
          </a:solidFill>
        </p:grpSpPr>
        <p:sp>
          <p:nvSpPr>
            <p:cNvPr id="25" name="Oval 67">
              <a:extLst>
                <a:ext uri="{FF2B5EF4-FFF2-40B4-BE49-F238E27FC236}">
                  <a16:creationId xmlns:a16="http://schemas.microsoft.com/office/drawing/2014/main" id="{5D644B85-BC56-D14E-92FF-F2AF7964C372}"/>
                </a:ext>
              </a:extLst>
            </p:cNvPr>
            <p:cNvSpPr/>
            <p:nvPr/>
          </p:nvSpPr>
          <p:spPr>
            <a:xfrm>
              <a:off x="6016222" y="4375596"/>
              <a:ext cx="460095" cy="460089"/>
            </a:xfrm>
            <a:prstGeom prst="ellipse">
              <a:avLst/>
            </a:prstGeom>
            <a:solidFill>
              <a:srgbClr val="322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6" name="Group 68">
              <a:extLst>
                <a:ext uri="{FF2B5EF4-FFF2-40B4-BE49-F238E27FC236}">
                  <a16:creationId xmlns:a16="http://schemas.microsoft.com/office/drawing/2014/main" id="{72125FD2-A661-BB49-8054-239EE1B4B1E8}"/>
                </a:ext>
              </a:extLst>
            </p:cNvPr>
            <p:cNvGrpSpPr/>
            <p:nvPr/>
          </p:nvGrpSpPr>
          <p:grpSpPr>
            <a:xfrm>
              <a:off x="6176270" y="4535610"/>
              <a:ext cx="140000" cy="140061"/>
              <a:chOff x="3985022" y="4117138"/>
              <a:chExt cx="98822" cy="98866"/>
            </a:xfrm>
            <a:grpFill/>
          </p:grpSpPr>
          <p:cxnSp>
            <p:nvCxnSpPr>
              <p:cNvPr id="27" name="Straight Connector 69">
                <a:extLst>
                  <a:ext uri="{FF2B5EF4-FFF2-40B4-BE49-F238E27FC236}">
                    <a16:creationId xmlns:a16="http://schemas.microsoft.com/office/drawing/2014/main" id="{1BE3B8E7-0853-7849-B84A-BB81971FD951}"/>
                  </a:ext>
                </a:extLst>
              </p:cNvPr>
              <p:cNvCxnSpPr/>
              <p:nvPr/>
            </p:nvCxnSpPr>
            <p:spPr>
              <a:xfrm flipV="1">
                <a:off x="3985022" y="4117181"/>
                <a:ext cx="98822" cy="98822"/>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28" name="Straight Connector 70">
                <a:extLst>
                  <a:ext uri="{FF2B5EF4-FFF2-40B4-BE49-F238E27FC236}">
                    <a16:creationId xmlns:a16="http://schemas.microsoft.com/office/drawing/2014/main" id="{84DB60F4-85C9-BD46-B898-4D2F6BAB900B}"/>
                  </a:ext>
                </a:extLst>
              </p:cNvPr>
              <p:cNvCxnSpPr>
                <a:cxnSpLocks/>
              </p:cNvCxnSpPr>
              <p:nvPr/>
            </p:nvCxnSpPr>
            <p:spPr>
              <a:xfrm>
                <a:off x="3985022" y="4117138"/>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cxnSp>
            <p:nvCxnSpPr>
              <p:cNvPr id="29" name="Straight Connector 71">
                <a:extLst>
                  <a:ext uri="{FF2B5EF4-FFF2-40B4-BE49-F238E27FC236}">
                    <a16:creationId xmlns:a16="http://schemas.microsoft.com/office/drawing/2014/main" id="{96E194D3-03F9-A746-9B19-EE1A2E5CC916}"/>
                  </a:ext>
                </a:extLst>
              </p:cNvPr>
              <p:cNvCxnSpPr>
                <a:cxnSpLocks/>
              </p:cNvCxnSpPr>
              <p:nvPr/>
            </p:nvCxnSpPr>
            <p:spPr>
              <a:xfrm rot="5400000">
                <a:off x="4034432" y="4166592"/>
                <a:ext cx="98822" cy="1"/>
              </a:xfrm>
              <a:prstGeom prst="line">
                <a:avLst/>
              </a:prstGeom>
              <a:grpFill/>
              <a:ln w="22225" cap="rnd">
                <a:solidFill>
                  <a:srgbClr val="F6BD32"/>
                </a:solidFill>
                <a:prstDash val="solid"/>
                <a:round/>
              </a:ln>
            </p:spPr>
            <p:style>
              <a:lnRef idx="1">
                <a:schemeClr val="accent1"/>
              </a:lnRef>
              <a:fillRef idx="0">
                <a:schemeClr val="accent1"/>
              </a:fillRef>
              <a:effectRef idx="0">
                <a:schemeClr val="accent1"/>
              </a:effectRef>
              <a:fontRef idx="minor">
                <a:schemeClr val="tx1"/>
              </a:fontRef>
            </p:style>
          </p:cxnSp>
        </p:grpSp>
      </p:grpSp>
      <p:pic>
        <p:nvPicPr>
          <p:cNvPr id="21" name="Image 20">
            <a:extLst>
              <a:ext uri="{FF2B5EF4-FFF2-40B4-BE49-F238E27FC236}">
                <a16:creationId xmlns:a16="http://schemas.microsoft.com/office/drawing/2014/main" id="{9DCC07CA-490A-B442-A532-C90A292E2122}"/>
              </a:ext>
            </a:extLst>
          </p:cNvPr>
          <p:cNvPicPr>
            <a:picLocks noChangeAspect="1"/>
          </p:cNvPicPr>
          <p:nvPr/>
        </p:nvPicPr>
        <p:blipFill>
          <a:blip r:embed="rId4"/>
          <a:stretch>
            <a:fillRect/>
          </a:stretch>
        </p:blipFill>
        <p:spPr>
          <a:xfrm>
            <a:off x="743681" y="559106"/>
            <a:ext cx="2222500" cy="228600"/>
          </a:xfrm>
          <a:prstGeom prst="rect">
            <a:avLst/>
          </a:prstGeom>
        </p:spPr>
      </p:pic>
      <p:pic>
        <p:nvPicPr>
          <p:cNvPr id="23" name="Image 22">
            <a:extLst>
              <a:ext uri="{FF2B5EF4-FFF2-40B4-BE49-F238E27FC236}">
                <a16:creationId xmlns:a16="http://schemas.microsoft.com/office/drawing/2014/main" id="{48AC639D-583D-9745-9A83-49A604ED64B0}"/>
              </a:ext>
            </a:extLst>
          </p:cNvPr>
          <p:cNvPicPr>
            <a:picLocks noChangeAspect="1"/>
          </p:cNvPicPr>
          <p:nvPr/>
        </p:nvPicPr>
        <p:blipFill>
          <a:blip r:embed="rId5"/>
          <a:stretch>
            <a:fillRect/>
          </a:stretch>
        </p:blipFill>
        <p:spPr>
          <a:xfrm>
            <a:off x="3279432" y="440057"/>
            <a:ext cx="1999895" cy="645450"/>
          </a:xfrm>
          <a:prstGeom prst="rect">
            <a:avLst/>
          </a:prstGeom>
        </p:spPr>
      </p:pic>
      <p:sp>
        <p:nvSpPr>
          <p:cNvPr id="30" name="Titre 1">
            <a:extLst>
              <a:ext uri="{FF2B5EF4-FFF2-40B4-BE49-F238E27FC236}">
                <a16:creationId xmlns:a16="http://schemas.microsoft.com/office/drawing/2014/main" id="{CA68E3E6-8201-014F-A352-5D0E0A79F39A}"/>
              </a:ext>
            </a:extLst>
          </p:cNvPr>
          <p:cNvSpPr txBox="1">
            <a:spLocks/>
          </p:cNvSpPr>
          <p:nvPr/>
        </p:nvSpPr>
        <p:spPr>
          <a:xfrm>
            <a:off x="2234435" y="1441948"/>
            <a:ext cx="6542963" cy="21881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00000"/>
              </a:lnSpc>
            </a:pPr>
            <a:r>
              <a:rPr lang="ar-MA" sz="2500" dirty="0">
                <a:solidFill>
                  <a:srgbClr val="322761"/>
                </a:solidFill>
                <a:latin typeface="Calibri" panose="020F0502020204030204" pitchFamily="34" charset="0"/>
                <a:ea typeface="Tahoma" panose="020B0604030504040204" pitchFamily="34" charset="0"/>
                <a:cs typeface="Calibri" panose="020F0502020204030204" pitchFamily="34" charset="0"/>
              </a:rPr>
              <a:t>وانطلاقاً من نتائج المؤتمرات العالمية السابقة واسترشاداً بدعوة ديربان للعمل، </a:t>
            </a:r>
            <a:r>
              <a:rPr lang="ar-MA" sz="2500" b="1" dirty="0">
                <a:solidFill>
                  <a:srgbClr val="322761"/>
                </a:solidFill>
                <a:latin typeface="Calibri" panose="020F0502020204030204" pitchFamily="34" charset="0"/>
                <a:ea typeface="Tahoma" panose="020B0604030504040204" pitchFamily="34" charset="0"/>
                <a:cs typeface="Calibri" panose="020F0502020204030204" pitchFamily="34" charset="0"/>
              </a:rPr>
              <a:t>سيوفر المؤتمر العالمي السادس منصة للحوار والتبادل، مما يعزز تبادل الحلول المبتكرة والفعالة</a:t>
            </a:r>
            <a:r>
              <a:rPr lang="ar-MA" sz="2500" dirty="0">
                <a:solidFill>
                  <a:srgbClr val="322761"/>
                </a:solidFill>
                <a:latin typeface="Calibri" panose="020F0502020204030204" pitchFamily="34" charset="0"/>
                <a:ea typeface="Tahoma" panose="020B0604030504040204" pitchFamily="34" charset="0"/>
                <a:cs typeface="Calibri" panose="020F0502020204030204" pitchFamily="34" charset="0"/>
              </a:rPr>
              <a:t>، وتحديد التحديات المستمرة، ووضع تدابير عاجلة وملموسة لتسريع القضاء على عمالة الأطفال في جميع أنحاء العالم.</a:t>
            </a:r>
            <a:endParaRPr lang="fr-FR" sz="2500" dirty="0">
              <a:solidFill>
                <a:srgbClr val="322761"/>
              </a:solidFill>
              <a:latin typeface="Calibri" panose="020F0502020204030204" pitchFamily="34" charset="0"/>
              <a:ea typeface="Tahoma" panose="020B0604030504040204" pitchFamily="34" charset="0"/>
              <a:cs typeface="Calibri" panose="020F0502020204030204" pitchFamily="34" charset="0"/>
            </a:endParaRPr>
          </a:p>
        </p:txBody>
      </p:sp>
      <p:sp>
        <p:nvSpPr>
          <p:cNvPr id="31" name="Titre 1">
            <a:extLst>
              <a:ext uri="{FF2B5EF4-FFF2-40B4-BE49-F238E27FC236}">
                <a16:creationId xmlns:a16="http://schemas.microsoft.com/office/drawing/2014/main" id="{C9C4D08D-F8D7-EC49-BF0B-5E48D7ADE730}"/>
              </a:ext>
            </a:extLst>
          </p:cNvPr>
          <p:cNvSpPr txBox="1">
            <a:spLocks/>
          </p:cNvSpPr>
          <p:nvPr/>
        </p:nvSpPr>
        <p:spPr>
          <a:xfrm>
            <a:off x="2590797" y="3949494"/>
            <a:ext cx="6186602" cy="16948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lnSpc>
                <a:spcPct val="100000"/>
              </a:lnSpc>
            </a:pPr>
            <a:r>
              <a:rPr lang="ar-MA" sz="2500" dirty="0">
                <a:solidFill>
                  <a:srgbClr val="322761"/>
                </a:solidFill>
                <a:latin typeface="Calibri" panose="020F0502020204030204" pitchFamily="34" charset="0"/>
                <a:ea typeface="Tahoma" panose="020B0604030504040204" pitchFamily="34" charset="0"/>
                <a:cs typeface="Calibri" panose="020F0502020204030204" pitchFamily="34" charset="0"/>
              </a:rPr>
              <a:t>من خلال موائد مستديرة ومناقشات رفيعة المستوى وجلسات تفاعلية، </a:t>
            </a:r>
            <a:r>
              <a:rPr lang="ar-MA" sz="2500" b="1" dirty="0">
                <a:solidFill>
                  <a:srgbClr val="322761"/>
                </a:solidFill>
                <a:latin typeface="Calibri" panose="020F0502020204030204" pitchFamily="34" charset="0"/>
                <a:ea typeface="Tahoma" panose="020B0604030504040204" pitchFamily="34" charset="0"/>
                <a:cs typeface="Calibri" panose="020F0502020204030204" pitchFamily="34" charset="0"/>
              </a:rPr>
              <a:t>سيسعى المشاركون إلى إحداث تأثير حقيقي في حياة الأطفال المتضررين حاليًا</a:t>
            </a:r>
            <a:r>
              <a:rPr lang="ar-MA" sz="2500" dirty="0">
                <a:solidFill>
                  <a:srgbClr val="322761"/>
                </a:solidFill>
                <a:latin typeface="Calibri" panose="020F0502020204030204" pitchFamily="34" charset="0"/>
                <a:ea typeface="Tahoma" panose="020B0604030504040204" pitchFamily="34" charset="0"/>
                <a:cs typeface="Calibri" panose="020F0502020204030204" pitchFamily="34" charset="0"/>
              </a:rPr>
              <a:t>، مع وضع الأسس لعمل مستدام ومنسق لما بعد عام 2030.</a:t>
            </a:r>
            <a:endParaRPr lang="fr-FR" sz="2500" dirty="0">
              <a:solidFill>
                <a:srgbClr val="322761"/>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738415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555A6F-F03B-7342-B548-B78BC96761C1}"/>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6AD7E896-1A0A-2B43-92ED-D3CFE385E164}"/>
              </a:ext>
            </a:extLst>
          </p:cNvPr>
          <p:cNvSpPr txBox="1">
            <a:spLocks/>
          </p:cNvSpPr>
          <p:nvPr/>
        </p:nvSpPr>
        <p:spPr>
          <a:xfrm>
            <a:off x="2640072" y="2580220"/>
            <a:ext cx="5761407" cy="24455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MA" sz="5500" dirty="0">
                <a:solidFill>
                  <a:srgbClr val="322761"/>
                </a:solidFill>
                <a:latin typeface="Calibri" panose="020F0502020204030204" pitchFamily="34" charset="0"/>
                <a:ea typeface="Tahoma" panose="020B0604030504040204" pitchFamily="34" charset="0"/>
                <a:cs typeface="Calibri" panose="020F0502020204030204" pitchFamily="34" charset="0"/>
              </a:rPr>
              <a:t>المؤتمر العالمي السادس للقضاء على عمل الأطفال</a:t>
            </a:r>
            <a:endParaRPr lang="fr-FR" sz="5500" dirty="0">
              <a:solidFill>
                <a:srgbClr val="322761"/>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09539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E1F1C7A-0E05-AD47-8C07-A58803CA3A1B}"/>
              </a:ext>
            </a:extLst>
          </p:cNvPr>
          <p:cNvPicPr>
            <a:picLocks noChangeAspect="1"/>
          </p:cNvPicPr>
          <p:nvPr/>
        </p:nvPicPr>
        <p:blipFill>
          <a:blip r:embed="rId3"/>
          <a:stretch>
            <a:fillRect/>
          </a:stretch>
        </p:blipFill>
        <p:spPr>
          <a:xfrm>
            <a:off x="0" y="0"/>
            <a:ext cx="12192000" cy="6858000"/>
          </a:xfrm>
          <a:prstGeom prst="rect">
            <a:avLst/>
          </a:prstGeom>
        </p:spPr>
      </p:pic>
      <p:sp>
        <p:nvSpPr>
          <p:cNvPr id="7" name="Titre 1">
            <a:extLst>
              <a:ext uri="{FF2B5EF4-FFF2-40B4-BE49-F238E27FC236}">
                <a16:creationId xmlns:a16="http://schemas.microsoft.com/office/drawing/2014/main" id="{F60361C5-E5B3-184C-9647-F10F2222A9CC}"/>
              </a:ext>
            </a:extLst>
          </p:cNvPr>
          <p:cNvSpPr txBox="1">
            <a:spLocks/>
          </p:cNvSpPr>
          <p:nvPr/>
        </p:nvSpPr>
        <p:spPr>
          <a:xfrm>
            <a:off x="2640072" y="2580220"/>
            <a:ext cx="5761407" cy="24455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MA" sz="5500" dirty="0">
                <a:solidFill>
                  <a:srgbClr val="2EB6BE"/>
                </a:solidFill>
                <a:latin typeface="Calibri" panose="020F0502020204030204" pitchFamily="34" charset="0"/>
                <a:ea typeface="Tahoma" panose="020B0604030504040204" pitchFamily="34" charset="0"/>
                <a:cs typeface="Calibri" panose="020F0502020204030204" pitchFamily="34" charset="0"/>
              </a:rPr>
              <a:t>المؤتمر العالمي السادس للقضاء على عمل الأطفال</a:t>
            </a:r>
            <a:endParaRPr lang="fr-FR" sz="5500" dirty="0">
              <a:solidFill>
                <a:srgbClr val="2EB6BE"/>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1480637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5B1D5C8-3853-FC4E-87D7-43A5E79BB0A1}"/>
              </a:ext>
            </a:extLst>
          </p:cNvPr>
          <p:cNvPicPr>
            <a:picLocks noChangeAspect="1"/>
          </p:cNvPicPr>
          <p:nvPr/>
        </p:nvPicPr>
        <p:blipFill>
          <a:blip r:embed="rId3"/>
          <a:stretch>
            <a:fillRect/>
          </a:stretch>
        </p:blipFill>
        <p:spPr>
          <a:xfrm>
            <a:off x="0" y="0"/>
            <a:ext cx="12192000" cy="6858000"/>
          </a:xfrm>
          <a:prstGeom prst="rect">
            <a:avLst/>
          </a:prstGeom>
        </p:spPr>
      </p:pic>
      <p:sp>
        <p:nvSpPr>
          <p:cNvPr id="7" name="Titre 1">
            <a:extLst>
              <a:ext uri="{FF2B5EF4-FFF2-40B4-BE49-F238E27FC236}">
                <a16:creationId xmlns:a16="http://schemas.microsoft.com/office/drawing/2014/main" id="{D85EFD19-EF81-3940-B44A-2D1495D4C8C3}"/>
              </a:ext>
            </a:extLst>
          </p:cNvPr>
          <p:cNvSpPr txBox="1">
            <a:spLocks/>
          </p:cNvSpPr>
          <p:nvPr/>
        </p:nvSpPr>
        <p:spPr>
          <a:xfrm>
            <a:off x="2640072" y="2580220"/>
            <a:ext cx="5761407" cy="24455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MA" sz="5500" dirty="0">
                <a:solidFill>
                  <a:srgbClr val="322761"/>
                </a:solidFill>
                <a:latin typeface="Calibri" panose="020F0502020204030204" pitchFamily="34" charset="0"/>
                <a:ea typeface="Tahoma" panose="020B0604030504040204" pitchFamily="34" charset="0"/>
                <a:cs typeface="Calibri" panose="020F0502020204030204" pitchFamily="34" charset="0"/>
              </a:rPr>
              <a:t>المؤتمر العالمي السادس للقضاء على عمل الأطفال</a:t>
            </a:r>
            <a:endParaRPr lang="fr-FR" sz="5500" dirty="0">
              <a:solidFill>
                <a:srgbClr val="322761"/>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14537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91BC65A-5280-104D-BBC5-2311D55C68BD}"/>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E8DA3C8E-4C0A-2941-BADA-AA8C08889F98}"/>
              </a:ext>
            </a:extLst>
          </p:cNvPr>
          <p:cNvSpPr txBox="1">
            <a:spLocks/>
          </p:cNvSpPr>
          <p:nvPr/>
        </p:nvSpPr>
        <p:spPr>
          <a:xfrm>
            <a:off x="2640072" y="2580220"/>
            <a:ext cx="5761407" cy="244554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MA" sz="5500" dirty="0">
                <a:solidFill>
                  <a:srgbClr val="AACD58"/>
                </a:solidFill>
                <a:latin typeface="Calibri" panose="020F0502020204030204" pitchFamily="34" charset="0"/>
                <a:ea typeface="Tahoma" panose="020B0604030504040204" pitchFamily="34" charset="0"/>
                <a:cs typeface="Calibri" panose="020F0502020204030204" pitchFamily="34" charset="0"/>
              </a:rPr>
              <a:t>المؤتمر العالمي السادس للقضاء على عمل الأطفال</a:t>
            </a:r>
            <a:endParaRPr lang="fr-FR" sz="5500" dirty="0">
              <a:solidFill>
                <a:srgbClr val="AACD58"/>
              </a:solidFill>
              <a:latin typeface="Calibri" panose="020F0502020204030204" pitchFamily="34" charset="0"/>
              <a:ea typeface="Tahom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434930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5B49C5A-554F-4E4E-846E-BA97AB71A4A3}"/>
              </a:ext>
            </a:extLst>
          </p:cNvPr>
          <p:cNvPicPr>
            <a:picLocks noChangeAspect="1"/>
          </p:cNvPicPr>
          <p:nvPr/>
        </p:nvPicPr>
        <p:blipFill>
          <a:blip r:embed="rId3"/>
          <a:stretch>
            <a:fillRect/>
          </a:stretch>
        </p:blipFill>
        <p:spPr>
          <a:xfrm>
            <a:off x="0" y="0"/>
            <a:ext cx="12192000" cy="6858000"/>
          </a:xfrm>
          <a:prstGeom prst="rect">
            <a:avLst/>
          </a:prstGeom>
        </p:spPr>
      </p:pic>
      <p:sp>
        <p:nvSpPr>
          <p:cNvPr id="6" name="Titre 1">
            <a:extLst>
              <a:ext uri="{FF2B5EF4-FFF2-40B4-BE49-F238E27FC236}">
                <a16:creationId xmlns:a16="http://schemas.microsoft.com/office/drawing/2014/main" id="{D112587A-0585-7140-9BA2-B19AF5C44F46}"/>
              </a:ext>
            </a:extLst>
          </p:cNvPr>
          <p:cNvSpPr txBox="1">
            <a:spLocks/>
          </p:cNvSpPr>
          <p:nvPr/>
        </p:nvSpPr>
        <p:spPr>
          <a:xfrm>
            <a:off x="1546918" y="2584706"/>
            <a:ext cx="6446165" cy="25854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r" rtl="1">
              <a:lnSpc>
                <a:spcPct val="100000"/>
              </a:lnSpc>
              <a:spcBef>
                <a:spcPts val="600"/>
              </a:spcBef>
              <a:spcAft>
                <a:spcPts val="600"/>
              </a:spcAft>
              <a:buFont typeface="Arial" panose="020B0604020202020204" pitchFamily="34" charset="0"/>
              <a:buChar char="•"/>
            </a:pPr>
            <a:r>
              <a:rPr lang="ar-MA" sz="4000" dirty="0">
                <a:solidFill>
                  <a:schemeClr val="bg1"/>
                </a:solidFill>
                <a:latin typeface="Calibri" panose="020F0502020204030204" pitchFamily="34" charset="0"/>
                <a:ea typeface="Tahoma" panose="020B0604030504040204" pitchFamily="34" charset="0"/>
                <a:cs typeface="Calibri" panose="020F0502020204030204" pitchFamily="34" charset="0"/>
              </a:rPr>
              <a:t>لوريم إيبسوم هو ببساطة نص شكلي بمعنى أن الغاية هي الشكل وليس المحتوى ويُستخدم في صناعات المطابع ودور النشر.</a:t>
            </a:r>
            <a:endParaRPr lang="fr-FR" sz="4000" dirty="0">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pic>
        <p:nvPicPr>
          <p:cNvPr id="9" name="Image 8">
            <a:extLst>
              <a:ext uri="{FF2B5EF4-FFF2-40B4-BE49-F238E27FC236}">
                <a16:creationId xmlns:a16="http://schemas.microsoft.com/office/drawing/2014/main" id="{D76B161C-107E-DC46-8372-8FB410FBB365}"/>
              </a:ext>
            </a:extLst>
          </p:cNvPr>
          <p:cNvPicPr>
            <a:picLocks noChangeAspect="1"/>
          </p:cNvPicPr>
          <p:nvPr/>
        </p:nvPicPr>
        <p:blipFill>
          <a:blip r:embed="rId4"/>
          <a:stretch>
            <a:fillRect/>
          </a:stretch>
        </p:blipFill>
        <p:spPr>
          <a:xfrm>
            <a:off x="9420763" y="6251449"/>
            <a:ext cx="2159000" cy="114300"/>
          </a:xfrm>
          <a:prstGeom prst="rect">
            <a:avLst/>
          </a:prstGeom>
        </p:spPr>
      </p:pic>
      <p:pic>
        <p:nvPicPr>
          <p:cNvPr id="3" name="Image 2">
            <a:extLst>
              <a:ext uri="{FF2B5EF4-FFF2-40B4-BE49-F238E27FC236}">
                <a16:creationId xmlns:a16="http://schemas.microsoft.com/office/drawing/2014/main" id="{348A3889-35D1-1641-80C0-B01AFD45EB19}"/>
              </a:ext>
            </a:extLst>
          </p:cNvPr>
          <p:cNvPicPr>
            <a:picLocks noChangeAspect="1"/>
          </p:cNvPicPr>
          <p:nvPr/>
        </p:nvPicPr>
        <p:blipFill>
          <a:blip r:embed="rId5"/>
          <a:stretch>
            <a:fillRect/>
          </a:stretch>
        </p:blipFill>
        <p:spPr>
          <a:xfrm>
            <a:off x="4805309" y="834064"/>
            <a:ext cx="2111125" cy="681348"/>
          </a:xfrm>
          <a:prstGeom prst="rect">
            <a:avLst/>
          </a:prstGeom>
        </p:spPr>
      </p:pic>
      <p:pic>
        <p:nvPicPr>
          <p:cNvPr id="7" name="Image 6">
            <a:extLst>
              <a:ext uri="{FF2B5EF4-FFF2-40B4-BE49-F238E27FC236}">
                <a16:creationId xmlns:a16="http://schemas.microsoft.com/office/drawing/2014/main" id="{56B2F239-687F-F449-B3F9-A8611C5DBDDB}"/>
              </a:ext>
            </a:extLst>
          </p:cNvPr>
          <p:cNvPicPr>
            <a:picLocks noChangeAspect="1"/>
          </p:cNvPicPr>
          <p:nvPr/>
        </p:nvPicPr>
        <p:blipFill>
          <a:blip r:embed="rId6"/>
          <a:stretch>
            <a:fillRect/>
          </a:stretch>
        </p:blipFill>
        <p:spPr>
          <a:xfrm>
            <a:off x="1217665" y="660411"/>
            <a:ext cx="2928047" cy="945005"/>
          </a:xfrm>
          <a:prstGeom prst="rect">
            <a:avLst/>
          </a:prstGeom>
        </p:spPr>
      </p:pic>
    </p:spTree>
    <p:extLst>
      <p:ext uri="{BB962C8B-B14F-4D97-AF65-F5344CB8AC3E}">
        <p14:creationId xmlns:p14="http://schemas.microsoft.com/office/powerpoint/2010/main" val="2853178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D33C10AF-D313-E94D-B41C-BE089CFBA8FB}"/>
              </a:ext>
            </a:extLst>
          </p:cNvPr>
          <p:cNvPicPr>
            <a:picLocks noChangeAspect="1"/>
          </p:cNvPicPr>
          <p:nvPr/>
        </p:nvPicPr>
        <p:blipFill>
          <a:blip r:embed="rId3"/>
          <a:stretch>
            <a:fillRect/>
          </a:stretch>
        </p:blipFill>
        <p:spPr>
          <a:xfrm>
            <a:off x="180932" y="792527"/>
            <a:ext cx="2908300" cy="4368800"/>
          </a:xfrm>
          <a:prstGeom prst="rect">
            <a:avLst/>
          </a:prstGeom>
        </p:spPr>
      </p:pic>
      <p:sp>
        <p:nvSpPr>
          <p:cNvPr id="2" name="Rectangle 1">
            <a:extLst>
              <a:ext uri="{FF2B5EF4-FFF2-40B4-BE49-F238E27FC236}">
                <a16:creationId xmlns:a16="http://schemas.microsoft.com/office/drawing/2014/main" id="{D1A4650A-3CA3-414B-8528-846AC61D4230}"/>
              </a:ext>
            </a:extLst>
          </p:cNvPr>
          <p:cNvSpPr/>
          <p:nvPr/>
        </p:nvSpPr>
        <p:spPr>
          <a:xfrm>
            <a:off x="0" y="0"/>
            <a:ext cx="12192000" cy="1089660"/>
          </a:xfrm>
          <a:prstGeom prst="rect">
            <a:avLst/>
          </a:prstGeom>
          <a:solidFill>
            <a:srgbClr val="006A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6A66"/>
              </a:solidFill>
            </a:endParaRPr>
          </a:p>
        </p:txBody>
      </p:sp>
      <p:sp>
        <p:nvSpPr>
          <p:cNvPr id="9" name="CasellaDiTesto 26">
            <a:extLst>
              <a:ext uri="{FF2B5EF4-FFF2-40B4-BE49-F238E27FC236}">
                <a16:creationId xmlns:a16="http://schemas.microsoft.com/office/drawing/2014/main" id="{C2DD0925-D012-9B4D-9ECA-183931414572}"/>
              </a:ext>
            </a:extLst>
          </p:cNvPr>
          <p:cNvSpPr txBox="1"/>
          <p:nvPr/>
        </p:nvSpPr>
        <p:spPr>
          <a:xfrm>
            <a:off x="5589528" y="1680703"/>
            <a:ext cx="5369522" cy="160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a:lvl1pPr>
          </a:lstStyle>
          <a:p>
            <a:pPr algn="r" rtl="1"/>
            <a:r>
              <a:rPr lang="ar-MA" sz="3500" b="1" dirty="0">
                <a:solidFill>
                  <a:srgbClr val="006A66"/>
                </a:solidFill>
              </a:rPr>
              <a:t>سيستضيف المغرب المؤتمر العالمي السادس للقضاء على عمل الأطفال،</a:t>
            </a:r>
            <a:endParaRPr lang="fr-FR" sz="3500" b="1" dirty="0">
              <a:solidFill>
                <a:srgbClr val="006A66"/>
              </a:solidFill>
            </a:endParaRPr>
          </a:p>
          <a:p>
            <a:pPr algn="r" rtl="1"/>
            <a:r>
              <a:rPr lang="ar-MA" sz="2800" dirty="0">
                <a:solidFill>
                  <a:srgbClr val="F6BD32"/>
                </a:solidFill>
              </a:rPr>
              <a:t>في الفترة من 11 إلى 13 فبراير 2026</a:t>
            </a:r>
            <a:endParaRPr lang="fr-MA" sz="2800" dirty="0">
              <a:solidFill>
                <a:srgbClr val="F6BD32"/>
              </a:solidFill>
            </a:endParaRPr>
          </a:p>
        </p:txBody>
      </p:sp>
      <p:sp>
        <p:nvSpPr>
          <p:cNvPr id="10" name="TextBox 12">
            <a:extLst>
              <a:ext uri="{FF2B5EF4-FFF2-40B4-BE49-F238E27FC236}">
                <a16:creationId xmlns:a16="http://schemas.microsoft.com/office/drawing/2014/main" id="{3964DCF4-939E-3041-B9AB-70C3A63983BF}"/>
              </a:ext>
            </a:extLst>
          </p:cNvPr>
          <p:cNvSpPr txBox="1"/>
          <p:nvPr/>
        </p:nvSpPr>
        <p:spPr>
          <a:xfrm>
            <a:off x="3939483" y="3554839"/>
            <a:ext cx="7019567" cy="1938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r" rtl="1">
              <a:defRPr>
                <a:solidFill>
                  <a:srgbClr val="404040"/>
                </a:solidFill>
              </a:defRPr>
            </a:pPr>
            <a:r>
              <a:rPr lang="ar-MA" sz="2000" dirty="0"/>
              <a:t>تستضيف الحكومة المغربية، في الفترة من 11 إلى 13 فبراير 2026، المؤتمر العالمي السادس للقضاء على عمل الأطفال، الذي يجمع الحكومات ومنظمات أصحاب العمل والعمال والمجتمع المدني والقطاع الخاص والشركاء الدوليين لتسريع وتيرة التقدم. ويأتي هذا المؤتمر في وقت تكشف فيه التقديرات العالمية لعام 2024 الصادرة عن منظمة العمل الدولية واليونيسف أن 138 مليون طفل ما زالوا يعملون، منهم 54 مليون طفل يؤدون أعمالاً خطرة.</a:t>
            </a:r>
            <a:endParaRPr sz="2000" dirty="0">
              <a:solidFill>
                <a:schemeClr val="tx1">
                  <a:lumMod val="85000"/>
                  <a:lumOff val="15000"/>
                </a:schemeClr>
              </a:solidFill>
            </a:endParaRPr>
          </a:p>
        </p:txBody>
      </p:sp>
      <p:pic>
        <p:nvPicPr>
          <p:cNvPr id="12" name="Image 11">
            <a:extLst>
              <a:ext uri="{FF2B5EF4-FFF2-40B4-BE49-F238E27FC236}">
                <a16:creationId xmlns:a16="http://schemas.microsoft.com/office/drawing/2014/main" id="{7DE7C712-1C05-5B4F-9B22-02263F426E17}"/>
              </a:ext>
            </a:extLst>
          </p:cNvPr>
          <p:cNvPicPr>
            <a:picLocks noChangeAspect="1"/>
          </p:cNvPicPr>
          <p:nvPr/>
        </p:nvPicPr>
        <p:blipFill>
          <a:blip r:embed="rId4"/>
          <a:stretch>
            <a:fillRect/>
          </a:stretch>
        </p:blipFill>
        <p:spPr>
          <a:xfrm>
            <a:off x="315018" y="6319362"/>
            <a:ext cx="2247900" cy="266700"/>
          </a:xfrm>
          <a:prstGeom prst="rect">
            <a:avLst/>
          </a:prstGeom>
        </p:spPr>
      </p:pic>
      <p:pic>
        <p:nvPicPr>
          <p:cNvPr id="4" name="Image 3">
            <a:extLst>
              <a:ext uri="{FF2B5EF4-FFF2-40B4-BE49-F238E27FC236}">
                <a16:creationId xmlns:a16="http://schemas.microsoft.com/office/drawing/2014/main" id="{4B03C0EF-6DAD-524F-916E-B4937ED7D576}"/>
              </a:ext>
            </a:extLst>
          </p:cNvPr>
          <p:cNvPicPr>
            <a:picLocks noChangeAspect="1"/>
          </p:cNvPicPr>
          <p:nvPr/>
        </p:nvPicPr>
        <p:blipFill>
          <a:blip r:embed="rId5"/>
          <a:stretch>
            <a:fillRect/>
          </a:stretch>
        </p:blipFill>
        <p:spPr>
          <a:xfrm>
            <a:off x="9781387" y="253555"/>
            <a:ext cx="1999895" cy="645450"/>
          </a:xfrm>
          <a:prstGeom prst="rect">
            <a:avLst/>
          </a:prstGeom>
        </p:spPr>
      </p:pic>
      <p:pic>
        <p:nvPicPr>
          <p:cNvPr id="6" name="Image 5">
            <a:extLst>
              <a:ext uri="{FF2B5EF4-FFF2-40B4-BE49-F238E27FC236}">
                <a16:creationId xmlns:a16="http://schemas.microsoft.com/office/drawing/2014/main" id="{B3C328B9-1AA7-8845-BA2E-EE4AF6FD5FD7}"/>
              </a:ext>
            </a:extLst>
          </p:cNvPr>
          <p:cNvPicPr>
            <a:picLocks noChangeAspect="1"/>
          </p:cNvPicPr>
          <p:nvPr/>
        </p:nvPicPr>
        <p:blipFill>
          <a:blip r:embed="rId6"/>
          <a:stretch>
            <a:fillRect/>
          </a:stretch>
        </p:blipFill>
        <p:spPr>
          <a:xfrm>
            <a:off x="461540" y="69115"/>
            <a:ext cx="2969179" cy="958280"/>
          </a:xfrm>
          <a:prstGeom prst="rect">
            <a:avLst/>
          </a:prstGeom>
        </p:spPr>
      </p:pic>
    </p:spTree>
    <p:extLst>
      <p:ext uri="{BB962C8B-B14F-4D97-AF65-F5344CB8AC3E}">
        <p14:creationId xmlns:p14="http://schemas.microsoft.com/office/powerpoint/2010/main" val="2232394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a:extLst>
              <a:ext uri="{FF2B5EF4-FFF2-40B4-BE49-F238E27FC236}">
                <a16:creationId xmlns:a16="http://schemas.microsoft.com/office/drawing/2014/main" id="{C1A9EC08-288A-E346-AFBE-8B4FF471475A}"/>
              </a:ext>
            </a:extLst>
          </p:cNvPr>
          <p:cNvPicPr>
            <a:picLocks noChangeAspect="1"/>
          </p:cNvPicPr>
          <p:nvPr/>
        </p:nvPicPr>
        <p:blipFill>
          <a:blip r:embed="rId3"/>
          <a:stretch>
            <a:fillRect/>
          </a:stretch>
        </p:blipFill>
        <p:spPr>
          <a:xfrm>
            <a:off x="0" y="0"/>
            <a:ext cx="12192000" cy="1079500"/>
          </a:xfrm>
          <a:prstGeom prst="rect">
            <a:avLst/>
          </a:prstGeom>
        </p:spPr>
      </p:pic>
      <p:pic>
        <p:nvPicPr>
          <p:cNvPr id="25" name="Image 24">
            <a:extLst>
              <a:ext uri="{FF2B5EF4-FFF2-40B4-BE49-F238E27FC236}">
                <a16:creationId xmlns:a16="http://schemas.microsoft.com/office/drawing/2014/main" id="{5BB24F3D-7EA2-3948-BC85-64FFA4562E7C}"/>
              </a:ext>
            </a:extLst>
          </p:cNvPr>
          <p:cNvPicPr>
            <a:picLocks noChangeAspect="1"/>
          </p:cNvPicPr>
          <p:nvPr/>
        </p:nvPicPr>
        <p:blipFill>
          <a:blip r:embed="rId4"/>
          <a:stretch>
            <a:fillRect/>
          </a:stretch>
        </p:blipFill>
        <p:spPr>
          <a:xfrm>
            <a:off x="390785" y="1622587"/>
            <a:ext cx="4258277" cy="4258277"/>
          </a:xfrm>
          <a:prstGeom prst="rect">
            <a:avLst/>
          </a:prstGeom>
        </p:spPr>
      </p:pic>
      <p:pic>
        <p:nvPicPr>
          <p:cNvPr id="3" name="Image 2">
            <a:extLst>
              <a:ext uri="{FF2B5EF4-FFF2-40B4-BE49-F238E27FC236}">
                <a16:creationId xmlns:a16="http://schemas.microsoft.com/office/drawing/2014/main" id="{A7C88E28-9952-9145-91F8-324F7A9262A7}"/>
              </a:ext>
            </a:extLst>
          </p:cNvPr>
          <p:cNvPicPr>
            <a:picLocks noChangeAspect="1"/>
          </p:cNvPicPr>
          <p:nvPr/>
        </p:nvPicPr>
        <p:blipFill>
          <a:blip r:embed="rId5"/>
          <a:stretch>
            <a:fillRect/>
          </a:stretch>
        </p:blipFill>
        <p:spPr>
          <a:xfrm>
            <a:off x="9832954" y="271386"/>
            <a:ext cx="1999895" cy="645450"/>
          </a:xfrm>
          <a:prstGeom prst="rect">
            <a:avLst/>
          </a:prstGeom>
        </p:spPr>
      </p:pic>
      <p:pic>
        <p:nvPicPr>
          <p:cNvPr id="15" name="Image 14">
            <a:extLst>
              <a:ext uri="{FF2B5EF4-FFF2-40B4-BE49-F238E27FC236}">
                <a16:creationId xmlns:a16="http://schemas.microsoft.com/office/drawing/2014/main" id="{46BCF135-D027-F94F-8BB3-C4FEBD4642AD}"/>
              </a:ext>
            </a:extLst>
          </p:cNvPr>
          <p:cNvPicPr>
            <a:picLocks noChangeAspect="1"/>
          </p:cNvPicPr>
          <p:nvPr/>
        </p:nvPicPr>
        <p:blipFill>
          <a:blip r:embed="rId6"/>
          <a:stretch>
            <a:fillRect/>
          </a:stretch>
        </p:blipFill>
        <p:spPr>
          <a:xfrm>
            <a:off x="509547" y="89265"/>
            <a:ext cx="2928047" cy="945005"/>
          </a:xfrm>
          <a:prstGeom prst="rect">
            <a:avLst/>
          </a:prstGeom>
        </p:spPr>
      </p:pic>
      <p:pic>
        <p:nvPicPr>
          <p:cNvPr id="20" name="Image 19">
            <a:extLst>
              <a:ext uri="{FF2B5EF4-FFF2-40B4-BE49-F238E27FC236}">
                <a16:creationId xmlns:a16="http://schemas.microsoft.com/office/drawing/2014/main" id="{FEF703B5-DDC0-FE44-BB60-41377F553EA0}"/>
              </a:ext>
            </a:extLst>
          </p:cNvPr>
          <p:cNvPicPr>
            <a:picLocks noChangeAspect="1"/>
          </p:cNvPicPr>
          <p:nvPr/>
        </p:nvPicPr>
        <p:blipFill>
          <a:blip r:embed="rId7"/>
          <a:stretch>
            <a:fillRect/>
          </a:stretch>
        </p:blipFill>
        <p:spPr>
          <a:xfrm>
            <a:off x="9249092" y="785652"/>
            <a:ext cx="2908300" cy="4368800"/>
          </a:xfrm>
          <a:prstGeom prst="rect">
            <a:avLst/>
          </a:prstGeom>
        </p:spPr>
      </p:pic>
      <p:sp>
        <p:nvSpPr>
          <p:cNvPr id="22" name="CasellaDiTesto 26">
            <a:extLst>
              <a:ext uri="{FF2B5EF4-FFF2-40B4-BE49-F238E27FC236}">
                <a16:creationId xmlns:a16="http://schemas.microsoft.com/office/drawing/2014/main" id="{08EA1478-CF02-E74A-85FB-044EDBFC2833}"/>
              </a:ext>
            </a:extLst>
          </p:cNvPr>
          <p:cNvSpPr txBox="1"/>
          <p:nvPr/>
        </p:nvSpPr>
        <p:spPr>
          <a:xfrm>
            <a:off x="5678903" y="1680703"/>
            <a:ext cx="5369522" cy="1600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4000"/>
            </a:lvl1pPr>
          </a:lstStyle>
          <a:p>
            <a:pPr algn="r" rtl="1"/>
            <a:r>
              <a:rPr lang="ar-MA" sz="3500" b="1" dirty="0">
                <a:solidFill>
                  <a:srgbClr val="006A66"/>
                </a:solidFill>
              </a:rPr>
              <a:t>سيستضيف المغرب المؤتمر العالمي السادس للقضاء على عمل الأطفال،</a:t>
            </a:r>
            <a:endParaRPr lang="fr-FR" sz="3500" b="1" dirty="0">
              <a:solidFill>
                <a:srgbClr val="006A66"/>
              </a:solidFill>
            </a:endParaRPr>
          </a:p>
          <a:p>
            <a:pPr algn="r" rtl="1"/>
            <a:r>
              <a:rPr lang="ar-MA" sz="2800" dirty="0">
                <a:solidFill>
                  <a:srgbClr val="F6BD32"/>
                </a:solidFill>
              </a:rPr>
              <a:t>في الفترة من 11 إلى 13 فبراير 2026</a:t>
            </a:r>
            <a:endParaRPr lang="fr-MA" sz="2800" dirty="0">
              <a:solidFill>
                <a:srgbClr val="F6BD32"/>
              </a:solidFill>
            </a:endParaRPr>
          </a:p>
        </p:txBody>
      </p:sp>
      <p:sp>
        <p:nvSpPr>
          <p:cNvPr id="24" name="TextBox 12">
            <a:extLst>
              <a:ext uri="{FF2B5EF4-FFF2-40B4-BE49-F238E27FC236}">
                <a16:creationId xmlns:a16="http://schemas.microsoft.com/office/drawing/2014/main" id="{1397DF68-2412-EA44-AE01-00A16A3BA4FD}"/>
              </a:ext>
            </a:extLst>
          </p:cNvPr>
          <p:cNvSpPr txBox="1"/>
          <p:nvPr/>
        </p:nvSpPr>
        <p:spPr>
          <a:xfrm>
            <a:off x="5197640" y="3554839"/>
            <a:ext cx="5850785" cy="2261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rtl="1">
              <a:defRPr>
                <a:solidFill>
                  <a:srgbClr val="404040"/>
                </a:solidFill>
              </a:defRPr>
            </a:pPr>
            <a:r>
              <a:rPr lang="ar-MA" sz="2000" dirty="0"/>
              <a:t>تستضيف الحكومة المغربية، في الفترة من 11 إلى 13 فبراير 2026، المؤتمر العالمي السادس للقضاء على عمل الأطفال، الذي يجمع الحكومات ومنظمات أصحاب العمل والعمال والمجتمع المدني والقطاع الخاص والشركاء الدوليين لتسريع وتيرة التقدم. ويأتي هذا المؤتمر في وقت تكشف فيه التقديرات العالمية لعام 2024 الصادرة عن منظمة العمل الدولية واليونيسف أن 138 مليون طفل ما زالوا يعملون، منهم 54 مليون طفل يؤدون أعمالاً خطرة.</a:t>
            </a:r>
            <a:endParaRPr sz="2000" dirty="0">
              <a:solidFill>
                <a:schemeClr val="tx1">
                  <a:lumMod val="85000"/>
                  <a:lumOff val="15000"/>
                </a:schemeClr>
              </a:solidFill>
            </a:endParaRPr>
          </a:p>
        </p:txBody>
      </p:sp>
      <p:pic>
        <p:nvPicPr>
          <p:cNvPr id="26" name="Image 25">
            <a:extLst>
              <a:ext uri="{FF2B5EF4-FFF2-40B4-BE49-F238E27FC236}">
                <a16:creationId xmlns:a16="http://schemas.microsoft.com/office/drawing/2014/main" id="{5F4EEDEA-16BD-C84B-8356-A9D2B3BD09A3}"/>
              </a:ext>
            </a:extLst>
          </p:cNvPr>
          <p:cNvPicPr>
            <a:picLocks noChangeAspect="1"/>
          </p:cNvPicPr>
          <p:nvPr/>
        </p:nvPicPr>
        <p:blipFill>
          <a:blip r:embed="rId8"/>
          <a:stretch>
            <a:fillRect/>
          </a:stretch>
        </p:blipFill>
        <p:spPr>
          <a:xfrm>
            <a:off x="315018" y="6319362"/>
            <a:ext cx="2247900" cy="266700"/>
          </a:xfrm>
          <a:prstGeom prst="rect">
            <a:avLst/>
          </a:prstGeom>
        </p:spPr>
      </p:pic>
    </p:spTree>
    <p:extLst>
      <p:ext uri="{BB962C8B-B14F-4D97-AF65-F5344CB8AC3E}">
        <p14:creationId xmlns:p14="http://schemas.microsoft.com/office/powerpoint/2010/main" val="378485023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1132</Words>
  <Application>Microsoft Macintosh PowerPoint</Application>
  <PresentationFormat>Grand écran</PresentationFormat>
  <Paragraphs>101</Paragraphs>
  <Slides>20</Slides>
  <Notes>18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20</vt:i4>
      </vt:variant>
    </vt:vector>
  </HeadingPairs>
  <TitlesOfParts>
    <vt:vector size="27" baseType="lpstr">
      <vt:lpstr>Aero Matics Light</vt:lpstr>
      <vt:lpstr>Arial</vt:lpstr>
      <vt:lpstr>Bw Gradual</vt:lpstr>
      <vt:lpstr>Calibri</vt:lpstr>
      <vt:lpstr>Calibri Light</vt:lpstr>
      <vt:lpstr>Schibsted Grotesk</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Microsoft Office User</cp:lastModifiedBy>
  <cp:revision>135</cp:revision>
  <dcterms:created xsi:type="dcterms:W3CDTF">2025-12-16T09:30:12Z</dcterms:created>
  <dcterms:modified xsi:type="dcterms:W3CDTF">2025-12-28T13:08:53Z</dcterms:modified>
</cp:coreProperties>
</file>