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7" r:id="rId2"/>
    <p:sldId id="268" r:id="rId3"/>
    <p:sldId id="269" r:id="rId4"/>
    <p:sldId id="270" r:id="rId5"/>
    <p:sldId id="271" r:id="rId6"/>
    <p:sldId id="272" r:id="rId7"/>
    <p:sldId id="286" r:id="rId8"/>
    <p:sldId id="273" r:id="rId9"/>
    <p:sldId id="275" r:id="rId10"/>
    <p:sldId id="274" r:id="rId11"/>
    <p:sldId id="276" r:id="rId12"/>
    <p:sldId id="281" r:id="rId13"/>
    <p:sldId id="277" r:id="rId14"/>
    <p:sldId id="283" r:id="rId15"/>
    <p:sldId id="278" r:id="rId16"/>
    <p:sldId id="279" r:id="rId17"/>
    <p:sldId id="280" r:id="rId18"/>
    <p:sldId id="285" r:id="rId19"/>
    <p:sldId id="284" r:id="rId20"/>
    <p:sldId id="282"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2761"/>
    <a:srgbClr val="AACD58"/>
    <a:srgbClr val="2EB6BE"/>
    <a:srgbClr val="006A66"/>
    <a:srgbClr val="F6BD32"/>
    <a:srgbClr val="E36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49"/>
    <p:restoredTop sz="96389"/>
  </p:normalViewPr>
  <p:slideViewPr>
    <p:cSldViewPr snapToGrid="0" snapToObjects="1">
      <p:cViewPr varScale="1">
        <p:scale>
          <a:sx n="185" d="100"/>
          <a:sy n="185" d="100"/>
        </p:scale>
        <p:origin x="1360"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xlsx"/></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sz="1400" b="0" i="0" u="none" strike="noStrike">
                <a:solidFill>
                  <a:srgbClr val="595959"/>
                </a:solidFill>
                <a:latin typeface="Calibri"/>
              </a:defRPr>
            </a:pPr>
            <a:r>
              <a:rPr lang="it-IT" sz="1600" b="1" i="0" u="none" strike="noStrike" dirty="0" err="1">
                <a:solidFill>
                  <a:srgbClr val="595959"/>
                </a:solidFill>
                <a:latin typeface="Calibri"/>
              </a:rPr>
              <a:t>Lorem</a:t>
            </a:r>
            <a:r>
              <a:rPr lang="it-IT" sz="1600" b="1" i="0" u="none" strike="noStrike" dirty="0">
                <a:solidFill>
                  <a:srgbClr val="595959"/>
                </a:solidFill>
                <a:latin typeface="Calibri"/>
              </a:rPr>
              <a:t> </a:t>
            </a:r>
            <a:r>
              <a:rPr lang="it-IT" sz="1600" b="1" i="0" u="none" strike="noStrike" dirty="0" err="1">
                <a:solidFill>
                  <a:srgbClr val="595959"/>
                </a:solidFill>
                <a:latin typeface="Calibri"/>
              </a:rPr>
              <a:t>ipsum</a:t>
            </a:r>
            <a:endParaRPr lang="it-IT" sz="1600" b="1" i="0" u="none" strike="noStrike" dirty="0">
              <a:solidFill>
                <a:srgbClr val="595959"/>
              </a:solidFill>
              <a:latin typeface="Calibri"/>
            </a:endParaRPr>
          </a:p>
        </c:rich>
      </c:tx>
      <c:layout>
        <c:manualLayout>
          <c:xMode val="edge"/>
          <c:yMode val="edge"/>
          <c:x val="0.35245356047161064"/>
          <c:y val="0"/>
          <c:w val="0.230686"/>
          <c:h val="0.17578099999999999"/>
        </c:manualLayout>
      </c:layout>
      <c:overlay val="1"/>
      <c:spPr>
        <a:noFill/>
        <a:effectLst/>
      </c:spPr>
    </c:title>
    <c:autoTitleDeleted val="0"/>
    <c:plotArea>
      <c:layout>
        <c:manualLayout>
          <c:layoutTarget val="inner"/>
          <c:xMode val="edge"/>
          <c:yMode val="edge"/>
          <c:x val="0.103658"/>
          <c:y val="0.17578099999999999"/>
          <c:w val="0.79268499999999997"/>
          <c:h val="0.71640199999999998"/>
        </c:manualLayout>
      </c:layout>
      <c:pieChart>
        <c:varyColors val="0"/>
        <c:ser>
          <c:idx val="0"/>
          <c:order val="0"/>
          <c:tx>
            <c:strRef>
              <c:f>Sheet1!$A$2</c:f>
              <c:strCache>
                <c:ptCount val="1"/>
                <c:pt idx="0">
                  <c:v>Sales</c:v>
                </c:pt>
              </c:strCache>
            </c:strRef>
          </c:tx>
          <c:spPr>
            <a:solidFill>
              <a:srgbClr val="007BBD"/>
            </a:solidFill>
            <a:ln w="19050" cap="flat">
              <a:solidFill>
                <a:srgbClr val="FFFFFF"/>
              </a:solidFill>
              <a:prstDash val="solid"/>
              <a:round/>
            </a:ln>
            <a:effectLst/>
          </c:spPr>
          <c:dPt>
            <c:idx val="0"/>
            <c:bubble3D val="0"/>
            <c:spPr>
              <a:solidFill>
                <a:srgbClr val="006A66"/>
              </a:solidFill>
              <a:ln w="19050" cap="flat">
                <a:solidFill>
                  <a:srgbClr val="FFFFFF"/>
                </a:solidFill>
                <a:prstDash val="solid"/>
                <a:round/>
              </a:ln>
              <a:effectLst/>
            </c:spPr>
            <c:extLst>
              <c:ext xmlns:c16="http://schemas.microsoft.com/office/drawing/2014/chart" uri="{C3380CC4-5D6E-409C-BE32-E72D297353CC}">
                <c16:uniqueId val="{00000000-5585-2349-8E08-7D8EDAC11D46}"/>
              </c:ext>
            </c:extLst>
          </c:dPt>
          <c:dPt>
            <c:idx val="1"/>
            <c:bubble3D val="0"/>
            <c:spPr>
              <a:solidFill>
                <a:srgbClr val="E36729"/>
              </a:solidFill>
              <a:ln w="19050" cap="flat">
                <a:solidFill>
                  <a:srgbClr val="FFFFFF"/>
                </a:solidFill>
                <a:prstDash val="solid"/>
                <a:round/>
              </a:ln>
              <a:effectLst/>
            </c:spPr>
            <c:extLst>
              <c:ext xmlns:c16="http://schemas.microsoft.com/office/drawing/2014/chart" uri="{C3380CC4-5D6E-409C-BE32-E72D297353CC}">
                <c16:uniqueId val="{00000002-5585-2349-8E08-7D8EDAC11D46}"/>
              </c:ext>
            </c:extLst>
          </c:dPt>
          <c:dPt>
            <c:idx val="2"/>
            <c:bubble3D val="0"/>
            <c:spPr>
              <a:solidFill>
                <a:srgbClr val="F6BD32"/>
              </a:solidFill>
              <a:ln w="12700" cap="flat">
                <a:noFill/>
                <a:miter lim="400000"/>
              </a:ln>
              <a:effectLst/>
            </c:spPr>
            <c:extLst>
              <c:ext xmlns:c16="http://schemas.microsoft.com/office/drawing/2014/chart" uri="{C3380CC4-5D6E-409C-BE32-E72D297353CC}">
                <c16:uniqueId val="{00000004-5585-2349-8E08-7D8EDAC11D46}"/>
              </c:ext>
            </c:extLst>
          </c:dPt>
          <c:dPt>
            <c:idx val="3"/>
            <c:bubble3D val="0"/>
            <c:spPr>
              <a:solidFill>
                <a:srgbClr val="2EB6BE"/>
              </a:solidFill>
              <a:ln w="12700" cap="flat">
                <a:noFill/>
                <a:miter lim="400000"/>
              </a:ln>
              <a:effectLst/>
            </c:spPr>
            <c:extLst>
              <c:ext xmlns:c16="http://schemas.microsoft.com/office/drawing/2014/chart" uri="{C3380CC4-5D6E-409C-BE32-E72D297353CC}">
                <c16:uniqueId val="{00000006-5585-2349-8E08-7D8EDAC11D46}"/>
              </c:ext>
            </c:extLst>
          </c:dPt>
          <c:dLbls>
            <c:dLbl>
              <c:idx val="0"/>
              <c:numFmt formatCode="0.#" sourceLinked="0"/>
              <c:spPr/>
              <c:txPr>
                <a:bodyPr/>
                <a:lstStyle/>
                <a:p>
                  <a:pPr>
                    <a:defRPr sz="2000" b="0" i="0" u="none" strike="noStrike">
                      <a:solidFill>
                        <a:srgbClr val="FFFFFF"/>
                      </a:solidFill>
                      <a:latin typeface="Calibri"/>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0-5585-2349-8E08-7D8EDAC11D46}"/>
                </c:ext>
              </c:extLst>
            </c:dLbl>
            <c:dLbl>
              <c:idx val="1"/>
              <c:delete val="1"/>
              <c:extLst>
                <c:ext xmlns:c15="http://schemas.microsoft.com/office/drawing/2012/chart" uri="{CE6537A1-D6FC-4f65-9D91-7224C49458BB}"/>
                <c:ext xmlns:c16="http://schemas.microsoft.com/office/drawing/2014/chart" uri="{C3380CC4-5D6E-409C-BE32-E72D297353CC}">
                  <c16:uniqueId val="{00000002-5585-2349-8E08-7D8EDAC11D46}"/>
                </c:ext>
              </c:extLst>
            </c:dLbl>
            <c:dLbl>
              <c:idx val="2"/>
              <c:numFmt formatCode="0.#" sourceLinked="0"/>
              <c:spPr/>
              <c:txPr>
                <a:bodyPr/>
                <a:lstStyle/>
                <a:p>
                  <a:pPr>
                    <a:defRPr sz="1100" b="0" i="0" u="none" strike="noStrike">
                      <a:solidFill>
                        <a:srgbClr val="404040"/>
                      </a:solidFill>
                      <a:latin typeface="Calibri"/>
                    </a:defRPr>
                  </a:pPr>
                  <a:endParaRPr lang="fr-FR"/>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585-2349-8E08-7D8EDAC11D46}"/>
                </c:ext>
              </c:extLst>
            </c:dLbl>
            <c:dLbl>
              <c:idx val="3"/>
              <c:numFmt formatCode="0.#" sourceLinked="0"/>
              <c:spPr/>
              <c:txPr>
                <a:bodyPr/>
                <a:lstStyle/>
                <a:p>
                  <a:pPr>
                    <a:defRPr sz="1100" b="0" i="0" u="none" strike="noStrike">
                      <a:solidFill>
                        <a:srgbClr val="404040"/>
                      </a:solidFill>
                      <a:latin typeface="Calibri"/>
                    </a:defRPr>
                  </a:pPr>
                  <a:endParaRPr lang="fr-FR"/>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585-2349-8E08-7D8EDAC11D46}"/>
                </c:ext>
              </c:extLst>
            </c:dLbl>
            <c:numFmt formatCode="0.#" sourceLinked="0"/>
            <c:spPr>
              <a:noFill/>
              <a:ln>
                <a:noFill/>
              </a:ln>
              <a:effectLst/>
            </c:spPr>
            <c:txPr>
              <a:bodyPr/>
              <a:lstStyle/>
              <a:p>
                <a:pPr>
                  <a:defRPr sz="2000" b="0" i="0" u="none" strike="noStrike">
                    <a:solidFill>
                      <a:srgbClr val="FFFFFF"/>
                    </a:solidFill>
                    <a:latin typeface="Calibri"/>
                  </a:defRPr>
                </a:pPr>
                <a:endParaRPr lang="fr-FR"/>
              </a:p>
            </c:txPr>
            <c:dLblPos val="ctr"/>
            <c:showLegendKey val="0"/>
            <c:showVal val="1"/>
            <c:showCatName val="0"/>
            <c:showSerName val="0"/>
            <c:showPercent val="0"/>
            <c:showBubbleSize val="0"/>
            <c:showLeaderLines val="1"/>
            <c:leaderLines>
              <c:spPr>
                <a:ln w="9525" cap="flat">
                  <a:solidFill>
                    <a:srgbClr val="A6A6A6"/>
                  </a:solidFill>
                  <a:prstDash val="solid"/>
                  <a:round/>
                </a:ln>
                <a:effectLst/>
              </c:spPr>
            </c:leaderLines>
            <c:extLst>
              <c:ext xmlns:c15="http://schemas.microsoft.com/office/drawing/2012/chart" uri="{CE6537A1-D6FC-4f65-9D91-7224C49458BB}"/>
            </c:extLst>
          </c:dLbls>
          <c:cat>
            <c:strRef>
              <c:f>Sheet1!$B$1:$E$1</c:f>
              <c:strCache>
                <c:ptCount val="2"/>
                <c:pt idx="0">
                  <c:v>1st Qtr</c:v>
                </c:pt>
                <c:pt idx="1">
                  <c:v>2nd Qtr</c:v>
                </c:pt>
              </c:strCache>
            </c:strRef>
          </c:cat>
          <c:val>
            <c:numRef>
              <c:f>Sheet1!$B$2:$E$2</c:f>
              <c:numCache>
                <c:formatCode>General</c:formatCode>
                <c:ptCount val="4"/>
                <c:pt idx="0">
                  <c:v>20.399999999999999</c:v>
                </c:pt>
                <c:pt idx="1">
                  <c:v>3.2</c:v>
                </c:pt>
                <c:pt idx="2">
                  <c:v>1.4</c:v>
                </c:pt>
                <c:pt idx="3">
                  <c:v>1.2</c:v>
                </c:pt>
              </c:numCache>
            </c:numRef>
          </c:val>
          <c:extLst>
            <c:ext xmlns:c16="http://schemas.microsoft.com/office/drawing/2014/chart" uri="{C3380CC4-5D6E-409C-BE32-E72D297353CC}">
              <c16:uniqueId val="{00000007-5585-2349-8E08-7D8EDAC11D46}"/>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b="1" dirty="0" err="1"/>
              <a:t>Lorem</a:t>
            </a:r>
            <a:r>
              <a:rPr lang="fr-FR" b="1" dirty="0"/>
              <a:t> </a:t>
            </a:r>
            <a:r>
              <a:rPr lang="fr-FR" b="1" dirty="0" err="1"/>
              <a:t>ipsum</a:t>
            </a:r>
            <a:endParaRPr lang="fr-FR"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Feuil1!$B$1</c:f>
              <c:strCache>
                <c:ptCount val="1"/>
                <c:pt idx="0">
                  <c:v>Série 1</c:v>
                </c:pt>
              </c:strCache>
            </c:strRef>
          </c:tx>
          <c:spPr>
            <a:ln w="28575" cap="rnd">
              <a:solidFill>
                <a:srgbClr val="006A66"/>
              </a:solidFill>
              <a:round/>
            </a:ln>
            <a:effectLst/>
          </c:spPr>
          <c:marker>
            <c:symbol val="circle"/>
            <c:size val="5"/>
            <c:spPr>
              <a:solidFill>
                <a:srgbClr val="006A66"/>
              </a:solidFill>
              <a:ln w="9525">
                <a:solidFill>
                  <a:srgbClr val="006A66"/>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3F8-EE49-9570-5378B312B10B}"/>
            </c:ext>
          </c:extLst>
        </c:ser>
        <c:ser>
          <c:idx val="1"/>
          <c:order val="1"/>
          <c:tx>
            <c:strRef>
              <c:f>Feuil1!$C$1</c:f>
              <c:strCache>
                <c:ptCount val="1"/>
                <c:pt idx="0">
                  <c:v>Série 2</c:v>
                </c:pt>
              </c:strCache>
            </c:strRef>
          </c:tx>
          <c:spPr>
            <a:ln w="28575" cap="rnd">
              <a:solidFill>
                <a:srgbClr val="F6BD32"/>
              </a:solidFill>
              <a:round/>
            </a:ln>
            <a:effectLst/>
          </c:spPr>
          <c:marker>
            <c:symbol val="circle"/>
            <c:size val="5"/>
            <c:spPr>
              <a:solidFill>
                <a:srgbClr val="F6BD32"/>
              </a:solidFill>
              <a:ln w="9525">
                <a:solidFill>
                  <a:srgbClr val="F6BD3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3F8-EE49-9570-5378B312B10B}"/>
            </c:ext>
          </c:extLst>
        </c:ser>
        <c:ser>
          <c:idx val="2"/>
          <c:order val="2"/>
          <c:tx>
            <c:strRef>
              <c:f>Feuil1!$D$1</c:f>
              <c:strCache>
                <c:ptCount val="1"/>
                <c:pt idx="0">
                  <c:v>Série 3</c:v>
                </c:pt>
              </c:strCache>
            </c:strRef>
          </c:tx>
          <c:spPr>
            <a:ln w="28575" cap="rnd">
              <a:solidFill>
                <a:srgbClr val="2EB6BE"/>
              </a:solidFill>
              <a:round/>
            </a:ln>
            <a:effectLst/>
          </c:spPr>
          <c:marker>
            <c:symbol val="circle"/>
            <c:size val="5"/>
            <c:spPr>
              <a:solidFill>
                <a:srgbClr val="2EB6BE"/>
              </a:solidFill>
              <a:ln w="9525">
                <a:solidFill>
                  <a:srgbClr val="2EB6BE"/>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3F8-EE49-9570-5378B312B10B}"/>
            </c:ext>
          </c:extLst>
        </c:ser>
        <c:dLbls>
          <c:showLegendKey val="0"/>
          <c:showVal val="0"/>
          <c:showCatName val="0"/>
          <c:showSerName val="0"/>
          <c:showPercent val="0"/>
          <c:showBubbleSize val="0"/>
        </c:dLbls>
        <c:marker val="1"/>
        <c:smooth val="0"/>
        <c:axId val="1493947855"/>
        <c:axId val="1493904783"/>
      </c:lineChart>
      <c:catAx>
        <c:axId val="1493947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3904783"/>
        <c:crosses val="autoZero"/>
        <c:auto val="1"/>
        <c:lblAlgn val="ctr"/>
        <c:lblOffset val="100"/>
        <c:noMultiLvlLbl val="0"/>
      </c:catAx>
      <c:valAx>
        <c:axId val="14939047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3947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3CFD3-B296-9840-A1BF-173652ED0048}" type="datetimeFigureOut">
              <a:rPr lang="fr-FR" smtClean="0"/>
              <a:t>28/12/2025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D799-4B50-3C4A-A51D-86BDAF67D817}" type="slidenum">
              <a:rPr lang="fr-FR" smtClean="0"/>
              <a:t>‹N°›</a:t>
            </a:fld>
            <a:endParaRPr lang="fr-FR"/>
          </a:p>
        </p:txBody>
      </p:sp>
    </p:spTree>
    <p:extLst>
      <p:ext uri="{BB962C8B-B14F-4D97-AF65-F5344CB8AC3E}">
        <p14:creationId xmlns:p14="http://schemas.microsoft.com/office/powerpoint/2010/main" val="198053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a:t>
            </a:fld>
            <a:endParaRPr lang="fr-FR"/>
          </a:p>
        </p:txBody>
      </p:sp>
    </p:spTree>
    <p:extLst>
      <p:ext uri="{BB962C8B-B14F-4D97-AF65-F5344CB8AC3E}">
        <p14:creationId xmlns:p14="http://schemas.microsoft.com/office/powerpoint/2010/main" val="1418061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10</a:t>
            </a:fld>
            <a:endParaRPr lang="fr-FR"/>
          </a:p>
        </p:txBody>
      </p:sp>
    </p:spTree>
    <p:extLst>
      <p:ext uri="{BB962C8B-B14F-4D97-AF65-F5344CB8AC3E}">
        <p14:creationId xmlns:p14="http://schemas.microsoft.com/office/powerpoint/2010/main" val="3595129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11</a:t>
            </a:fld>
            <a:endParaRPr lang="fr-FR"/>
          </a:p>
        </p:txBody>
      </p:sp>
    </p:spTree>
    <p:extLst>
      <p:ext uri="{BB962C8B-B14F-4D97-AF65-F5344CB8AC3E}">
        <p14:creationId xmlns:p14="http://schemas.microsoft.com/office/powerpoint/2010/main" val="4246286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12</a:t>
            </a:fld>
            <a:endParaRPr lang="fr-FR"/>
          </a:p>
        </p:txBody>
      </p:sp>
    </p:spTree>
    <p:extLst>
      <p:ext uri="{BB962C8B-B14F-4D97-AF65-F5344CB8AC3E}">
        <p14:creationId xmlns:p14="http://schemas.microsoft.com/office/powerpoint/2010/main" val="1514401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13</a:t>
            </a:fld>
            <a:endParaRPr lang="fr-FR"/>
          </a:p>
        </p:txBody>
      </p:sp>
    </p:spTree>
    <p:extLst>
      <p:ext uri="{BB962C8B-B14F-4D97-AF65-F5344CB8AC3E}">
        <p14:creationId xmlns:p14="http://schemas.microsoft.com/office/powerpoint/2010/main" val="2797492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14</a:t>
            </a:fld>
            <a:endParaRPr lang="fr-FR"/>
          </a:p>
        </p:txBody>
      </p:sp>
    </p:spTree>
    <p:extLst>
      <p:ext uri="{BB962C8B-B14F-4D97-AF65-F5344CB8AC3E}">
        <p14:creationId xmlns:p14="http://schemas.microsoft.com/office/powerpoint/2010/main" val="1504114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15</a:t>
            </a:fld>
            <a:endParaRPr lang="fr-FR"/>
          </a:p>
        </p:txBody>
      </p:sp>
    </p:spTree>
    <p:extLst>
      <p:ext uri="{BB962C8B-B14F-4D97-AF65-F5344CB8AC3E}">
        <p14:creationId xmlns:p14="http://schemas.microsoft.com/office/powerpoint/2010/main" val="1828490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16</a:t>
            </a:fld>
            <a:endParaRPr lang="fr-FR"/>
          </a:p>
        </p:txBody>
      </p:sp>
    </p:spTree>
    <p:extLst>
      <p:ext uri="{BB962C8B-B14F-4D97-AF65-F5344CB8AC3E}">
        <p14:creationId xmlns:p14="http://schemas.microsoft.com/office/powerpoint/2010/main" val="2918330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17</a:t>
            </a:fld>
            <a:endParaRPr lang="fr-FR"/>
          </a:p>
        </p:txBody>
      </p:sp>
    </p:spTree>
    <p:extLst>
      <p:ext uri="{BB962C8B-B14F-4D97-AF65-F5344CB8AC3E}">
        <p14:creationId xmlns:p14="http://schemas.microsoft.com/office/powerpoint/2010/main" val="296067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18</a:t>
            </a:fld>
            <a:endParaRPr lang="fr-FR"/>
          </a:p>
        </p:txBody>
      </p:sp>
    </p:spTree>
    <p:extLst>
      <p:ext uri="{BB962C8B-B14F-4D97-AF65-F5344CB8AC3E}">
        <p14:creationId xmlns:p14="http://schemas.microsoft.com/office/powerpoint/2010/main" val="3450806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19</a:t>
            </a:fld>
            <a:endParaRPr lang="fr-FR"/>
          </a:p>
        </p:txBody>
      </p:sp>
    </p:spTree>
    <p:extLst>
      <p:ext uri="{BB962C8B-B14F-4D97-AF65-F5344CB8AC3E}">
        <p14:creationId xmlns:p14="http://schemas.microsoft.com/office/powerpoint/2010/main" val="3250933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2</a:t>
            </a:fld>
            <a:endParaRPr lang="fr-FR"/>
          </a:p>
        </p:txBody>
      </p:sp>
    </p:spTree>
    <p:extLst>
      <p:ext uri="{BB962C8B-B14F-4D97-AF65-F5344CB8AC3E}">
        <p14:creationId xmlns:p14="http://schemas.microsoft.com/office/powerpoint/2010/main" val="629525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20</a:t>
            </a:fld>
            <a:endParaRPr lang="fr-FR"/>
          </a:p>
        </p:txBody>
      </p:sp>
    </p:spTree>
    <p:extLst>
      <p:ext uri="{BB962C8B-B14F-4D97-AF65-F5344CB8AC3E}">
        <p14:creationId xmlns:p14="http://schemas.microsoft.com/office/powerpoint/2010/main" val="403169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3</a:t>
            </a:fld>
            <a:endParaRPr lang="fr-FR"/>
          </a:p>
        </p:txBody>
      </p:sp>
    </p:spTree>
    <p:extLst>
      <p:ext uri="{BB962C8B-B14F-4D97-AF65-F5344CB8AC3E}">
        <p14:creationId xmlns:p14="http://schemas.microsoft.com/office/powerpoint/2010/main" val="263573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4</a:t>
            </a:fld>
            <a:endParaRPr lang="fr-FR"/>
          </a:p>
        </p:txBody>
      </p:sp>
    </p:spTree>
    <p:extLst>
      <p:ext uri="{BB962C8B-B14F-4D97-AF65-F5344CB8AC3E}">
        <p14:creationId xmlns:p14="http://schemas.microsoft.com/office/powerpoint/2010/main" val="4199358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5</a:t>
            </a:fld>
            <a:endParaRPr lang="fr-FR"/>
          </a:p>
        </p:txBody>
      </p:sp>
    </p:spTree>
    <p:extLst>
      <p:ext uri="{BB962C8B-B14F-4D97-AF65-F5344CB8AC3E}">
        <p14:creationId xmlns:p14="http://schemas.microsoft.com/office/powerpoint/2010/main" val="3408554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6</a:t>
            </a:fld>
            <a:endParaRPr lang="fr-FR"/>
          </a:p>
        </p:txBody>
      </p:sp>
    </p:spTree>
    <p:extLst>
      <p:ext uri="{BB962C8B-B14F-4D97-AF65-F5344CB8AC3E}">
        <p14:creationId xmlns:p14="http://schemas.microsoft.com/office/powerpoint/2010/main" val="389943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7</a:t>
            </a:fld>
            <a:endParaRPr lang="fr-FR"/>
          </a:p>
        </p:txBody>
      </p:sp>
    </p:spTree>
    <p:extLst>
      <p:ext uri="{BB962C8B-B14F-4D97-AF65-F5344CB8AC3E}">
        <p14:creationId xmlns:p14="http://schemas.microsoft.com/office/powerpoint/2010/main" val="2501423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8</a:t>
            </a:fld>
            <a:endParaRPr lang="fr-FR"/>
          </a:p>
        </p:txBody>
      </p:sp>
    </p:spTree>
    <p:extLst>
      <p:ext uri="{BB962C8B-B14F-4D97-AF65-F5344CB8AC3E}">
        <p14:creationId xmlns:p14="http://schemas.microsoft.com/office/powerpoint/2010/main" val="52109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9</a:t>
            </a:fld>
            <a:endParaRPr lang="fr-FR"/>
          </a:p>
        </p:txBody>
      </p:sp>
    </p:spTree>
    <p:extLst>
      <p:ext uri="{BB962C8B-B14F-4D97-AF65-F5344CB8AC3E}">
        <p14:creationId xmlns:p14="http://schemas.microsoft.com/office/powerpoint/2010/main" val="4270518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0E1906-89C7-2D40-867F-2E95250259A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D174DFD-584B-F34F-BF2C-76004DD209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00560C7-A612-1341-9D17-7F172E75AA84}"/>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5" name="Espace réservé du pied de page 4">
            <a:extLst>
              <a:ext uri="{FF2B5EF4-FFF2-40B4-BE49-F238E27FC236}">
                <a16:creationId xmlns:a16="http://schemas.microsoft.com/office/drawing/2014/main" id="{248D59C9-EA20-E441-81D0-E951D3E5874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66E2EA-2DA1-024B-85C6-32083A3DA5D5}"/>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634359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9CD2DA-2484-3F4C-9CAD-A0BDF5019AC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C42E102-28FE-2840-ABB6-EACBEE715ED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5E40B4-3012-E04B-8778-FB2CB28EE4E8}"/>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5" name="Espace réservé du pied de page 4">
            <a:extLst>
              <a:ext uri="{FF2B5EF4-FFF2-40B4-BE49-F238E27FC236}">
                <a16:creationId xmlns:a16="http://schemas.microsoft.com/office/drawing/2014/main" id="{4194E914-FBE0-7F4C-B796-614FEA68A2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0177F2-5876-2A40-AB2D-7932A599CB43}"/>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3281344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9EA8A57-5209-8945-B1C0-E9D15716221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3DAD1B5-4291-C149-93E5-FBAE5359270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96CFA00-1423-D54C-A128-C1497048D8A4}"/>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5" name="Espace réservé du pied de page 4">
            <a:extLst>
              <a:ext uri="{FF2B5EF4-FFF2-40B4-BE49-F238E27FC236}">
                <a16:creationId xmlns:a16="http://schemas.microsoft.com/office/drawing/2014/main" id="{6F2C770B-9596-7948-B9D1-8B8134DF02D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5FABA1-F89E-CE46-9101-DE91D2FE00C6}"/>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4069744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710F3E-EB8E-FB44-A427-35A98907E3C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4BE62A5-9D15-7C49-9DF1-D1BCEA47710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FFC2FF7-8AB7-5342-8573-C6D151370B51}"/>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5" name="Espace réservé du pied de page 4">
            <a:extLst>
              <a:ext uri="{FF2B5EF4-FFF2-40B4-BE49-F238E27FC236}">
                <a16:creationId xmlns:a16="http://schemas.microsoft.com/office/drawing/2014/main" id="{B508847A-C832-2244-B24D-D132E8E159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BD0C54-4781-9245-B584-6E782B146D02}"/>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1895179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32429-47D4-444A-9EA8-BAECD923531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D6F2679-DD3C-BA46-941C-3439D287ED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D0AC71B-C7C0-F546-BAA9-59C83A1DA4B8}"/>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5" name="Espace réservé du pied de page 4">
            <a:extLst>
              <a:ext uri="{FF2B5EF4-FFF2-40B4-BE49-F238E27FC236}">
                <a16:creationId xmlns:a16="http://schemas.microsoft.com/office/drawing/2014/main" id="{A522E330-591A-0446-86B5-028EC9F8E5D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ADFFCF-3E55-3048-B779-79E15C23D4F8}"/>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59032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D05A5E-2750-9044-B36A-DA9F503234E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0B40F0D-823E-B046-BE81-89808B1E65F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4C3E89D-F429-F349-8393-8CE3948A393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5454ABA-6AB1-4544-A853-608C765F2C39}"/>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6" name="Espace réservé du pied de page 5">
            <a:extLst>
              <a:ext uri="{FF2B5EF4-FFF2-40B4-BE49-F238E27FC236}">
                <a16:creationId xmlns:a16="http://schemas.microsoft.com/office/drawing/2014/main" id="{5C788D4D-1973-444C-9184-E50036EA85D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06D0F00-761D-3946-B21F-3858CCA16FDE}"/>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68017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295E52-0B4B-C84C-A6B5-55DA97B8568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61953A4-48EC-1242-9395-C38576ACD1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3104E85-7906-A040-8AAC-E7316BF7357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C88115A-6031-E94E-95D0-813C8DF5A4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4D4C6EE-D6DF-CD47-B13F-58D0A5E41F7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4A78BAA-1FBC-B44F-974B-1B9C5FD6FB05}"/>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8" name="Espace réservé du pied de page 7">
            <a:extLst>
              <a:ext uri="{FF2B5EF4-FFF2-40B4-BE49-F238E27FC236}">
                <a16:creationId xmlns:a16="http://schemas.microsoft.com/office/drawing/2014/main" id="{04839BAD-9C3D-2C43-B3CF-17227DCE041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10371ED-D440-B243-ADB7-BCBE3C467669}"/>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406293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A3C3F6-692D-D94D-A71B-D1F90657E99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061CE53-B8E2-634D-A8A8-0F74EFAA2E16}"/>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4" name="Espace réservé du pied de page 3">
            <a:extLst>
              <a:ext uri="{FF2B5EF4-FFF2-40B4-BE49-F238E27FC236}">
                <a16:creationId xmlns:a16="http://schemas.microsoft.com/office/drawing/2014/main" id="{0BBFACC8-C1D5-0F47-BEE3-DC2F58FFBE7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4FBDA52-D4D8-1B40-AD4A-C759F3262815}"/>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51441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9BA7898-5AFB-9249-8E96-4B20BFC8D78B}"/>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3" name="Espace réservé du pied de page 2">
            <a:extLst>
              <a:ext uri="{FF2B5EF4-FFF2-40B4-BE49-F238E27FC236}">
                <a16:creationId xmlns:a16="http://schemas.microsoft.com/office/drawing/2014/main" id="{ED180D02-EEB8-9E4F-8B30-A88943A8BF6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19E620F-3DD5-C147-955E-A6B0BB2E81A2}"/>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637000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9E7FB-6565-844C-A670-41A3D7F8946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627D78A-3FD9-4E49-912B-4490950365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D57212B-8E70-5946-98A9-82DEDC001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30A0C56-064A-754F-84C3-7C1E151802F6}"/>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6" name="Espace réservé du pied de page 5">
            <a:extLst>
              <a:ext uri="{FF2B5EF4-FFF2-40B4-BE49-F238E27FC236}">
                <a16:creationId xmlns:a16="http://schemas.microsoft.com/office/drawing/2014/main" id="{0D60F2A8-EC50-FC48-9974-7FB55ADF284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88B846-1D39-BB43-B3FD-F793B3154613}"/>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117314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932E7-D482-A342-83D1-5AE55C2D18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7D181A9-E4D9-934C-82CD-229AE6C09E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14A41BF-1FB2-3C49-82D1-EBB29B10F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88C8B0A-8A6D-144F-8972-F83E809ACA11}"/>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6" name="Espace réservé du pied de page 5">
            <a:extLst>
              <a:ext uri="{FF2B5EF4-FFF2-40B4-BE49-F238E27FC236}">
                <a16:creationId xmlns:a16="http://schemas.microsoft.com/office/drawing/2014/main" id="{B55F56D3-C459-8D4E-8BB4-927BD58EDE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D769FF-D8E4-A247-A6B1-55BBD4A7D3C5}"/>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1371723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0F063E6-15FD-0140-ABD0-8E5A3F18E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8C93C0B-F989-B84D-8E18-F45793FA63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9F18B9-70EB-1140-A01D-7A818C6345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4103F-6814-B348-8EE4-98D767776BC9}" type="datetimeFigureOut">
              <a:rPr lang="fr-FR" smtClean="0"/>
              <a:t>28/12/2025</a:t>
            </a:fld>
            <a:endParaRPr lang="fr-FR"/>
          </a:p>
        </p:txBody>
      </p:sp>
      <p:sp>
        <p:nvSpPr>
          <p:cNvPr id="5" name="Espace réservé du pied de page 4">
            <a:extLst>
              <a:ext uri="{FF2B5EF4-FFF2-40B4-BE49-F238E27FC236}">
                <a16:creationId xmlns:a16="http://schemas.microsoft.com/office/drawing/2014/main" id="{5A5E7D7E-E474-4A41-BDB9-65C2251EC4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65A5650-B6F8-3041-A2E6-CE70D8E68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32B49-C95F-C741-A749-CACB5B7F9AA4}" type="slidenum">
              <a:rPr lang="fr-FR" smtClean="0"/>
              <a:t>‹N°›</a:t>
            </a:fld>
            <a:endParaRPr lang="fr-FR"/>
          </a:p>
        </p:txBody>
      </p:sp>
    </p:spTree>
    <p:extLst>
      <p:ext uri="{BB962C8B-B14F-4D97-AF65-F5344CB8AC3E}">
        <p14:creationId xmlns:p14="http://schemas.microsoft.com/office/powerpoint/2010/main" val="4147051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4.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14.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4.jp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A9FA6B35-7C7A-6F42-912C-22610D1F39C7}"/>
              </a:ext>
            </a:extLst>
          </p:cNvPr>
          <p:cNvPicPr>
            <a:picLocks noChangeAspect="1"/>
          </p:cNvPicPr>
          <p:nvPr/>
        </p:nvPicPr>
        <p:blipFill>
          <a:blip r:embed="rId3"/>
          <a:stretch>
            <a:fillRect/>
          </a:stretch>
        </p:blipFill>
        <p:spPr>
          <a:xfrm>
            <a:off x="0" y="0"/>
            <a:ext cx="12192000" cy="6858000"/>
          </a:xfrm>
          <a:prstGeom prst="rect">
            <a:avLst/>
          </a:prstGeom>
        </p:spPr>
      </p:pic>
      <p:pic>
        <p:nvPicPr>
          <p:cNvPr id="22" name="Image 21">
            <a:extLst>
              <a:ext uri="{FF2B5EF4-FFF2-40B4-BE49-F238E27FC236}">
                <a16:creationId xmlns:a16="http://schemas.microsoft.com/office/drawing/2014/main" id="{8373B309-726F-5243-9F33-8682FD5E042C}"/>
              </a:ext>
            </a:extLst>
          </p:cNvPr>
          <p:cNvPicPr>
            <a:picLocks noChangeAspect="1"/>
          </p:cNvPicPr>
          <p:nvPr/>
        </p:nvPicPr>
        <p:blipFill>
          <a:blip r:embed="rId4"/>
          <a:stretch>
            <a:fillRect/>
          </a:stretch>
        </p:blipFill>
        <p:spPr>
          <a:xfrm>
            <a:off x="4967755" y="405638"/>
            <a:ext cx="3115228" cy="4714939"/>
          </a:xfrm>
          <a:prstGeom prst="rect">
            <a:avLst/>
          </a:prstGeom>
        </p:spPr>
      </p:pic>
      <p:pic>
        <p:nvPicPr>
          <p:cNvPr id="25" name="Image 24">
            <a:extLst>
              <a:ext uri="{FF2B5EF4-FFF2-40B4-BE49-F238E27FC236}">
                <a16:creationId xmlns:a16="http://schemas.microsoft.com/office/drawing/2014/main" id="{C0672EC9-44EA-534D-97D6-AF2BD6B9521B}"/>
              </a:ext>
            </a:extLst>
          </p:cNvPr>
          <p:cNvPicPr>
            <a:picLocks noChangeAspect="1"/>
          </p:cNvPicPr>
          <p:nvPr/>
        </p:nvPicPr>
        <p:blipFill>
          <a:blip r:embed="rId5"/>
          <a:stretch>
            <a:fillRect/>
          </a:stretch>
        </p:blipFill>
        <p:spPr>
          <a:xfrm>
            <a:off x="1346934" y="2216309"/>
            <a:ext cx="3821360" cy="1233316"/>
          </a:xfrm>
          <a:prstGeom prst="rect">
            <a:avLst/>
          </a:prstGeom>
        </p:spPr>
      </p:pic>
      <p:pic>
        <p:nvPicPr>
          <p:cNvPr id="9" name="Image 8">
            <a:extLst>
              <a:ext uri="{FF2B5EF4-FFF2-40B4-BE49-F238E27FC236}">
                <a16:creationId xmlns:a16="http://schemas.microsoft.com/office/drawing/2014/main" id="{8050E502-C25C-8649-B8CE-70438E0DF55B}"/>
              </a:ext>
            </a:extLst>
          </p:cNvPr>
          <p:cNvPicPr>
            <a:picLocks noChangeAspect="1"/>
          </p:cNvPicPr>
          <p:nvPr/>
        </p:nvPicPr>
        <p:blipFill>
          <a:blip r:embed="rId6"/>
          <a:stretch>
            <a:fillRect/>
          </a:stretch>
        </p:blipFill>
        <p:spPr>
          <a:xfrm>
            <a:off x="6347528" y="1781916"/>
            <a:ext cx="3498409" cy="4258277"/>
          </a:xfrm>
          <a:prstGeom prst="rect">
            <a:avLst/>
          </a:prstGeom>
        </p:spPr>
      </p:pic>
    </p:spTree>
    <p:extLst>
      <p:ext uri="{BB962C8B-B14F-4D97-AF65-F5344CB8AC3E}">
        <p14:creationId xmlns:p14="http://schemas.microsoft.com/office/powerpoint/2010/main" val="748097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0340E4EE-BF3B-A641-9C2B-34C191E4B6F5}"/>
              </a:ext>
            </a:extLst>
          </p:cNvPr>
          <p:cNvPicPr>
            <a:picLocks noChangeAspect="1"/>
          </p:cNvPicPr>
          <p:nvPr/>
        </p:nvPicPr>
        <p:blipFill>
          <a:blip r:embed="rId3"/>
          <a:stretch>
            <a:fillRect/>
          </a:stretch>
        </p:blipFill>
        <p:spPr>
          <a:xfrm>
            <a:off x="9249092" y="785652"/>
            <a:ext cx="2908300" cy="4368800"/>
          </a:xfrm>
          <a:prstGeom prst="rect">
            <a:avLst/>
          </a:prstGeom>
        </p:spPr>
      </p:pic>
      <p:sp>
        <p:nvSpPr>
          <p:cNvPr id="19" name="Rectangle 18">
            <a:extLst>
              <a:ext uri="{FF2B5EF4-FFF2-40B4-BE49-F238E27FC236}">
                <a16:creationId xmlns:a16="http://schemas.microsoft.com/office/drawing/2014/main" id="{E5E12A8F-910F-FE49-9DFB-5D9D160EF0C7}"/>
              </a:ext>
            </a:extLst>
          </p:cNvPr>
          <p:cNvSpPr/>
          <p:nvPr/>
        </p:nvSpPr>
        <p:spPr>
          <a:xfrm>
            <a:off x="0" y="0"/>
            <a:ext cx="12192000" cy="1089660"/>
          </a:xfrm>
          <a:prstGeom prst="rect">
            <a:avLst/>
          </a:prstGeom>
          <a:solidFill>
            <a:srgbClr val="006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6A66"/>
              </a:solidFill>
            </a:endParaRPr>
          </a:p>
        </p:txBody>
      </p:sp>
      <p:sp>
        <p:nvSpPr>
          <p:cNvPr id="4" name="CasellaDiTesto 26">
            <a:extLst>
              <a:ext uri="{FF2B5EF4-FFF2-40B4-BE49-F238E27FC236}">
                <a16:creationId xmlns:a16="http://schemas.microsoft.com/office/drawing/2014/main" id="{FBA3B580-AF8C-0146-8B1E-341E563D5302}"/>
              </a:ext>
            </a:extLst>
          </p:cNvPr>
          <p:cNvSpPr txBox="1"/>
          <p:nvPr/>
        </p:nvSpPr>
        <p:spPr>
          <a:xfrm>
            <a:off x="719476" y="1935351"/>
            <a:ext cx="5007559" cy="1748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lvl1pPr>
          </a:lstStyle>
          <a:p>
            <a:r>
              <a:rPr lang="fr-MA" sz="3500" b="1" dirty="0" err="1">
                <a:solidFill>
                  <a:srgbClr val="006A66"/>
                </a:solidFill>
              </a:rPr>
              <a:t>Why</a:t>
            </a:r>
            <a:r>
              <a:rPr lang="fr-MA" sz="3500" b="1" dirty="0">
                <a:solidFill>
                  <a:srgbClr val="006A66"/>
                </a:solidFill>
              </a:rPr>
              <a:t> </a:t>
            </a:r>
            <a:r>
              <a:rPr lang="fr-MA" sz="3500" b="1" dirty="0" err="1">
                <a:solidFill>
                  <a:srgbClr val="006A66"/>
                </a:solidFill>
              </a:rPr>
              <a:t>now</a:t>
            </a:r>
            <a:r>
              <a:rPr lang="fr-MA" sz="3500" b="1" dirty="0">
                <a:solidFill>
                  <a:srgbClr val="006A66"/>
                </a:solidFill>
              </a:rPr>
              <a:t> : </a:t>
            </a:r>
            <a:r>
              <a:rPr lang="fr-MA" sz="3500" dirty="0">
                <a:solidFill>
                  <a:srgbClr val="006A66"/>
                </a:solidFill>
              </a:rPr>
              <a:t>Progress, </a:t>
            </a:r>
            <a:r>
              <a:rPr lang="fr-MA" sz="3500" dirty="0" err="1">
                <a:solidFill>
                  <a:srgbClr val="006A66"/>
                </a:solidFill>
              </a:rPr>
              <a:t>persistence</a:t>
            </a:r>
            <a:r>
              <a:rPr lang="fr-MA" sz="3500" dirty="0">
                <a:solidFill>
                  <a:srgbClr val="006A66"/>
                </a:solidFill>
              </a:rPr>
              <a:t> and the </a:t>
            </a:r>
            <a:r>
              <a:rPr lang="fr-MA" sz="3500" dirty="0" err="1">
                <a:solidFill>
                  <a:srgbClr val="006A66"/>
                </a:solidFill>
              </a:rPr>
              <a:t>policy</a:t>
            </a:r>
            <a:r>
              <a:rPr lang="fr-MA" sz="3500" dirty="0">
                <a:solidFill>
                  <a:srgbClr val="006A66"/>
                </a:solidFill>
              </a:rPr>
              <a:t> </a:t>
            </a:r>
            <a:r>
              <a:rPr lang="fr-MA" sz="3500" dirty="0" err="1">
                <a:solidFill>
                  <a:srgbClr val="006A66"/>
                </a:solidFill>
              </a:rPr>
              <a:t>path</a:t>
            </a:r>
            <a:r>
              <a:rPr lang="fr-MA" sz="3500" dirty="0">
                <a:solidFill>
                  <a:srgbClr val="006A66"/>
                </a:solidFill>
              </a:rPr>
              <a:t> </a:t>
            </a:r>
            <a:r>
              <a:rPr lang="fr-MA" sz="3500" dirty="0" err="1">
                <a:solidFill>
                  <a:srgbClr val="006A66"/>
                </a:solidFill>
              </a:rPr>
              <a:t>forward</a:t>
            </a:r>
            <a:endParaRPr lang="fr-MA" sz="3500" dirty="0">
              <a:solidFill>
                <a:srgbClr val="006A66"/>
              </a:solidFill>
            </a:endParaRPr>
          </a:p>
        </p:txBody>
      </p:sp>
      <p:sp>
        <p:nvSpPr>
          <p:cNvPr id="5" name="TextBox 12">
            <a:extLst>
              <a:ext uri="{FF2B5EF4-FFF2-40B4-BE49-F238E27FC236}">
                <a16:creationId xmlns:a16="http://schemas.microsoft.com/office/drawing/2014/main" id="{4027CBA0-72E7-D14F-9033-8A05C24943AD}"/>
              </a:ext>
            </a:extLst>
          </p:cNvPr>
          <p:cNvSpPr txBox="1"/>
          <p:nvPr/>
        </p:nvSpPr>
        <p:spPr>
          <a:xfrm>
            <a:off x="719476" y="3781787"/>
            <a:ext cx="5186310" cy="2169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a:solidFill>
                  <a:srgbClr val="404040"/>
                </a:solidFill>
              </a:defRPr>
            </a:pPr>
            <a:r>
              <a:rPr lang="fr-MA" sz="1500" dirty="0"/>
              <a:t>This </a:t>
            </a:r>
            <a:r>
              <a:rPr lang="fr-MA" sz="1500" dirty="0" err="1"/>
              <a:t>Sixth</a:t>
            </a:r>
            <a:r>
              <a:rPr lang="fr-MA" sz="1500" dirty="0"/>
              <a:t> Global </a:t>
            </a:r>
            <a:r>
              <a:rPr lang="fr-MA" sz="1500" dirty="0" err="1"/>
              <a:t>Conference</a:t>
            </a:r>
            <a:r>
              <a:rPr lang="fr-MA" sz="1500" dirty="0"/>
              <a:t> </a:t>
            </a:r>
            <a:r>
              <a:rPr lang="fr-MA" sz="1500" dirty="0" err="1"/>
              <a:t>takes</a:t>
            </a:r>
            <a:r>
              <a:rPr lang="fr-MA" sz="1500" dirty="0"/>
              <a:t> place at a </a:t>
            </a:r>
            <a:r>
              <a:rPr lang="fr-MA" sz="1500" dirty="0" err="1"/>
              <a:t>critical</a:t>
            </a:r>
            <a:r>
              <a:rPr lang="fr-MA" sz="1500" dirty="0"/>
              <a:t> time. </a:t>
            </a:r>
            <a:r>
              <a:rPr lang="fr-MA" sz="1500" dirty="0" err="1"/>
              <a:t>Today</a:t>
            </a:r>
            <a:r>
              <a:rPr lang="fr-MA" sz="1500" dirty="0"/>
              <a:t>, </a:t>
            </a:r>
            <a:r>
              <a:rPr lang="fr-MA" sz="1500" b="1" dirty="0"/>
              <a:t>138 million </a:t>
            </a:r>
            <a:r>
              <a:rPr lang="fr-MA" sz="1500" b="1" dirty="0" err="1"/>
              <a:t>children</a:t>
            </a:r>
            <a:r>
              <a:rPr lang="fr-MA" sz="1500" b="1" dirty="0"/>
              <a:t> </a:t>
            </a:r>
            <a:r>
              <a:rPr lang="fr-MA" sz="1500" b="1" dirty="0" err="1"/>
              <a:t>still</a:t>
            </a:r>
            <a:r>
              <a:rPr lang="fr-MA" sz="1500" b="1" dirty="0"/>
              <a:t> in </a:t>
            </a:r>
            <a:r>
              <a:rPr lang="fr-MA" sz="1500" b="1" dirty="0" err="1"/>
              <a:t>child</a:t>
            </a:r>
            <a:r>
              <a:rPr lang="fr-MA" sz="1500" b="1" dirty="0"/>
              <a:t> labour,</a:t>
            </a:r>
            <a:r>
              <a:rPr lang="fr-MA" sz="1500" dirty="0"/>
              <a:t> </a:t>
            </a:r>
            <a:r>
              <a:rPr lang="fr-MA" sz="1500" dirty="0" err="1"/>
              <a:t>including</a:t>
            </a:r>
            <a:r>
              <a:rPr lang="fr-MA" sz="1500" dirty="0"/>
              <a:t> </a:t>
            </a:r>
            <a:r>
              <a:rPr lang="fr-MA" sz="1500" dirty="0" err="1"/>
              <a:t>around</a:t>
            </a:r>
            <a:r>
              <a:rPr lang="fr-MA" sz="1500" dirty="0"/>
              <a:t> </a:t>
            </a:r>
            <a:r>
              <a:rPr lang="fr-MA" sz="1500" b="1" dirty="0"/>
              <a:t>54 million in </a:t>
            </a:r>
            <a:r>
              <a:rPr lang="fr-MA" sz="1500" b="1" dirty="0" err="1"/>
              <a:t>hazardous</a:t>
            </a:r>
            <a:r>
              <a:rPr lang="fr-MA" sz="1500" b="1" dirty="0"/>
              <a:t> </a:t>
            </a:r>
            <a:r>
              <a:rPr lang="fr-MA" sz="1500" b="1" dirty="0" err="1"/>
              <a:t>work</a:t>
            </a:r>
            <a:r>
              <a:rPr lang="fr-MA" sz="1500" b="1" dirty="0"/>
              <a:t>.</a:t>
            </a:r>
            <a:r>
              <a:rPr lang="fr-MA" sz="1500" dirty="0"/>
              <a:t> The international </a:t>
            </a:r>
            <a:r>
              <a:rPr lang="fr-MA" sz="1500" dirty="0" err="1"/>
              <a:t>community</a:t>
            </a:r>
            <a:r>
              <a:rPr lang="fr-MA" sz="1500" dirty="0"/>
              <a:t> has not met Target 8.7 of the </a:t>
            </a:r>
            <a:r>
              <a:rPr lang="fr-MA" sz="1500" dirty="0" err="1"/>
              <a:t>Sustainable</a:t>
            </a:r>
            <a:r>
              <a:rPr lang="fr-MA" sz="1500" dirty="0"/>
              <a:t> </a:t>
            </a:r>
            <a:r>
              <a:rPr lang="fr-MA" sz="1500" dirty="0" err="1"/>
              <a:t>Development</a:t>
            </a:r>
            <a:r>
              <a:rPr lang="fr-MA" sz="1500" dirty="0"/>
              <a:t> Goals (</a:t>
            </a:r>
            <a:r>
              <a:rPr lang="fr-MA" sz="1500" dirty="0" err="1"/>
              <a:t>SDGs</a:t>
            </a:r>
            <a:r>
              <a:rPr lang="fr-MA" sz="1500" dirty="0"/>
              <a:t>), </a:t>
            </a:r>
            <a:r>
              <a:rPr lang="fr-MA" sz="1500" dirty="0" err="1"/>
              <a:t>which</a:t>
            </a:r>
            <a:r>
              <a:rPr lang="fr-MA" sz="1500" dirty="0"/>
              <a:t> calls for the </a:t>
            </a:r>
            <a:r>
              <a:rPr lang="fr-MA" sz="1500" dirty="0" err="1"/>
              <a:t>elimination</a:t>
            </a:r>
            <a:r>
              <a:rPr lang="fr-MA" sz="1500" dirty="0"/>
              <a:t> of </a:t>
            </a:r>
            <a:r>
              <a:rPr lang="fr-MA" sz="1500" dirty="0" err="1"/>
              <a:t>child</a:t>
            </a:r>
            <a:r>
              <a:rPr lang="fr-MA" sz="1500" dirty="0"/>
              <a:t> labour in all </a:t>
            </a:r>
            <a:r>
              <a:rPr lang="fr-MA" sz="1500" dirty="0" err="1"/>
              <a:t>its</a:t>
            </a:r>
            <a:r>
              <a:rPr lang="fr-MA" sz="1500" dirty="0"/>
              <a:t> </a:t>
            </a:r>
            <a:r>
              <a:rPr lang="fr-MA" sz="1500" dirty="0" err="1"/>
              <a:t>forms</a:t>
            </a:r>
            <a:r>
              <a:rPr lang="fr-MA" sz="1500" dirty="0"/>
              <a:t> by 2025. Progress must </a:t>
            </a:r>
            <a:r>
              <a:rPr lang="fr-MA" sz="1500" dirty="0" err="1"/>
              <a:t>be</a:t>
            </a:r>
            <a:r>
              <a:rPr lang="fr-MA" sz="1500" dirty="0"/>
              <a:t> </a:t>
            </a:r>
            <a:r>
              <a:rPr lang="fr-MA" sz="1500" dirty="0" err="1"/>
              <a:t>urgently</a:t>
            </a:r>
            <a:r>
              <a:rPr lang="fr-MA" sz="1500" dirty="0"/>
              <a:t> </a:t>
            </a:r>
            <a:r>
              <a:rPr lang="fr-MA" sz="1500" dirty="0" err="1"/>
              <a:t>accelerated</a:t>
            </a:r>
            <a:r>
              <a:rPr lang="fr-MA" sz="1500" dirty="0"/>
              <a:t>. It </a:t>
            </a:r>
            <a:r>
              <a:rPr lang="fr-MA" sz="1500" dirty="0" err="1"/>
              <a:t>is</a:t>
            </a:r>
            <a:r>
              <a:rPr lang="fr-MA" sz="1500" dirty="0"/>
              <a:t> crucial to </a:t>
            </a:r>
            <a:r>
              <a:rPr lang="fr-MA" sz="1500" dirty="0" err="1"/>
              <a:t>consolidate</a:t>
            </a:r>
            <a:r>
              <a:rPr lang="fr-MA" sz="1500" dirty="0"/>
              <a:t> </a:t>
            </a:r>
            <a:r>
              <a:rPr lang="fr-MA" sz="1500" dirty="0" err="1"/>
              <a:t>recent</a:t>
            </a:r>
            <a:r>
              <a:rPr lang="fr-MA" sz="1500" dirty="0"/>
              <a:t> </a:t>
            </a:r>
            <a:r>
              <a:rPr lang="fr-MA" sz="1500" dirty="0" err="1"/>
              <a:t>achievements</a:t>
            </a:r>
            <a:r>
              <a:rPr lang="fr-MA" sz="1500" dirty="0"/>
              <a:t>, </a:t>
            </a:r>
            <a:r>
              <a:rPr lang="fr-MA" sz="1500" dirty="0" err="1"/>
              <a:t>scaling</a:t>
            </a:r>
            <a:r>
              <a:rPr lang="fr-MA" sz="1500" dirty="0"/>
              <a:t>-up efforts, </a:t>
            </a:r>
            <a:r>
              <a:rPr lang="fr-MA" sz="1500" dirty="0" err="1"/>
              <a:t>strengthen</a:t>
            </a:r>
            <a:r>
              <a:rPr lang="fr-MA" sz="1500" dirty="0"/>
              <a:t> </a:t>
            </a:r>
            <a:r>
              <a:rPr lang="fr-MA" sz="1500" dirty="0" err="1"/>
              <a:t>policy</a:t>
            </a:r>
            <a:r>
              <a:rPr lang="fr-MA" sz="1500" dirty="0"/>
              <a:t> </a:t>
            </a:r>
            <a:r>
              <a:rPr lang="fr-MA" sz="1500" dirty="0" err="1"/>
              <a:t>coherence</a:t>
            </a:r>
            <a:r>
              <a:rPr lang="fr-MA" sz="1500" dirty="0"/>
              <a:t>, and </a:t>
            </a:r>
            <a:r>
              <a:rPr lang="fr-MA" sz="1500" dirty="0" err="1"/>
              <a:t>increase</a:t>
            </a:r>
            <a:r>
              <a:rPr lang="fr-MA" sz="1500" dirty="0"/>
              <a:t> </a:t>
            </a:r>
            <a:r>
              <a:rPr lang="fr-MA" sz="1500" dirty="0" err="1"/>
              <a:t>resources</a:t>
            </a:r>
            <a:r>
              <a:rPr lang="fr-MA" sz="1500" dirty="0"/>
              <a:t> at </a:t>
            </a:r>
            <a:r>
              <a:rPr lang="fr-MA" sz="1500" dirty="0" err="1"/>
              <a:t>both</a:t>
            </a:r>
            <a:r>
              <a:rPr lang="fr-MA" sz="1500" dirty="0"/>
              <a:t> national and international </a:t>
            </a:r>
            <a:r>
              <a:rPr lang="fr-MA" sz="1500" dirty="0" err="1"/>
              <a:t>levels</a:t>
            </a:r>
            <a:r>
              <a:rPr lang="fr-MA" sz="1500" dirty="0"/>
              <a:t>.</a:t>
            </a:r>
            <a:endParaRPr sz="1500" dirty="0">
              <a:solidFill>
                <a:schemeClr val="tx1">
                  <a:lumMod val="85000"/>
                  <a:lumOff val="15000"/>
                </a:schemeClr>
              </a:solidFill>
            </a:endParaRPr>
          </a:p>
        </p:txBody>
      </p:sp>
      <p:pic>
        <p:nvPicPr>
          <p:cNvPr id="8" name="Image 7">
            <a:extLst>
              <a:ext uri="{FF2B5EF4-FFF2-40B4-BE49-F238E27FC236}">
                <a16:creationId xmlns:a16="http://schemas.microsoft.com/office/drawing/2014/main" id="{ED6754BD-9CDD-C442-86A0-4D935BE422C2}"/>
              </a:ext>
            </a:extLst>
          </p:cNvPr>
          <p:cNvPicPr>
            <a:picLocks noChangeAspect="1"/>
          </p:cNvPicPr>
          <p:nvPr/>
        </p:nvPicPr>
        <p:blipFill>
          <a:blip r:embed="rId4"/>
          <a:stretch>
            <a:fillRect/>
          </a:stretch>
        </p:blipFill>
        <p:spPr>
          <a:xfrm>
            <a:off x="8701215" y="1722329"/>
            <a:ext cx="2185169" cy="2185169"/>
          </a:xfrm>
          <a:prstGeom prst="rect">
            <a:avLst/>
          </a:prstGeom>
        </p:spPr>
      </p:pic>
      <p:sp>
        <p:nvSpPr>
          <p:cNvPr id="11" name="Rectangle 10">
            <a:extLst>
              <a:ext uri="{FF2B5EF4-FFF2-40B4-BE49-F238E27FC236}">
                <a16:creationId xmlns:a16="http://schemas.microsoft.com/office/drawing/2014/main" id="{EFAE2D60-6FD1-8D4E-B938-72391F9F0999}"/>
              </a:ext>
            </a:extLst>
          </p:cNvPr>
          <p:cNvSpPr/>
          <p:nvPr/>
        </p:nvSpPr>
        <p:spPr>
          <a:xfrm>
            <a:off x="6515483" y="3893210"/>
            <a:ext cx="2185169" cy="2185169"/>
          </a:xfrm>
          <a:prstGeom prst="rect">
            <a:avLst/>
          </a:prstGeom>
          <a:solidFill>
            <a:srgbClr val="F6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TextBox 12">
            <a:extLst>
              <a:ext uri="{FF2B5EF4-FFF2-40B4-BE49-F238E27FC236}">
                <a16:creationId xmlns:a16="http://schemas.microsoft.com/office/drawing/2014/main" id="{4615CF51-C163-7246-88D8-D98739168B25}"/>
              </a:ext>
            </a:extLst>
          </p:cNvPr>
          <p:cNvSpPr txBox="1"/>
          <p:nvPr/>
        </p:nvSpPr>
        <p:spPr>
          <a:xfrm>
            <a:off x="6950816" y="4355474"/>
            <a:ext cx="1325040" cy="969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sz="1900" b="1" dirty="0">
                <a:solidFill>
                  <a:schemeClr val="bg1"/>
                </a:solidFill>
              </a:rPr>
              <a:t>54 million in </a:t>
            </a:r>
            <a:r>
              <a:rPr lang="fr-MA" sz="1900" b="1" dirty="0" err="1">
                <a:solidFill>
                  <a:schemeClr val="bg1"/>
                </a:solidFill>
              </a:rPr>
              <a:t>hazardous</a:t>
            </a:r>
            <a:r>
              <a:rPr lang="fr-MA" sz="1900" b="1" dirty="0">
                <a:solidFill>
                  <a:schemeClr val="bg1"/>
                </a:solidFill>
              </a:rPr>
              <a:t> </a:t>
            </a:r>
            <a:r>
              <a:rPr lang="fr-MA" sz="1900" b="1" dirty="0" err="1">
                <a:solidFill>
                  <a:schemeClr val="bg1"/>
                </a:solidFill>
              </a:rPr>
              <a:t>work</a:t>
            </a:r>
            <a:r>
              <a:rPr lang="fr-MA" sz="1900" b="1" dirty="0">
                <a:solidFill>
                  <a:schemeClr val="bg1"/>
                </a:solidFill>
              </a:rPr>
              <a:t>.</a:t>
            </a:r>
            <a:endParaRPr sz="1900" dirty="0">
              <a:solidFill>
                <a:schemeClr val="bg1"/>
              </a:solidFill>
            </a:endParaRPr>
          </a:p>
        </p:txBody>
      </p:sp>
      <p:sp>
        <p:nvSpPr>
          <p:cNvPr id="12" name="TextBox 12">
            <a:extLst>
              <a:ext uri="{FF2B5EF4-FFF2-40B4-BE49-F238E27FC236}">
                <a16:creationId xmlns:a16="http://schemas.microsoft.com/office/drawing/2014/main" id="{58661637-1678-6547-A426-1DDED29B4EDE}"/>
              </a:ext>
            </a:extLst>
          </p:cNvPr>
          <p:cNvSpPr txBox="1"/>
          <p:nvPr/>
        </p:nvSpPr>
        <p:spPr>
          <a:xfrm>
            <a:off x="9120295" y="4323016"/>
            <a:ext cx="1323116"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sz="2000" b="1" dirty="0">
                <a:solidFill>
                  <a:srgbClr val="006A66"/>
                </a:solidFill>
              </a:rPr>
              <a:t>138 million </a:t>
            </a:r>
            <a:r>
              <a:rPr lang="fr-MA" sz="2000" b="1" dirty="0" err="1">
                <a:solidFill>
                  <a:srgbClr val="006A66"/>
                </a:solidFill>
              </a:rPr>
              <a:t>children</a:t>
            </a:r>
            <a:r>
              <a:rPr lang="fr-MA" sz="2000" b="1" dirty="0">
                <a:solidFill>
                  <a:srgbClr val="006A66"/>
                </a:solidFill>
              </a:rPr>
              <a:t> </a:t>
            </a:r>
            <a:r>
              <a:rPr lang="fr-MA" sz="2000" b="1" dirty="0" err="1">
                <a:solidFill>
                  <a:srgbClr val="006A66"/>
                </a:solidFill>
              </a:rPr>
              <a:t>still</a:t>
            </a:r>
            <a:r>
              <a:rPr lang="fr-MA" sz="2000" b="1" dirty="0">
                <a:solidFill>
                  <a:srgbClr val="006A66"/>
                </a:solidFill>
              </a:rPr>
              <a:t> in </a:t>
            </a:r>
            <a:r>
              <a:rPr lang="fr-MA" sz="2000" b="1" dirty="0" err="1">
                <a:solidFill>
                  <a:srgbClr val="006A66"/>
                </a:solidFill>
              </a:rPr>
              <a:t>child</a:t>
            </a:r>
            <a:r>
              <a:rPr lang="fr-MA" sz="2000" b="1" dirty="0">
                <a:solidFill>
                  <a:srgbClr val="006A66"/>
                </a:solidFill>
              </a:rPr>
              <a:t> labour</a:t>
            </a:r>
            <a:endParaRPr sz="2000" dirty="0">
              <a:solidFill>
                <a:srgbClr val="006A66"/>
              </a:solidFill>
            </a:endParaRPr>
          </a:p>
        </p:txBody>
      </p:sp>
      <p:pic>
        <p:nvPicPr>
          <p:cNvPr id="13" name="Image 12">
            <a:extLst>
              <a:ext uri="{FF2B5EF4-FFF2-40B4-BE49-F238E27FC236}">
                <a16:creationId xmlns:a16="http://schemas.microsoft.com/office/drawing/2014/main" id="{FFE0BEA8-2CA5-D14F-A117-93D6E25E46A1}"/>
              </a:ext>
            </a:extLst>
          </p:cNvPr>
          <p:cNvPicPr>
            <a:picLocks noChangeAspect="1"/>
          </p:cNvPicPr>
          <p:nvPr/>
        </p:nvPicPr>
        <p:blipFill>
          <a:blip r:embed="rId5"/>
          <a:stretch>
            <a:fillRect/>
          </a:stretch>
        </p:blipFill>
        <p:spPr>
          <a:xfrm>
            <a:off x="9651524" y="6319362"/>
            <a:ext cx="2247900" cy="266700"/>
          </a:xfrm>
          <a:prstGeom prst="rect">
            <a:avLst/>
          </a:prstGeom>
        </p:spPr>
      </p:pic>
      <p:pic>
        <p:nvPicPr>
          <p:cNvPr id="15" name="Image 14">
            <a:extLst>
              <a:ext uri="{FF2B5EF4-FFF2-40B4-BE49-F238E27FC236}">
                <a16:creationId xmlns:a16="http://schemas.microsoft.com/office/drawing/2014/main" id="{72CE2270-3279-874B-8FF0-DE60C7460643}"/>
              </a:ext>
            </a:extLst>
          </p:cNvPr>
          <p:cNvPicPr>
            <a:picLocks noChangeAspect="1"/>
          </p:cNvPicPr>
          <p:nvPr/>
        </p:nvPicPr>
        <p:blipFill>
          <a:blip r:embed="rId6"/>
          <a:stretch>
            <a:fillRect/>
          </a:stretch>
        </p:blipFill>
        <p:spPr>
          <a:xfrm>
            <a:off x="8428979" y="36015"/>
            <a:ext cx="3158149" cy="1019269"/>
          </a:xfrm>
          <a:prstGeom prst="rect">
            <a:avLst/>
          </a:prstGeom>
        </p:spPr>
      </p:pic>
      <p:pic>
        <p:nvPicPr>
          <p:cNvPr id="16" name="Image 15">
            <a:extLst>
              <a:ext uri="{FF2B5EF4-FFF2-40B4-BE49-F238E27FC236}">
                <a16:creationId xmlns:a16="http://schemas.microsoft.com/office/drawing/2014/main" id="{DBF7EEA9-045B-0043-AAE5-26B668CE1ABE}"/>
              </a:ext>
            </a:extLst>
          </p:cNvPr>
          <p:cNvPicPr>
            <a:picLocks noChangeAspect="1"/>
          </p:cNvPicPr>
          <p:nvPr/>
        </p:nvPicPr>
        <p:blipFill>
          <a:blip r:embed="rId7"/>
          <a:stretch>
            <a:fillRect/>
          </a:stretch>
        </p:blipFill>
        <p:spPr>
          <a:xfrm>
            <a:off x="492801" y="185783"/>
            <a:ext cx="2419874" cy="780995"/>
          </a:xfrm>
          <a:prstGeom prst="rect">
            <a:avLst/>
          </a:prstGeom>
        </p:spPr>
      </p:pic>
    </p:spTree>
    <p:extLst>
      <p:ext uri="{BB962C8B-B14F-4D97-AF65-F5344CB8AC3E}">
        <p14:creationId xmlns:p14="http://schemas.microsoft.com/office/powerpoint/2010/main" val="3664461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8E03F8B-407F-A04F-8C6B-5D550C3F8240}"/>
              </a:ext>
            </a:extLst>
          </p:cNvPr>
          <p:cNvPicPr>
            <a:picLocks noChangeAspect="1"/>
          </p:cNvPicPr>
          <p:nvPr/>
        </p:nvPicPr>
        <p:blipFill>
          <a:blip r:embed="rId3"/>
          <a:stretch>
            <a:fillRect/>
          </a:stretch>
        </p:blipFill>
        <p:spPr>
          <a:xfrm>
            <a:off x="2283612" y="337402"/>
            <a:ext cx="3519043" cy="5286248"/>
          </a:xfrm>
          <a:prstGeom prst="rect">
            <a:avLst/>
          </a:prstGeom>
        </p:spPr>
      </p:pic>
      <p:sp>
        <p:nvSpPr>
          <p:cNvPr id="3" name="TextBox 12">
            <a:extLst>
              <a:ext uri="{FF2B5EF4-FFF2-40B4-BE49-F238E27FC236}">
                <a16:creationId xmlns:a16="http://schemas.microsoft.com/office/drawing/2014/main" id="{53653282-25C4-4D4F-B6AA-8615D4222B6A}"/>
              </a:ext>
            </a:extLst>
          </p:cNvPr>
          <p:cNvSpPr txBox="1"/>
          <p:nvPr/>
        </p:nvSpPr>
        <p:spPr>
          <a:xfrm>
            <a:off x="4272266" y="1437477"/>
            <a:ext cx="6407413" cy="3304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sz="3500" dirty="0" err="1">
                <a:solidFill>
                  <a:srgbClr val="322761"/>
                </a:solidFill>
              </a:rPr>
              <a:t>Children</a:t>
            </a:r>
            <a:r>
              <a:rPr lang="fr-MA" sz="3500" dirty="0">
                <a:solidFill>
                  <a:srgbClr val="322761"/>
                </a:solidFill>
              </a:rPr>
              <a:t> </a:t>
            </a:r>
            <a:r>
              <a:rPr lang="fr-MA" sz="3500" dirty="0" err="1">
                <a:solidFill>
                  <a:srgbClr val="322761"/>
                </a:solidFill>
              </a:rPr>
              <a:t>belong</a:t>
            </a:r>
            <a:r>
              <a:rPr lang="fr-MA" sz="3500" dirty="0">
                <a:solidFill>
                  <a:srgbClr val="322761"/>
                </a:solidFill>
              </a:rPr>
              <a:t> in </a:t>
            </a:r>
            <a:r>
              <a:rPr lang="fr-MA" sz="3500" dirty="0" err="1">
                <a:solidFill>
                  <a:srgbClr val="322761"/>
                </a:solidFill>
              </a:rPr>
              <a:t>school</a:t>
            </a:r>
            <a:r>
              <a:rPr lang="fr-MA" sz="3500" dirty="0">
                <a:solidFill>
                  <a:srgbClr val="322761"/>
                </a:solidFill>
              </a:rPr>
              <a:t>, not in labour. Parents must </a:t>
            </a:r>
            <a:r>
              <a:rPr lang="fr-MA" sz="3500" dirty="0" err="1">
                <a:solidFill>
                  <a:srgbClr val="322761"/>
                </a:solidFill>
              </a:rPr>
              <a:t>themselves</a:t>
            </a:r>
            <a:r>
              <a:rPr lang="fr-MA" sz="3500" dirty="0">
                <a:solidFill>
                  <a:srgbClr val="322761"/>
                </a:solidFill>
              </a:rPr>
              <a:t> </a:t>
            </a:r>
            <a:r>
              <a:rPr lang="fr-MA" sz="3500" dirty="0" err="1">
                <a:solidFill>
                  <a:srgbClr val="322761"/>
                </a:solidFill>
              </a:rPr>
              <a:t>be</a:t>
            </a:r>
            <a:r>
              <a:rPr lang="fr-MA" sz="3500" dirty="0">
                <a:solidFill>
                  <a:srgbClr val="322761"/>
                </a:solidFill>
              </a:rPr>
              <a:t> </a:t>
            </a:r>
            <a:r>
              <a:rPr lang="fr-MA" sz="3500" dirty="0" err="1">
                <a:solidFill>
                  <a:srgbClr val="322761"/>
                </a:solidFill>
              </a:rPr>
              <a:t>supported</a:t>
            </a:r>
            <a:r>
              <a:rPr lang="fr-MA" sz="3500" dirty="0">
                <a:solidFill>
                  <a:srgbClr val="322761"/>
                </a:solidFill>
              </a:rPr>
              <a:t> and have </a:t>
            </a:r>
            <a:r>
              <a:rPr lang="fr-MA" sz="3500" dirty="0" err="1">
                <a:solidFill>
                  <a:srgbClr val="322761"/>
                </a:solidFill>
              </a:rPr>
              <a:t>access</a:t>
            </a:r>
            <a:r>
              <a:rPr lang="fr-MA" sz="3500" dirty="0">
                <a:solidFill>
                  <a:srgbClr val="322761"/>
                </a:solidFill>
              </a:rPr>
              <a:t> to </a:t>
            </a:r>
            <a:r>
              <a:rPr lang="fr-MA" sz="3500" dirty="0" err="1">
                <a:solidFill>
                  <a:srgbClr val="322761"/>
                </a:solidFill>
              </a:rPr>
              <a:t>decent</a:t>
            </a:r>
            <a:r>
              <a:rPr lang="fr-MA" sz="3500" dirty="0">
                <a:solidFill>
                  <a:srgbClr val="322761"/>
                </a:solidFill>
              </a:rPr>
              <a:t> </a:t>
            </a:r>
            <a:r>
              <a:rPr lang="fr-MA" sz="3500" dirty="0" err="1">
                <a:solidFill>
                  <a:srgbClr val="322761"/>
                </a:solidFill>
              </a:rPr>
              <a:t>work</a:t>
            </a:r>
            <a:r>
              <a:rPr lang="fr-MA" sz="3500" dirty="0">
                <a:solidFill>
                  <a:srgbClr val="322761"/>
                </a:solidFill>
              </a:rPr>
              <a:t> </a:t>
            </a:r>
            <a:r>
              <a:rPr lang="fr-MA" sz="3500" dirty="0" err="1">
                <a:solidFill>
                  <a:srgbClr val="322761"/>
                </a:solidFill>
              </a:rPr>
              <a:t>so</a:t>
            </a:r>
            <a:r>
              <a:rPr lang="fr-MA" sz="3500" dirty="0">
                <a:solidFill>
                  <a:srgbClr val="322761"/>
                </a:solidFill>
              </a:rPr>
              <a:t> </a:t>
            </a:r>
            <a:r>
              <a:rPr lang="fr-MA" sz="3500" dirty="0" err="1">
                <a:solidFill>
                  <a:srgbClr val="322761"/>
                </a:solidFill>
              </a:rPr>
              <a:t>that</a:t>
            </a:r>
            <a:r>
              <a:rPr lang="fr-MA" sz="3500" dirty="0">
                <a:solidFill>
                  <a:srgbClr val="322761"/>
                </a:solidFill>
              </a:rPr>
              <a:t> </a:t>
            </a:r>
            <a:r>
              <a:rPr lang="fr-MA" sz="3500" dirty="0" err="1">
                <a:solidFill>
                  <a:srgbClr val="322761"/>
                </a:solidFill>
              </a:rPr>
              <a:t>they</a:t>
            </a:r>
            <a:r>
              <a:rPr lang="fr-MA" sz="3500" dirty="0">
                <a:solidFill>
                  <a:srgbClr val="322761"/>
                </a:solidFill>
              </a:rPr>
              <a:t> </a:t>
            </a:r>
            <a:r>
              <a:rPr lang="fr-MA" sz="3500" dirty="0" err="1">
                <a:solidFill>
                  <a:srgbClr val="322761"/>
                </a:solidFill>
              </a:rPr>
              <a:t>can</a:t>
            </a:r>
            <a:r>
              <a:rPr lang="fr-MA" sz="3500" dirty="0">
                <a:solidFill>
                  <a:srgbClr val="322761"/>
                </a:solidFill>
              </a:rPr>
              <a:t> </a:t>
            </a:r>
            <a:r>
              <a:rPr lang="fr-MA" sz="3500" dirty="0" err="1">
                <a:solidFill>
                  <a:srgbClr val="322761"/>
                </a:solidFill>
              </a:rPr>
              <a:t>afford</a:t>
            </a:r>
            <a:r>
              <a:rPr lang="fr-MA" sz="3500" dirty="0">
                <a:solidFill>
                  <a:srgbClr val="322761"/>
                </a:solidFill>
              </a:rPr>
              <a:t> to </a:t>
            </a:r>
            <a:r>
              <a:rPr lang="fr-MA" sz="3500" dirty="0" err="1">
                <a:solidFill>
                  <a:srgbClr val="322761"/>
                </a:solidFill>
              </a:rPr>
              <a:t>ensure</a:t>
            </a:r>
            <a:r>
              <a:rPr lang="fr-MA" sz="3500" dirty="0">
                <a:solidFill>
                  <a:srgbClr val="322761"/>
                </a:solidFill>
              </a:rPr>
              <a:t> </a:t>
            </a:r>
            <a:r>
              <a:rPr lang="fr-MA" sz="3500" dirty="0" err="1">
                <a:solidFill>
                  <a:srgbClr val="322761"/>
                </a:solidFill>
              </a:rPr>
              <a:t>that</a:t>
            </a:r>
            <a:r>
              <a:rPr lang="fr-MA" sz="3500" dirty="0">
                <a:solidFill>
                  <a:srgbClr val="322761"/>
                </a:solidFill>
              </a:rPr>
              <a:t> </a:t>
            </a:r>
            <a:r>
              <a:rPr lang="fr-MA" sz="3500" dirty="0" err="1">
                <a:solidFill>
                  <a:srgbClr val="322761"/>
                </a:solidFill>
              </a:rPr>
              <a:t>their</a:t>
            </a:r>
            <a:r>
              <a:rPr lang="fr-MA" sz="3500" dirty="0">
                <a:solidFill>
                  <a:srgbClr val="322761"/>
                </a:solidFill>
              </a:rPr>
              <a:t> </a:t>
            </a:r>
            <a:r>
              <a:rPr lang="fr-MA" sz="3500" dirty="0" err="1">
                <a:solidFill>
                  <a:srgbClr val="322761"/>
                </a:solidFill>
              </a:rPr>
              <a:t>children</a:t>
            </a:r>
            <a:r>
              <a:rPr lang="fr-MA" sz="3500" dirty="0">
                <a:solidFill>
                  <a:srgbClr val="322761"/>
                </a:solidFill>
              </a:rPr>
              <a:t> are in </a:t>
            </a:r>
            <a:r>
              <a:rPr lang="fr-MA" sz="3500" dirty="0" err="1">
                <a:solidFill>
                  <a:srgbClr val="322761"/>
                </a:solidFill>
              </a:rPr>
              <a:t>classrooms</a:t>
            </a:r>
            <a:r>
              <a:rPr lang="fr-MA" sz="3500" dirty="0">
                <a:solidFill>
                  <a:srgbClr val="322761"/>
                </a:solidFill>
              </a:rPr>
              <a:t>.</a:t>
            </a:r>
            <a:endParaRPr sz="3500" dirty="0">
              <a:solidFill>
                <a:srgbClr val="322761"/>
              </a:solidFill>
            </a:endParaRPr>
          </a:p>
        </p:txBody>
      </p:sp>
      <p:sp>
        <p:nvSpPr>
          <p:cNvPr id="4" name="TextBox 12">
            <a:extLst>
              <a:ext uri="{FF2B5EF4-FFF2-40B4-BE49-F238E27FC236}">
                <a16:creationId xmlns:a16="http://schemas.microsoft.com/office/drawing/2014/main" id="{BA13F597-7E00-4349-9377-9CE9E9328D91}"/>
              </a:ext>
            </a:extLst>
          </p:cNvPr>
          <p:cNvSpPr txBox="1"/>
          <p:nvPr/>
        </p:nvSpPr>
        <p:spPr>
          <a:xfrm>
            <a:off x="3722198" y="1162563"/>
            <a:ext cx="663838" cy="1464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sz="9000" dirty="0">
                <a:solidFill>
                  <a:srgbClr val="F6BD32"/>
                </a:solidFill>
                <a:latin typeface="Bw Gradual" pitchFamily="2" charset="77"/>
                <a:cs typeface="Baghdad" pitchFamily="2" charset="-78"/>
              </a:rPr>
              <a:t>‘‘</a:t>
            </a:r>
            <a:endParaRPr sz="9000" dirty="0">
              <a:solidFill>
                <a:srgbClr val="F6BD32"/>
              </a:solidFill>
              <a:latin typeface="Bw Gradual" pitchFamily="2" charset="77"/>
              <a:cs typeface="Baghdad" pitchFamily="2" charset="-78"/>
            </a:endParaRPr>
          </a:p>
        </p:txBody>
      </p:sp>
      <p:sp>
        <p:nvSpPr>
          <p:cNvPr id="5" name="TextBox 12">
            <a:extLst>
              <a:ext uri="{FF2B5EF4-FFF2-40B4-BE49-F238E27FC236}">
                <a16:creationId xmlns:a16="http://schemas.microsoft.com/office/drawing/2014/main" id="{0F4030C7-7FBF-6247-AA4C-3DA6D3EBFB40}"/>
              </a:ext>
            </a:extLst>
          </p:cNvPr>
          <p:cNvSpPr txBox="1"/>
          <p:nvPr/>
        </p:nvSpPr>
        <p:spPr>
          <a:xfrm>
            <a:off x="7551597" y="4155588"/>
            <a:ext cx="378090"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sz="5000" dirty="0">
                <a:solidFill>
                  <a:srgbClr val="F6BD32"/>
                </a:solidFill>
                <a:latin typeface="Bw Gradual" pitchFamily="2" charset="77"/>
                <a:cs typeface="Baghdad" pitchFamily="2" charset="-78"/>
              </a:rPr>
              <a:t>’’</a:t>
            </a:r>
            <a:endParaRPr sz="5000" dirty="0">
              <a:solidFill>
                <a:srgbClr val="F6BD32"/>
              </a:solidFill>
              <a:latin typeface="Bw Gradual" pitchFamily="2" charset="77"/>
              <a:cs typeface="Baghdad" pitchFamily="2" charset="-78"/>
            </a:endParaRPr>
          </a:p>
        </p:txBody>
      </p:sp>
      <p:sp>
        <p:nvSpPr>
          <p:cNvPr id="6" name="TextBox 12">
            <a:extLst>
              <a:ext uri="{FF2B5EF4-FFF2-40B4-BE49-F238E27FC236}">
                <a16:creationId xmlns:a16="http://schemas.microsoft.com/office/drawing/2014/main" id="{A44527BF-91B1-B245-8B84-5795549CA21C}"/>
              </a:ext>
            </a:extLst>
          </p:cNvPr>
          <p:cNvSpPr txBox="1"/>
          <p:nvPr/>
        </p:nvSpPr>
        <p:spPr>
          <a:xfrm>
            <a:off x="1705502" y="3196404"/>
            <a:ext cx="142646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sz="1200" b="1" dirty="0">
                <a:solidFill>
                  <a:srgbClr val="322761"/>
                </a:solidFill>
              </a:rPr>
              <a:t>Gilbert F. </a:t>
            </a:r>
            <a:r>
              <a:rPr lang="fr-MA" sz="1200" b="1" dirty="0" err="1">
                <a:solidFill>
                  <a:srgbClr val="322761"/>
                </a:solidFill>
              </a:rPr>
              <a:t>Houngbo</a:t>
            </a:r>
            <a:r>
              <a:rPr lang="fr-MA" sz="1200" dirty="0">
                <a:solidFill>
                  <a:srgbClr val="322761"/>
                </a:solidFill>
              </a:rPr>
              <a:t> ILO </a:t>
            </a:r>
            <a:r>
              <a:rPr lang="fr-MA" sz="1200" dirty="0" err="1">
                <a:solidFill>
                  <a:srgbClr val="322761"/>
                </a:solidFill>
              </a:rPr>
              <a:t>Director</a:t>
            </a:r>
            <a:r>
              <a:rPr lang="fr-MA" sz="1200" dirty="0">
                <a:solidFill>
                  <a:srgbClr val="322761"/>
                </a:solidFill>
              </a:rPr>
              <a:t>-General</a:t>
            </a:r>
            <a:endParaRPr sz="1200" dirty="0">
              <a:solidFill>
                <a:srgbClr val="322761"/>
              </a:solidFill>
            </a:endParaRPr>
          </a:p>
        </p:txBody>
      </p:sp>
      <p:sp>
        <p:nvSpPr>
          <p:cNvPr id="9" name="Ellipse 8">
            <a:extLst>
              <a:ext uri="{FF2B5EF4-FFF2-40B4-BE49-F238E27FC236}">
                <a16:creationId xmlns:a16="http://schemas.microsoft.com/office/drawing/2014/main" id="{CADA7A54-4E7F-884B-813C-50C2113C1246}"/>
              </a:ext>
            </a:extLst>
          </p:cNvPr>
          <p:cNvSpPr/>
          <p:nvPr/>
        </p:nvSpPr>
        <p:spPr>
          <a:xfrm>
            <a:off x="1560344" y="1525077"/>
            <a:ext cx="1571625" cy="1571625"/>
          </a:xfrm>
          <a:prstGeom prst="ellipse">
            <a:avLst/>
          </a:prstGeom>
          <a:solidFill>
            <a:srgbClr val="322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Image 14">
            <a:extLst>
              <a:ext uri="{FF2B5EF4-FFF2-40B4-BE49-F238E27FC236}">
                <a16:creationId xmlns:a16="http://schemas.microsoft.com/office/drawing/2014/main" id="{2520357E-5857-554E-AACB-62E502E4BB31}"/>
              </a:ext>
            </a:extLst>
          </p:cNvPr>
          <p:cNvPicPr>
            <a:picLocks noChangeAspect="1"/>
          </p:cNvPicPr>
          <p:nvPr/>
        </p:nvPicPr>
        <p:blipFill>
          <a:blip r:embed="rId4"/>
          <a:stretch>
            <a:fillRect/>
          </a:stretch>
        </p:blipFill>
        <p:spPr>
          <a:xfrm>
            <a:off x="9335291" y="5915434"/>
            <a:ext cx="2222500" cy="228600"/>
          </a:xfrm>
          <a:prstGeom prst="rect">
            <a:avLst/>
          </a:prstGeom>
        </p:spPr>
      </p:pic>
      <p:pic>
        <p:nvPicPr>
          <p:cNvPr id="10" name="Image 9">
            <a:extLst>
              <a:ext uri="{FF2B5EF4-FFF2-40B4-BE49-F238E27FC236}">
                <a16:creationId xmlns:a16="http://schemas.microsoft.com/office/drawing/2014/main" id="{1AF6BD3E-A382-D34F-A28D-B8A0018CB7DA}"/>
              </a:ext>
            </a:extLst>
          </p:cNvPr>
          <p:cNvPicPr>
            <a:picLocks noChangeAspect="1"/>
          </p:cNvPicPr>
          <p:nvPr/>
        </p:nvPicPr>
        <p:blipFill>
          <a:blip r:embed="rId5"/>
          <a:stretch>
            <a:fillRect/>
          </a:stretch>
        </p:blipFill>
        <p:spPr>
          <a:xfrm>
            <a:off x="6864119" y="5741404"/>
            <a:ext cx="2199885" cy="709995"/>
          </a:xfrm>
          <a:prstGeom prst="rect">
            <a:avLst/>
          </a:prstGeom>
        </p:spPr>
      </p:pic>
    </p:spTree>
    <p:extLst>
      <p:ext uri="{BB962C8B-B14F-4D97-AF65-F5344CB8AC3E}">
        <p14:creationId xmlns:p14="http://schemas.microsoft.com/office/powerpoint/2010/main" val="917005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6E16CE6-1E29-434B-BD1E-ED53D390D5C1}"/>
              </a:ext>
            </a:extLst>
          </p:cNvPr>
          <p:cNvPicPr>
            <a:picLocks noChangeAspect="1"/>
          </p:cNvPicPr>
          <p:nvPr/>
        </p:nvPicPr>
        <p:blipFill>
          <a:blip r:embed="rId3"/>
          <a:stretch>
            <a:fillRect/>
          </a:stretch>
        </p:blipFill>
        <p:spPr>
          <a:xfrm>
            <a:off x="-7496" y="0"/>
            <a:ext cx="12192000" cy="6858000"/>
          </a:xfrm>
          <a:prstGeom prst="rect">
            <a:avLst/>
          </a:prstGeom>
        </p:spPr>
      </p:pic>
      <p:sp>
        <p:nvSpPr>
          <p:cNvPr id="5" name="Titre 1">
            <a:extLst>
              <a:ext uri="{FF2B5EF4-FFF2-40B4-BE49-F238E27FC236}">
                <a16:creationId xmlns:a16="http://schemas.microsoft.com/office/drawing/2014/main" id="{BB66852D-1261-CC4F-800A-25B9EF8A8E3E}"/>
              </a:ext>
            </a:extLst>
          </p:cNvPr>
          <p:cNvSpPr txBox="1">
            <a:spLocks/>
          </p:cNvSpPr>
          <p:nvPr/>
        </p:nvSpPr>
        <p:spPr>
          <a:xfrm>
            <a:off x="901908" y="2102117"/>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2EB6BE"/>
                </a:solidFill>
                <a:latin typeface="Calibri" panose="020F0502020204030204" pitchFamily="34" charset="0"/>
                <a:ea typeface="Tahoma" panose="020B0604030504040204" pitchFamily="34" charset="0"/>
                <a:cs typeface="Calibri" panose="020F0502020204030204" pitchFamily="34" charset="0"/>
              </a:rPr>
              <a:t>138</a:t>
            </a:r>
            <a:r>
              <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rPr>
              <a:t> million</a:t>
            </a:r>
          </a:p>
        </p:txBody>
      </p:sp>
      <p:sp>
        <p:nvSpPr>
          <p:cNvPr id="6" name="TextBox 12">
            <a:extLst>
              <a:ext uri="{FF2B5EF4-FFF2-40B4-BE49-F238E27FC236}">
                <a16:creationId xmlns:a16="http://schemas.microsoft.com/office/drawing/2014/main" id="{BAFC1CB1-CD74-214E-B039-17CF70DF7256}"/>
              </a:ext>
            </a:extLst>
          </p:cNvPr>
          <p:cNvSpPr txBox="1"/>
          <p:nvPr/>
        </p:nvSpPr>
        <p:spPr>
          <a:xfrm>
            <a:off x="861484" y="3511192"/>
            <a:ext cx="1874846"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err="1">
                <a:solidFill>
                  <a:schemeClr val="bg1"/>
                </a:solidFill>
              </a:rPr>
              <a:t>children</a:t>
            </a:r>
            <a:r>
              <a:rPr lang="fr-MA" sz="1600" dirty="0">
                <a:solidFill>
                  <a:schemeClr val="bg1"/>
                </a:solidFill>
              </a:rPr>
              <a:t>, or 1 in 10 and 8% of </a:t>
            </a:r>
            <a:r>
              <a:rPr lang="fr-MA" sz="1600" dirty="0" err="1">
                <a:solidFill>
                  <a:schemeClr val="bg1"/>
                </a:solidFill>
              </a:rPr>
              <a:t>children</a:t>
            </a:r>
            <a:r>
              <a:rPr lang="fr-MA" sz="1600" dirty="0">
                <a:solidFill>
                  <a:schemeClr val="bg1"/>
                </a:solidFill>
              </a:rPr>
              <a:t> </a:t>
            </a:r>
            <a:r>
              <a:rPr lang="fr-MA" sz="1600" dirty="0" err="1">
                <a:solidFill>
                  <a:schemeClr val="bg1"/>
                </a:solidFill>
              </a:rPr>
              <a:t>aged</a:t>
            </a:r>
            <a:r>
              <a:rPr lang="fr-MA" sz="1600" dirty="0">
                <a:solidFill>
                  <a:schemeClr val="bg1"/>
                </a:solidFill>
              </a:rPr>
              <a:t> 5 to 17, are </a:t>
            </a:r>
            <a:r>
              <a:rPr lang="fr-MA" sz="1600" dirty="0" err="1">
                <a:solidFill>
                  <a:schemeClr val="bg1"/>
                </a:solidFill>
              </a:rPr>
              <a:t>still</a:t>
            </a:r>
            <a:r>
              <a:rPr lang="fr-MA" sz="1600" dirty="0">
                <a:solidFill>
                  <a:schemeClr val="bg1"/>
                </a:solidFill>
              </a:rPr>
              <a:t> </a:t>
            </a:r>
            <a:r>
              <a:rPr lang="fr-MA" sz="1600" dirty="0" err="1">
                <a:solidFill>
                  <a:schemeClr val="bg1"/>
                </a:solidFill>
              </a:rPr>
              <a:t>deprived</a:t>
            </a:r>
            <a:r>
              <a:rPr lang="fr-MA" sz="1600" dirty="0">
                <a:solidFill>
                  <a:schemeClr val="bg1"/>
                </a:solidFill>
              </a:rPr>
              <a:t> of </a:t>
            </a:r>
            <a:r>
              <a:rPr lang="fr-MA" sz="1600" dirty="0" err="1">
                <a:solidFill>
                  <a:schemeClr val="bg1"/>
                </a:solidFill>
              </a:rPr>
              <a:t>their</a:t>
            </a:r>
            <a:r>
              <a:rPr lang="fr-MA" sz="1600" dirty="0">
                <a:solidFill>
                  <a:schemeClr val="bg1"/>
                </a:solidFill>
              </a:rPr>
              <a:t> </a:t>
            </a:r>
            <a:r>
              <a:rPr lang="fr-MA" sz="1600" dirty="0" err="1">
                <a:solidFill>
                  <a:schemeClr val="bg1"/>
                </a:solidFill>
              </a:rPr>
              <a:t>childhood</a:t>
            </a:r>
            <a:r>
              <a:rPr lang="fr-MA" sz="1600" dirty="0">
                <a:solidFill>
                  <a:schemeClr val="bg1"/>
                </a:solidFill>
              </a:rPr>
              <a:t>.</a:t>
            </a:r>
            <a:endParaRPr sz="1600" dirty="0">
              <a:solidFill>
                <a:schemeClr val="bg1"/>
              </a:solidFill>
            </a:endParaRPr>
          </a:p>
        </p:txBody>
      </p:sp>
      <p:sp>
        <p:nvSpPr>
          <p:cNvPr id="11" name="Titre 1">
            <a:extLst>
              <a:ext uri="{FF2B5EF4-FFF2-40B4-BE49-F238E27FC236}">
                <a16:creationId xmlns:a16="http://schemas.microsoft.com/office/drawing/2014/main" id="{A8A8B064-3E07-A64C-AF64-75FA91AF40F4}"/>
              </a:ext>
            </a:extLst>
          </p:cNvPr>
          <p:cNvSpPr txBox="1">
            <a:spLocks/>
          </p:cNvSpPr>
          <p:nvPr/>
        </p:nvSpPr>
        <p:spPr>
          <a:xfrm>
            <a:off x="3442740" y="2102117"/>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2EB6BE"/>
                </a:solidFill>
                <a:latin typeface="Calibri" panose="020F0502020204030204" pitchFamily="34" charset="0"/>
                <a:ea typeface="Tahoma" panose="020B0604030504040204" pitchFamily="34" charset="0"/>
                <a:cs typeface="Calibri" panose="020F0502020204030204" pitchFamily="34" charset="0"/>
              </a:rPr>
              <a:t>54</a:t>
            </a:r>
            <a:r>
              <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rPr>
              <a:t> million</a:t>
            </a:r>
          </a:p>
        </p:txBody>
      </p:sp>
      <p:sp>
        <p:nvSpPr>
          <p:cNvPr id="12" name="TextBox 12">
            <a:extLst>
              <a:ext uri="{FF2B5EF4-FFF2-40B4-BE49-F238E27FC236}">
                <a16:creationId xmlns:a16="http://schemas.microsoft.com/office/drawing/2014/main" id="{2528DCCC-A964-2C4F-A074-D0B92A92FB20}"/>
              </a:ext>
            </a:extLst>
          </p:cNvPr>
          <p:cNvSpPr txBox="1"/>
          <p:nvPr/>
        </p:nvSpPr>
        <p:spPr>
          <a:xfrm>
            <a:off x="3402316" y="3511192"/>
            <a:ext cx="1874846"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a:solidFill>
                  <a:schemeClr val="bg1"/>
                </a:solidFill>
              </a:rPr>
              <a:t>The </a:t>
            </a:r>
            <a:r>
              <a:rPr lang="fr-MA" sz="1600" dirty="0" err="1">
                <a:solidFill>
                  <a:schemeClr val="bg1"/>
                </a:solidFill>
              </a:rPr>
              <a:t>number</a:t>
            </a:r>
            <a:r>
              <a:rPr lang="fr-MA" sz="1600" dirty="0">
                <a:solidFill>
                  <a:schemeClr val="bg1"/>
                </a:solidFill>
              </a:rPr>
              <a:t> of </a:t>
            </a:r>
            <a:r>
              <a:rPr lang="fr-MA" sz="1600" dirty="0" err="1">
                <a:solidFill>
                  <a:schemeClr val="bg1"/>
                </a:solidFill>
              </a:rPr>
              <a:t>children</a:t>
            </a:r>
            <a:r>
              <a:rPr lang="fr-MA" sz="1600" dirty="0">
                <a:solidFill>
                  <a:schemeClr val="bg1"/>
                </a:solidFill>
              </a:rPr>
              <a:t> </a:t>
            </a:r>
            <a:r>
              <a:rPr lang="fr-MA" sz="1600" dirty="0" err="1">
                <a:solidFill>
                  <a:schemeClr val="bg1"/>
                </a:solidFill>
              </a:rPr>
              <a:t>performing</a:t>
            </a:r>
            <a:r>
              <a:rPr lang="fr-MA" sz="1600" dirty="0">
                <a:solidFill>
                  <a:schemeClr val="bg1"/>
                </a:solidFill>
              </a:rPr>
              <a:t> </a:t>
            </a:r>
            <a:r>
              <a:rPr lang="fr-MA" sz="1600" dirty="0" err="1">
                <a:solidFill>
                  <a:schemeClr val="bg1"/>
                </a:solidFill>
              </a:rPr>
              <a:t>hazardous</a:t>
            </a:r>
            <a:r>
              <a:rPr lang="fr-MA" sz="1600" dirty="0">
                <a:solidFill>
                  <a:schemeClr val="bg1"/>
                </a:solidFill>
              </a:rPr>
              <a:t> </a:t>
            </a:r>
            <a:r>
              <a:rPr lang="fr-MA" sz="1600" dirty="0" err="1">
                <a:solidFill>
                  <a:schemeClr val="bg1"/>
                </a:solidFill>
              </a:rPr>
              <a:t>work</a:t>
            </a:r>
            <a:r>
              <a:rPr lang="fr-MA" sz="1600" dirty="0">
                <a:solidFill>
                  <a:schemeClr val="bg1"/>
                </a:solidFill>
              </a:rPr>
              <a:t> </a:t>
            </a:r>
            <a:r>
              <a:rPr lang="fr-MA" sz="1600" dirty="0" err="1">
                <a:solidFill>
                  <a:schemeClr val="bg1"/>
                </a:solidFill>
              </a:rPr>
              <a:t>that</a:t>
            </a:r>
            <a:r>
              <a:rPr lang="fr-MA" sz="1600" dirty="0">
                <a:solidFill>
                  <a:schemeClr val="bg1"/>
                </a:solidFill>
              </a:rPr>
              <a:t> </a:t>
            </a:r>
            <a:r>
              <a:rPr lang="fr-MA" sz="1600" dirty="0" err="1">
                <a:solidFill>
                  <a:schemeClr val="bg1"/>
                </a:solidFill>
              </a:rPr>
              <a:t>could</a:t>
            </a:r>
            <a:r>
              <a:rPr lang="fr-MA" sz="1600" dirty="0">
                <a:solidFill>
                  <a:schemeClr val="bg1"/>
                </a:solidFill>
              </a:rPr>
              <a:t> </a:t>
            </a:r>
            <a:r>
              <a:rPr lang="fr-MA" sz="1600" dirty="0" err="1">
                <a:solidFill>
                  <a:schemeClr val="bg1"/>
                </a:solidFill>
              </a:rPr>
              <a:t>directly</a:t>
            </a:r>
            <a:r>
              <a:rPr lang="fr-MA" sz="1600" dirty="0">
                <a:solidFill>
                  <a:schemeClr val="bg1"/>
                </a:solidFill>
              </a:rPr>
              <a:t> </a:t>
            </a:r>
            <a:r>
              <a:rPr lang="fr-MA" sz="1600" dirty="0" err="1">
                <a:solidFill>
                  <a:schemeClr val="bg1"/>
                </a:solidFill>
              </a:rPr>
              <a:t>harm</a:t>
            </a:r>
            <a:r>
              <a:rPr lang="fr-MA" sz="1600" dirty="0">
                <a:solidFill>
                  <a:schemeClr val="bg1"/>
                </a:solidFill>
              </a:rPr>
              <a:t> </a:t>
            </a:r>
            <a:r>
              <a:rPr lang="fr-MA" sz="1600" dirty="0" err="1">
                <a:solidFill>
                  <a:schemeClr val="bg1"/>
                </a:solidFill>
              </a:rPr>
              <a:t>their</a:t>
            </a:r>
            <a:r>
              <a:rPr lang="fr-MA" sz="1600" dirty="0">
                <a:solidFill>
                  <a:schemeClr val="bg1"/>
                </a:solidFill>
              </a:rPr>
              <a:t> </a:t>
            </a:r>
            <a:r>
              <a:rPr lang="fr-MA" sz="1600" dirty="0" err="1">
                <a:solidFill>
                  <a:schemeClr val="bg1"/>
                </a:solidFill>
              </a:rPr>
              <a:t>health</a:t>
            </a:r>
            <a:r>
              <a:rPr lang="fr-MA" sz="1600" dirty="0">
                <a:solidFill>
                  <a:schemeClr val="bg1"/>
                </a:solidFill>
              </a:rPr>
              <a:t>, </a:t>
            </a:r>
            <a:r>
              <a:rPr lang="fr-MA" sz="1600" dirty="0" err="1">
                <a:solidFill>
                  <a:schemeClr val="bg1"/>
                </a:solidFill>
              </a:rPr>
              <a:t>safety</a:t>
            </a:r>
            <a:r>
              <a:rPr lang="fr-MA" sz="1600" dirty="0">
                <a:solidFill>
                  <a:schemeClr val="bg1"/>
                </a:solidFill>
              </a:rPr>
              <a:t>, or morals</a:t>
            </a:r>
            <a:endParaRPr sz="1600" dirty="0">
              <a:solidFill>
                <a:schemeClr val="bg1"/>
              </a:solidFill>
            </a:endParaRPr>
          </a:p>
        </p:txBody>
      </p:sp>
      <p:sp>
        <p:nvSpPr>
          <p:cNvPr id="13" name="Titre 1">
            <a:extLst>
              <a:ext uri="{FF2B5EF4-FFF2-40B4-BE49-F238E27FC236}">
                <a16:creationId xmlns:a16="http://schemas.microsoft.com/office/drawing/2014/main" id="{7EF020DD-0EDF-9240-85ED-4CC8E8CD0FED}"/>
              </a:ext>
            </a:extLst>
          </p:cNvPr>
          <p:cNvSpPr txBox="1">
            <a:spLocks/>
          </p:cNvSpPr>
          <p:nvPr/>
        </p:nvSpPr>
        <p:spPr>
          <a:xfrm>
            <a:off x="6088504" y="2102117"/>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2EB6BE"/>
                </a:solidFill>
                <a:latin typeface="Calibri" panose="020F0502020204030204" pitchFamily="34" charset="0"/>
                <a:ea typeface="Tahoma" panose="020B0604030504040204" pitchFamily="34" charset="0"/>
                <a:cs typeface="Calibri" panose="020F0502020204030204" pitchFamily="34" charset="0"/>
              </a:rPr>
              <a:t>87</a:t>
            </a:r>
            <a:r>
              <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rPr>
              <a:t> million</a:t>
            </a:r>
          </a:p>
        </p:txBody>
      </p:sp>
      <p:sp>
        <p:nvSpPr>
          <p:cNvPr id="14" name="TextBox 12">
            <a:extLst>
              <a:ext uri="{FF2B5EF4-FFF2-40B4-BE49-F238E27FC236}">
                <a16:creationId xmlns:a16="http://schemas.microsoft.com/office/drawing/2014/main" id="{8E0621A7-AB6A-5F4B-83FD-0567A525FFA2}"/>
              </a:ext>
            </a:extLst>
          </p:cNvPr>
          <p:cNvSpPr txBox="1"/>
          <p:nvPr/>
        </p:nvSpPr>
        <p:spPr>
          <a:xfrm>
            <a:off x="6048080" y="3511192"/>
            <a:ext cx="187484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err="1">
                <a:solidFill>
                  <a:schemeClr val="bg1"/>
                </a:solidFill>
              </a:rPr>
              <a:t>victims</a:t>
            </a:r>
            <a:r>
              <a:rPr lang="fr-MA" sz="1600" dirty="0">
                <a:solidFill>
                  <a:schemeClr val="bg1"/>
                </a:solidFill>
              </a:rPr>
              <a:t> of </a:t>
            </a:r>
            <a:r>
              <a:rPr lang="fr-MA" sz="1600" dirty="0" err="1">
                <a:solidFill>
                  <a:schemeClr val="bg1"/>
                </a:solidFill>
              </a:rPr>
              <a:t>child</a:t>
            </a:r>
            <a:r>
              <a:rPr lang="fr-MA" sz="1600" dirty="0">
                <a:solidFill>
                  <a:schemeClr val="bg1"/>
                </a:solidFill>
              </a:rPr>
              <a:t> </a:t>
            </a:r>
            <a:r>
              <a:rPr lang="fr-MA" sz="1600" dirty="0" err="1">
                <a:solidFill>
                  <a:schemeClr val="bg1"/>
                </a:solidFill>
              </a:rPr>
              <a:t>labor</a:t>
            </a:r>
            <a:r>
              <a:rPr lang="fr-MA" sz="1600" dirty="0">
                <a:solidFill>
                  <a:schemeClr val="bg1"/>
                </a:solidFill>
              </a:rPr>
              <a:t> live in </a:t>
            </a:r>
            <a:r>
              <a:rPr lang="fr-MA" sz="1600" dirty="0" err="1">
                <a:solidFill>
                  <a:schemeClr val="bg1"/>
                </a:solidFill>
              </a:rPr>
              <a:t>Africa</a:t>
            </a:r>
            <a:endParaRPr sz="1600" dirty="0">
              <a:solidFill>
                <a:schemeClr val="bg1"/>
              </a:solidFill>
            </a:endParaRPr>
          </a:p>
        </p:txBody>
      </p:sp>
      <p:sp>
        <p:nvSpPr>
          <p:cNvPr id="15" name="Titre 1">
            <a:extLst>
              <a:ext uri="{FF2B5EF4-FFF2-40B4-BE49-F238E27FC236}">
                <a16:creationId xmlns:a16="http://schemas.microsoft.com/office/drawing/2014/main" id="{8F0B13D5-E5AF-9940-BCDA-4D63EC8DAC4B}"/>
              </a:ext>
            </a:extLst>
          </p:cNvPr>
          <p:cNvSpPr txBox="1">
            <a:spLocks/>
          </p:cNvSpPr>
          <p:nvPr/>
        </p:nvSpPr>
        <p:spPr>
          <a:xfrm>
            <a:off x="8591862" y="2102117"/>
            <a:ext cx="2652913" cy="11842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2EB6BE"/>
                </a:solidFill>
                <a:latin typeface="Calibri" panose="020F0502020204030204" pitchFamily="34" charset="0"/>
                <a:ea typeface="Tahoma" panose="020B0604030504040204" pitchFamily="34" charset="0"/>
                <a:cs typeface="Calibri" panose="020F0502020204030204" pitchFamily="34" charset="0"/>
              </a:rPr>
              <a:t>61%</a:t>
            </a:r>
            <a:endPar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endParaRPr>
          </a:p>
          <a:p>
            <a:pPr algn="ctr"/>
            <a:r>
              <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rPr>
              <a:t>of </a:t>
            </a:r>
            <a:r>
              <a:rPr lang="fr-FR" sz="4000" b="1" dirty="0" err="1">
                <a:solidFill>
                  <a:srgbClr val="2EB6BE"/>
                </a:solidFill>
                <a:latin typeface="Calibri" panose="020F0502020204030204" pitchFamily="34" charset="0"/>
                <a:ea typeface="Tahoma" panose="020B0604030504040204" pitchFamily="34" charset="0"/>
                <a:cs typeface="Calibri" panose="020F0502020204030204" pitchFamily="34" charset="0"/>
              </a:rPr>
              <a:t>children</a:t>
            </a:r>
            <a:endPar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endParaRPr>
          </a:p>
        </p:txBody>
      </p:sp>
      <p:sp>
        <p:nvSpPr>
          <p:cNvPr id="16" name="TextBox 12">
            <a:extLst>
              <a:ext uri="{FF2B5EF4-FFF2-40B4-BE49-F238E27FC236}">
                <a16:creationId xmlns:a16="http://schemas.microsoft.com/office/drawing/2014/main" id="{7120ABAA-DF2D-3740-AB74-8DE2E19B821C}"/>
              </a:ext>
            </a:extLst>
          </p:cNvPr>
          <p:cNvSpPr txBox="1"/>
          <p:nvPr/>
        </p:nvSpPr>
        <p:spPr>
          <a:xfrm>
            <a:off x="8980895" y="3511193"/>
            <a:ext cx="187484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err="1">
                <a:solidFill>
                  <a:schemeClr val="bg1"/>
                </a:solidFill>
              </a:rPr>
              <a:t>working</a:t>
            </a:r>
            <a:r>
              <a:rPr lang="fr-MA" sz="1600" dirty="0">
                <a:solidFill>
                  <a:schemeClr val="bg1"/>
                </a:solidFill>
              </a:rPr>
              <a:t> in agriculture</a:t>
            </a:r>
            <a:endParaRPr sz="1600" dirty="0">
              <a:solidFill>
                <a:schemeClr val="bg1"/>
              </a:solidFill>
            </a:endParaRPr>
          </a:p>
        </p:txBody>
      </p:sp>
      <p:cxnSp>
        <p:nvCxnSpPr>
          <p:cNvPr id="20" name="Connecteur droit 19">
            <a:extLst>
              <a:ext uri="{FF2B5EF4-FFF2-40B4-BE49-F238E27FC236}">
                <a16:creationId xmlns:a16="http://schemas.microsoft.com/office/drawing/2014/main" id="{E586F58D-9C14-C74A-8EB1-DF0E13DA9623}"/>
              </a:ext>
            </a:extLst>
          </p:cNvPr>
          <p:cNvCxnSpPr/>
          <p:nvPr/>
        </p:nvCxnSpPr>
        <p:spPr>
          <a:xfrm flipH="1">
            <a:off x="426994" y="1124470"/>
            <a:ext cx="11302810" cy="0"/>
          </a:xfrm>
          <a:prstGeom prst="line">
            <a:avLst/>
          </a:prstGeom>
          <a:ln w="3175">
            <a:solidFill>
              <a:srgbClr val="2EB6BE"/>
            </a:solidFill>
          </a:ln>
        </p:spPr>
        <p:style>
          <a:lnRef idx="1">
            <a:schemeClr val="accent1"/>
          </a:lnRef>
          <a:fillRef idx="0">
            <a:schemeClr val="accent1"/>
          </a:fillRef>
          <a:effectRef idx="0">
            <a:schemeClr val="accent1"/>
          </a:effectRef>
          <a:fontRef idx="minor">
            <a:schemeClr val="tx1"/>
          </a:fontRef>
        </p:style>
      </p:cxnSp>
      <p:pic>
        <p:nvPicPr>
          <p:cNvPr id="29" name="Image 28">
            <a:extLst>
              <a:ext uri="{FF2B5EF4-FFF2-40B4-BE49-F238E27FC236}">
                <a16:creationId xmlns:a16="http://schemas.microsoft.com/office/drawing/2014/main" id="{957D343A-403A-764F-B104-3217A43EEFCB}"/>
              </a:ext>
            </a:extLst>
          </p:cNvPr>
          <p:cNvPicPr>
            <a:picLocks noChangeAspect="1"/>
          </p:cNvPicPr>
          <p:nvPr/>
        </p:nvPicPr>
        <p:blipFill>
          <a:blip r:embed="rId4"/>
          <a:stretch>
            <a:fillRect/>
          </a:stretch>
        </p:blipFill>
        <p:spPr>
          <a:xfrm>
            <a:off x="9728062" y="6379563"/>
            <a:ext cx="2159000" cy="114300"/>
          </a:xfrm>
          <a:prstGeom prst="rect">
            <a:avLst/>
          </a:prstGeom>
        </p:spPr>
      </p:pic>
      <p:pic>
        <p:nvPicPr>
          <p:cNvPr id="19" name="Image 18">
            <a:extLst>
              <a:ext uri="{FF2B5EF4-FFF2-40B4-BE49-F238E27FC236}">
                <a16:creationId xmlns:a16="http://schemas.microsoft.com/office/drawing/2014/main" id="{2447099C-3C0A-7F49-9F1A-E408912A888A}"/>
              </a:ext>
            </a:extLst>
          </p:cNvPr>
          <p:cNvPicPr>
            <a:picLocks noChangeAspect="1"/>
          </p:cNvPicPr>
          <p:nvPr/>
        </p:nvPicPr>
        <p:blipFill>
          <a:blip r:embed="rId5"/>
          <a:stretch>
            <a:fillRect/>
          </a:stretch>
        </p:blipFill>
        <p:spPr>
          <a:xfrm>
            <a:off x="8435854" y="42423"/>
            <a:ext cx="3158149" cy="1019269"/>
          </a:xfrm>
          <a:prstGeom prst="rect">
            <a:avLst/>
          </a:prstGeom>
        </p:spPr>
      </p:pic>
      <p:pic>
        <p:nvPicPr>
          <p:cNvPr id="18" name="Image 17">
            <a:extLst>
              <a:ext uri="{FF2B5EF4-FFF2-40B4-BE49-F238E27FC236}">
                <a16:creationId xmlns:a16="http://schemas.microsoft.com/office/drawing/2014/main" id="{4AA098A3-9851-394C-93E2-47976EBAE4F0}"/>
              </a:ext>
            </a:extLst>
          </p:cNvPr>
          <p:cNvPicPr>
            <a:picLocks noChangeAspect="1"/>
          </p:cNvPicPr>
          <p:nvPr/>
        </p:nvPicPr>
        <p:blipFill>
          <a:blip r:embed="rId6"/>
          <a:stretch>
            <a:fillRect/>
          </a:stretch>
        </p:blipFill>
        <p:spPr>
          <a:xfrm>
            <a:off x="486112" y="212432"/>
            <a:ext cx="2419874" cy="780995"/>
          </a:xfrm>
          <a:prstGeom prst="rect">
            <a:avLst/>
          </a:prstGeom>
        </p:spPr>
      </p:pic>
    </p:spTree>
    <p:extLst>
      <p:ext uri="{BB962C8B-B14F-4D97-AF65-F5344CB8AC3E}">
        <p14:creationId xmlns:p14="http://schemas.microsoft.com/office/powerpoint/2010/main" val="2548292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1832F8-B4FE-7348-9040-A19AFD338BC3}"/>
              </a:ext>
            </a:extLst>
          </p:cNvPr>
          <p:cNvPicPr>
            <a:picLocks noChangeAspect="1"/>
          </p:cNvPicPr>
          <p:nvPr/>
        </p:nvPicPr>
        <p:blipFill>
          <a:blip r:embed="rId3"/>
          <a:stretch>
            <a:fillRect/>
          </a:stretch>
        </p:blipFill>
        <p:spPr>
          <a:xfrm>
            <a:off x="-77152" y="785652"/>
            <a:ext cx="2908300" cy="4368800"/>
          </a:xfrm>
          <a:prstGeom prst="rect">
            <a:avLst/>
          </a:prstGeom>
        </p:spPr>
      </p:pic>
      <p:sp>
        <p:nvSpPr>
          <p:cNvPr id="30" name="Rectangle 29">
            <a:extLst>
              <a:ext uri="{FF2B5EF4-FFF2-40B4-BE49-F238E27FC236}">
                <a16:creationId xmlns:a16="http://schemas.microsoft.com/office/drawing/2014/main" id="{083A5D29-678D-464C-A517-315ED29C0823}"/>
              </a:ext>
            </a:extLst>
          </p:cNvPr>
          <p:cNvSpPr/>
          <p:nvPr/>
        </p:nvSpPr>
        <p:spPr>
          <a:xfrm>
            <a:off x="932634" y="1860283"/>
            <a:ext cx="4911282" cy="1787541"/>
          </a:xfrm>
          <a:prstGeom prst="rect">
            <a:avLst/>
          </a:prstGeom>
        </p:spPr>
        <p:txBody>
          <a:bodyPr wrap="square" lIns="0" tIns="0" rIns="0" bIns="0" anchor="ctr" anchorCtr="0">
            <a:spAutoFit/>
          </a:bodyPr>
          <a:lstStyle/>
          <a:p>
            <a:pPr>
              <a:lnSpc>
                <a:spcPct val="80000"/>
              </a:lnSpc>
            </a:pPr>
            <a:r>
              <a:rPr lang="en-US" sz="4800" b="1" dirty="0">
                <a:solidFill>
                  <a:srgbClr val="006A66"/>
                </a:solidFill>
                <a:latin typeface="Calibri" panose="020F0502020204030204" pitchFamily="34" charset="0"/>
                <a:cs typeface="Calibri" panose="020F0502020204030204" pitchFamily="34" charset="0"/>
              </a:rPr>
              <a:t>Momentum builds for the Sixth Global Conference</a:t>
            </a:r>
          </a:p>
        </p:txBody>
      </p:sp>
      <p:pic>
        <p:nvPicPr>
          <p:cNvPr id="3" name="Image 2">
            <a:extLst>
              <a:ext uri="{FF2B5EF4-FFF2-40B4-BE49-F238E27FC236}">
                <a16:creationId xmlns:a16="http://schemas.microsoft.com/office/drawing/2014/main" id="{A8E2A322-989E-FF4E-A7F1-A0E524BCAAC1}"/>
              </a:ext>
            </a:extLst>
          </p:cNvPr>
          <p:cNvPicPr>
            <a:picLocks noChangeAspect="1"/>
          </p:cNvPicPr>
          <p:nvPr/>
        </p:nvPicPr>
        <p:blipFill>
          <a:blip r:embed="rId4"/>
          <a:stretch>
            <a:fillRect/>
          </a:stretch>
        </p:blipFill>
        <p:spPr>
          <a:xfrm>
            <a:off x="0" y="0"/>
            <a:ext cx="12192000" cy="1079500"/>
          </a:xfrm>
          <a:prstGeom prst="rect">
            <a:avLst/>
          </a:prstGeom>
        </p:spPr>
      </p:pic>
      <p:sp>
        <p:nvSpPr>
          <p:cNvPr id="18" name="Rectangle 17">
            <a:extLst>
              <a:ext uri="{FF2B5EF4-FFF2-40B4-BE49-F238E27FC236}">
                <a16:creationId xmlns:a16="http://schemas.microsoft.com/office/drawing/2014/main" id="{FA5BC7A3-2F04-D345-9B7D-06313CF2486B}"/>
              </a:ext>
            </a:extLst>
          </p:cNvPr>
          <p:cNvSpPr/>
          <p:nvPr/>
        </p:nvSpPr>
        <p:spPr>
          <a:xfrm>
            <a:off x="2078029" y="5325085"/>
            <a:ext cx="1671285" cy="832792"/>
          </a:xfrm>
          <a:prstGeom prst="rect">
            <a:avLst/>
          </a:prstGeom>
        </p:spPr>
        <p:txBody>
          <a:bodyPr wrap="square" lIns="0" tIns="0" rIns="0" bIns="0" anchor="ctr" anchorCtr="0">
            <a:spAutoFit/>
          </a:bodyPr>
          <a:lstStyle/>
          <a:p>
            <a:pPr>
              <a:lnSpc>
                <a:spcPct val="80000"/>
              </a:lnSpc>
            </a:pPr>
            <a:r>
              <a:rPr lang="en-US" sz="6600" dirty="0">
                <a:solidFill>
                  <a:srgbClr val="322761"/>
                </a:solidFill>
                <a:latin typeface="Calibri" panose="020F0502020204030204" pitchFamily="34" charset="0"/>
                <a:cs typeface="Calibri" panose="020F0502020204030204" pitchFamily="34" charset="0"/>
              </a:rPr>
              <a:t>61%</a:t>
            </a:r>
          </a:p>
        </p:txBody>
      </p:sp>
      <p:sp>
        <p:nvSpPr>
          <p:cNvPr id="19" name="Oval 64">
            <a:extLst>
              <a:ext uri="{FF2B5EF4-FFF2-40B4-BE49-F238E27FC236}">
                <a16:creationId xmlns:a16="http://schemas.microsoft.com/office/drawing/2014/main" id="{2D572E92-43CB-BE42-A400-443888337F65}"/>
              </a:ext>
            </a:extLst>
          </p:cNvPr>
          <p:cNvSpPr/>
          <p:nvPr/>
        </p:nvSpPr>
        <p:spPr>
          <a:xfrm>
            <a:off x="1380480" y="5393390"/>
            <a:ext cx="540000" cy="540000"/>
          </a:xfrm>
          <a:prstGeom prst="ellipse">
            <a:avLst/>
          </a:prstGeom>
          <a:solidFill>
            <a:srgbClr val="322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9" name="Graphic 2">
            <a:extLst>
              <a:ext uri="{FF2B5EF4-FFF2-40B4-BE49-F238E27FC236}">
                <a16:creationId xmlns:a16="http://schemas.microsoft.com/office/drawing/2014/main" id="{4942FC90-9435-7546-B8F9-E0D78EF467A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92730" y="5505640"/>
            <a:ext cx="288000" cy="288000"/>
          </a:xfrm>
          <a:prstGeom prst="rect">
            <a:avLst/>
          </a:prstGeom>
        </p:spPr>
      </p:pic>
      <p:sp>
        <p:nvSpPr>
          <p:cNvPr id="31" name="TextBox 76">
            <a:extLst>
              <a:ext uri="{FF2B5EF4-FFF2-40B4-BE49-F238E27FC236}">
                <a16:creationId xmlns:a16="http://schemas.microsoft.com/office/drawing/2014/main" id="{DC181A4F-17A1-5443-914F-959681F4C799}"/>
              </a:ext>
            </a:extLst>
          </p:cNvPr>
          <p:cNvSpPr txBox="1"/>
          <p:nvPr/>
        </p:nvSpPr>
        <p:spPr>
          <a:xfrm>
            <a:off x="957345" y="3783601"/>
            <a:ext cx="5271582" cy="1093248"/>
          </a:xfrm>
          <a:prstGeom prst="rect">
            <a:avLst/>
          </a:prstGeom>
          <a:noFill/>
        </p:spPr>
        <p:txBody>
          <a:bodyPr wrap="square" lIns="0" tIns="0" rIns="0" bIns="0" rtlCol="0">
            <a:spAutoFit/>
          </a:bodyPr>
          <a:lstStyle/>
          <a:p>
            <a:pPr>
              <a:lnSpc>
                <a:spcPct val="120000"/>
              </a:lnSpc>
              <a:spcAft>
                <a:spcPts val="800"/>
              </a:spcAft>
            </a:pPr>
            <a:r>
              <a:rPr lang="en-US" sz="1200" kern="1500" dirty="0">
                <a:solidFill>
                  <a:schemeClr val="tx1">
                    <a:lumMod val="65000"/>
                    <a:lumOff val="35000"/>
                  </a:schemeClr>
                </a:solidFill>
                <a:ea typeface="Inter Tight" pitchFamily="2" charset="0"/>
                <a:cs typeface="Plus Jakarta Sans" pitchFamily="2" charset="0"/>
              </a:rPr>
              <a:t>The Sixth Global Conference, to be hosted by the Government of Morocco, will convene policymakers and practitioners from governments, employers’ and workers’ organizations, civil society, regional and international organizations, the private sector, and academia. Participants will share experiences, identify solutions, and agree on urgent, concrete actions to eliminate child </a:t>
            </a:r>
            <a:r>
              <a:rPr lang="en-US" sz="1200" kern="1500" dirty="0" err="1">
                <a:solidFill>
                  <a:schemeClr val="tx1">
                    <a:lumMod val="65000"/>
                    <a:lumOff val="35000"/>
                  </a:schemeClr>
                </a:solidFill>
                <a:ea typeface="Inter Tight" pitchFamily="2" charset="0"/>
                <a:cs typeface="Plus Jakarta Sans" pitchFamily="2" charset="0"/>
              </a:rPr>
              <a:t>labour</a:t>
            </a:r>
            <a:r>
              <a:rPr lang="en-US" sz="1200" kern="1500" dirty="0">
                <a:solidFill>
                  <a:schemeClr val="tx1">
                    <a:lumMod val="65000"/>
                    <a:lumOff val="35000"/>
                  </a:schemeClr>
                </a:solidFill>
                <a:ea typeface="Inter Tight" pitchFamily="2" charset="0"/>
                <a:cs typeface="Plus Jakarta Sans" pitchFamily="2" charset="0"/>
              </a:rPr>
              <a:t> globally.</a:t>
            </a:r>
          </a:p>
        </p:txBody>
      </p:sp>
      <p:sp>
        <p:nvSpPr>
          <p:cNvPr id="32" name="TextBox 12">
            <a:extLst>
              <a:ext uri="{FF2B5EF4-FFF2-40B4-BE49-F238E27FC236}">
                <a16:creationId xmlns:a16="http://schemas.microsoft.com/office/drawing/2014/main" id="{7B60566A-D89E-5F47-AD75-0363F15C5713}"/>
              </a:ext>
            </a:extLst>
          </p:cNvPr>
          <p:cNvSpPr txBox="1"/>
          <p:nvPr/>
        </p:nvSpPr>
        <p:spPr>
          <a:xfrm>
            <a:off x="3691471" y="5169432"/>
            <a:ext cx="176247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sz="2400" b="1" dirty="0">
                <a:solidFill>
                  <a:srgbClr val="322761"/>
                </a:solidFill>
              </a:rPr>
              <a:t>of </a:t>
            </a:r>
            <a:r>
              <a:rPr lang="fr-MA" sz="2400" b="1" dirty="0" err="1">
                <a:solidFill>
                  <a:srgbClr val="322761"/>
                </a:solidFill>
              </a:rPr>
              <a:t>children</a:t>
            </a:r>
            <a:endParaRPr sz="2400" dirty="0">
              <a:solidFill>
                <a:srgbClr val="322761"/>
              </a:solidFill>
            </a:endParaRPr>
          </a:p>
        </p:txBody>
      </p:sp>
      <p:sp>
        <p:nvSpPr>
          <p:cNvPr id="33" name="TextBox 12">
            <a:extLst>
              <a:ext uri="{FF2B5EF4-FFF2-40B4-BE49-F238E27FC236}">
                <a16:creationId xmlns:a16="http://schemas.microsoft.com/office/drawing/2014/main" id="{64DB5F63-524E-BA42-B699-D1DA6DF1223D}"/>
              </a:ext>
            </a:extLst>
          </p:cNvPr>
          <p:cNvSpPr txBox="1"/>
          <p:nvPr/>
        </p:nvSpPr>
        <p:spPr>
          <a:xfrm>
            <a:off x="3691471" y="5539053"/>
            <a:ext cx="176247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dirty="0" err="1"/>
              <a:t>working</a:t>
            </a:r>
            <a:r>
              <a:rPr lang="fr-MA" dirty="0"/>
              <a:t> in agriculture</a:t>
            </a:r>
            <a:endParaRPr sz="1500" dirty="0">
              <a:solidFill>
                <a:schemeClr val="tx1">
                  <a:lumMod val="85000"/>
                  <a:lumOff val="15000"/>
                </a:schemeClr>
              </a:solidFill>
            </a:endParaRPr>
          </a:p>
        </p:txBody>
      </p:sp>
      <p:grpSp>
        <p:nvGrpSpPr>
          <p:cNvPr id="20" name="Group 66">
            <a:extLst>
              <a:ext uri="{FF2B5EF4-FFF2-40B4-BE49-F238E27FC236}">
                <a16:creationId xmlns:a16="http://schemas.microsoft.com/office/drawing/2014/main" id="{1800F4FB-CC8A-CF40-9017-8658593A84DC}"/>
              </a:ext>
            </a:extLst>
          </p:cNvPr>
          <p:cNvGrpSpPr/>
          <p:nvPr/>
        </p:nvGrpSpPr>
        <p:grpSpPr>
          <a:xfrm>
            <a:off x="4208865" y="3084484"/>
            <a:ext cx="460095" cy="460089"/>
            <a:chOff x="6016222" y="4375596"/>
            <a:chExt cx="460095" cy="460089"/>
          </a:xfrm>
          <a:solidFill>
            <a:srgbClr val="F6BD32"/>
          </a:solidFill>
        </p:grpSpPr>
        <p:sp>
          <p:nvSpPr>
            <p:cNvPr id="21" name="Oval 67">
              <a:extLst>
                <a:ext uri="{FF2B5EF4-FFF2-40B4-BE49-F238E27FC236}">
                  <a16:creationId xmlns:a16="http://schemas.microsoft.com/office/drawing/2014/main" id="{22C40646-F3CC-8843-BE4E-8EE32658ED96}"/>
                </a:ext>
              </a:extLst>
            </p:cNvPr>
            <p:cNvSpPr/>
            <p:nvPr/>
          </p:nvSpPr>
          <p:spPr>
            <a:xfrm>
              <a:off x="6016222" y="4375596"/>
              <a:ext cx="460095" cy="4600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2" name="Group 68">
              <a:extLst>
                <a:ext uri="{FF2B5EF4-FFF2-40B4-BE49-F238E27FC236}">
                  <a16:creationId xmlns:a16="http://schemas.microsoft.com/office/drawing/2014/main" id="{89ECE005-2641-CE4C-8384-6416A02D06AB}"/>
                </a:ext>
              </a:extLst>
            </p:cNvPr>
            <p:cNvGrpSpPr/>
            <p:nvPr/>
          </p:nvGrpSpPr>
          <p:grpSpPr>
            <a:xfrm>
              <a:off x="6176270" y="4535610"/>
              <a:ext cx="140000" cy="140061"/>
              <a:chOff x="3985022" y="4117138"/>
              <a:chExt cx="98822" cy="98866"/>
            </a:xfrm>
            <a:grpFill/>
          </p:grpSpPr>
          <p:cxnSp>
            <p:nvCxnSpPr>
              <p:cNvPr id="23" name="Straight Connector 69">
                <a:extLst>
                  <a:ext uri="{FF2B5EF4-FFF2-40B4-BE49-F238E27FC236}">
                    <a16:creationId xmlns:a16="http://schemas.microsoft.com/office/drawing/2014/main" id="{641E7059-2758-EA43-96FB-5FF16F76126E}"/>
                  </a:ext>
                </a:extLst>
              </p:cNvPr>
              <p:cNvCxnSpPr/>
              <p:nvPr/>
            </p:nvCxnSpPr>
            <p:spPr>
              <a:xfrm flipV="1">
                <a:off x="3985022" y="4117181"/>
                <a:ext cx="98822" cy="98822"/>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70">
                <a:extLst>
                  <a:ext uri="{FF2B5EF4-FFF2-40B4-BE49-F238E27FC236}">
                    <a16:creationId xmlns:a16="http://schemas.microsoft.com/office/drawing/2014/main" id="{90F3D132-ABBC-2F4B-9617-981660F826D8}"/>
                  </a:ext>
                </a:extLst>
              </p:cNvPr>
              <p:cNvCxnSpPr>
                <a:cxnSpLocks/>
              </p:cNvCxnSpPr>
              <p:nvPr/>
            </p:nvCxnSpPr>
            <p:spPr>
              <a:xfrm>
                <a:off x="3985022" y="4117138"/>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25" name="Straight Connector 71">
                <a:extLst>
                  <a:ext uri="{FF2B5EF4-FFF2-40B4-BE49-F238E27FC236}">
                    <a16:creationId xmlns:a16="http://schemas.microsoft.com/office/drawing/2014/main" id="{A4460E88-D2FE-534A-8AFD-15F8FA02B1E3}"/>
                  </a:ext>
                </a:extLst>
              </p:cNvPr>
              <p:cNvCxnSpPr>
                <a:cxnSpLocks/>
              </p:cNvCxnSpPr>
              <p:nvPr/>
            </p:nvCxnSpPr>
            <p:spPr>
              <a:xfrm rot="5400000">
                <a:off x="4034432" y="4166592"/>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37" name="Rectangle 36">
            <a:extLst>
              <a:ext uri="{FF2B5EF4-FFF2-40B4-BE49-F238E27FC236}">
                <a16:creationId xmlns:a16="http://schemas.microsoft.com/office/drawing/2014/main" id="{9E1952FB-1600-9041-9ADD-00264A9CE503}"/>
              </a:ext>
            </a:extLst>
          </p:cNvPr>
          <p:cNvSpPr/>
          <p:nvPr/>
        </p:nvSpPr>
        <p:spPr>
          <a:xfrm>
            <a:off x="6528972" y="0"/>
            <a:ext cx="5663027" cy="6858000"/>
          </a:xfrm>
          <a:prstGeom prst="rect">
            <a:avLst/>
          </a:prstGeom>
          <a:solidFill>
            <a:srgbClr val="006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6A66"/>
              </a:solidFill>
            </a:endParaRPr>
          </a:p>
        </p:txBody>
      </p:sp>
      <p:sp>
        <p:nvSpPr>
          <p:cNvPr id="38" name="Rectangle 37">
            <a:extLst>
              <a:ext uri="{FF2B5EF4-FFF2-40B4-BE49-F238E27FC236}">
                <a16:creationId xmlns:a16="http://schemas.microsoft.com/office/drawing/2014/main" id="{82DB9B55-AFF7-7E48-AB3B-493741B4989D}"/>
              </a:ext>
            </a:extLst>
          </p:cNvPr>
          <p:cNvSpPr/>
          <p:nvPr/>
        </p:nvSpPr>
        <p:spPr>
          <a:xfrm>
            <a:off x="7621812" y="3454581"/>
            <a:ext cx="838773" cy="1917572"/>
          </a:xfrm>
          <a:prstGeom prst="rect">
            <a:avLst/>
          </a:prstGeom>
          <a:solidFill>
            <a:srgbClr val="F6BD32">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TextBox 76">
            <a:extLst>
              <a:ext uri="{FF2B5EF4-FFF2-40B4-BE49-F238E27FC236}">
                <a16:creationId xmlns:a16="http://schemas.microsoft.com/office/drawing/2014/main" id="{A5860F0B-4A29-0C43-A70E-059157C872F3}"/>
              </a:ext>
            </a:extLst>
          </p:cNvPr>
          <p:cNvSpPr txBox="1"/>
          <p:nvPr/>
        </p:nvSpPr>
        <p:spPr>
          <a:xfrm>
            <a:off x="7808406" y="3091509"/>
            <a:ext cx="462625" cy="206788"/>
          </a:xfrm>
          <a:prstGeom prst="rect">
            <a:avLst/>
          </a:prstGeom>
          <a:noFill/>
        </p:spPr>
        <p:txBody>
          <a:bodyPr wrap="square" lIns="0" tIns="0" rIns="0" bIns="0" rtlCol="0">
            <a:spAutoFit/>
          </a:bodyPr>
          <a:lstStyle/>
          <a:p>
            <a:pPr algn="ctr">
              <a:lnSpc>
                <a:spcPct val="120000"/>
              </a:lnSpc>
              <a:spcAft>
                <a:spcPts val="800"/>
              </a:spcAft>
            </a:pPr>
            <a:r>
              <a:rPr lang="en-US" sz="1200" kern="1500" dirty="0">
                <a:solidFill>
                  <a:schemeClr val="bg1"/>
                </a:solidFill>
                <a:ea typeface="Inter Tight" pitchFamily="2" charset="0"/>
                <a:cs typeface="Plus Jakarta Sans" pitchFamily="2" charset="0"/>
              </a:rPr>
              <a:t>Ipsum</a:t>
            </a:r>
          </a:p>
        </p:txBody>
      </p:sp>
      <p:sp>
        <p:nvSpPr>
          <p:cNvPr id="40" name="TextBox 76">
            <a:extLst>
              <a:ext uri="{FF2B5EF4-FFF2-40B4-BE49-F238E27FC236}">
                <a16:creationId xmlns:a16="http://schemas.microsoft.com/office/drawing/2014/main" id="{FA0DAD0B-1B1B-8440-B492-622F6AB80362}"/>
              </a:ext>
            </a:extLst>
          </p:cNvPr>
          <p:cNvSpPr txBox="1"/>
          <p:nvPr/>
        </p:nvSpPr>
        <p:spPr>
          <a:xfrm>
            <a:off x="7809885" y="2862839"/>
            <a:ext cx="462625" cy="258532"/>
          </a:xfrm>
          <a:prstGeom prst="rect">
            <a:avLst/>
          </a:prstGeom>
          <a:noFill/>
        </p:spPr>
        <p:txBody>
          <a:bodyPr wrap="square" lIns="0" tIns="0" rIns="0" bIns="0" rtlCol="0">
            <a:spAutoFit/>
          </a:bodyPr>
          <a:lstStyle/>
          <a:p>
            <a:pPr algn="ctr">
              <a:lnSpc>
                <a:spcPct val="120000"/>
              </a:lnSpc>
              <a:spcAft>
                <a:spcPts val="800"/>
              </a:spcAft>
            </a:pPr>
            <a:r>
              <a:rPr lang="en-US" sz="1500" b="1" kern="1500" dirty="0">
                <a:solidFill>
                  <a:schemeClr val="bg1"/>
                </a:solidFill>
                <a:ea typeface="Inter Tight" pitchFamily="2" charset="0"/>
                <a:cs typeface="Plus Jakarta Sans" pitchFamily="2" charset="0"/>
              </a:rPr>
              <a:t>58%</a:t>
            </a:r>
          </a:p>
        </p:txBody>
      </p:sp>
      <p:sp>
        <p:nvSpPr>
          <p:cNvPr id="41" name="Rectangle 40">
            <a:extLst>
              <a:ext uri="{FF2B5EF4-FFF2-40B4-BE49-F238E27FC236}">
                <a16:creationId xmlns:a16="http://schemas.microsoft.com/office/drawing/2014/main" id="{18AD7D97-9753-0C4C-9478-51A37F62592F}"/>
              </a:ext>
            </a:extLst>
          </p:cNvPr>
          <p:cNvSpPr/>
          <p:nvPr/>
        </p:nvSpPr>
        <p:spPr>
          <a:xfrm>
            <a:off x="8577463" y="3940821"/>
            <a:ext cx="838773" cy="1431331"/>
          </a:xfrm>
          <a:prstGeom prst="rect">
            <a:avLst/>
          </a:prstGeom>
          <a:solidFill>
            <a:srgbClr val="F6BD32">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TextBox 76">
            <a:extLst>
              <a:ext uri="{FF2B5EF4-FFF2-40B4-BE49-F238E27FC236}">
                <a16:creationId xmlns:a16="http://schemas.microsoft.com/office/drawing/2014/main" id="{9376C1BB-9962-FE48-BD33-38BBE9BAAA7D}"/>
              </a:ext>
            </a:extLst>
          </p:cNvPr>
          <p:cNvSpPr txBox="1"/>
          <p:nvPr/>
        </p:nvSpPr>
        <p:spPr>
          <a:xfrm>
            <a:off x="8794740" y="3572074"/>
            <a:ext cx="462625" cy="206788"/>
          </a:xfrm>
          <a:prstGeom prst="rect">
            <a:avLst/>
          </a:prstGeom>
          <a:noFill/>
        </p:spPr>
        <p:txBody>
          <a:bodyPr wrap="square" lIns="0" tIns="0" rIns="0" bIns="0" rtlCol="0">
            <a:spAutoFit/>
          </a:bodyPr>
          <a:lstStyle/>
          <a:p>
            <a:pPr algn="ctr">
              <a:lnSpc>
                <a:spcPct val="120000"/>
              </a:lnSpc>
              <a:spcAft>
                <a:spcPts val="800"/>
              </a:spcAft>
            </a:pPr>
            <a:r>
              <a:rPr lang="en-US" sz="1200" kern="1500" dirty="0">
                <a:solidFill>
                  <a:schemeClr val="bg1"/>
                </a:solidFill>
                <a:ea typeface="Inter Tight" pitchFamily="2" charset="0"/>
                <a:cs typeface="Plus Jakarta Sans" pitchFamily="2" charset="0"/>
              </a:rPr>
              <a:t>Ipsum</a:t>
            </a:r>
          </a:p>
        </p:txBody>
      </p:sp>
      <p:sp>
        <p:nvSpPr>
          <p:cNvPr id="43" name="TextBox 76">
            <a:extLst>
              <a:ext uri="{FF2B5EF4-FFF2-40B4-BE49-F238E27FC236}">
                <a16:creationId xmlns:a16="http://schemas.microsoft.com/office/drawing/2014/main" id="{680FF127-40B8-B94A-BEA4-38A32A8EFAE0}"/>
              </a:ext>
            </a:extLst>
          </p:cNvPr>
          <p:cNvSpPr txBox="1"/>
          <p:nvPr/>
        </p:nvSpPr>
        <p:spPr>
          <a:xfrm>
            <a:off x="8785739" y="3349374"/>
            <a:ext cx="462625" cy="258532"/>
          </a:xfrm>
          <a:prstGeom prst="rect">
            <a:avLst/>
          </a:prstGeom>
          <a:noFill/>
        </p:spPr>
        <p:txBody>
          <a:bodyPr wrap="square" lIns="0" tIns="0" rIns="0" bIns="0" rtlCol="0">
            <a:spAutoFit/>
          </a:bodyPr>
          <a:lstStyle/>
          <a:p>
            <a:pPr algn="ctr">
              <a:lnSpc>
                <a:spcPct val="120000"/>
              </a:lnSpc>
              <a:spcAft>
                <a:spcPts val="800"/>
              </a:spcAft>
            </a:pPr>
            <a:r>
              <a:rPr lang="en-US" sz="1500" b="1" kern="1500" dirty="0">
                <a:solidFill>
                  <a:schemeClr val="bg1"/>
                </a:solidFill>
                <a:ea typeface="Inter Tight" pitchFamily="2" charset="0"/>
                <a:cs typeface="Plus Jakarta Sans" pitchFamily="2" charset="0"/>
              </a:rPr>
              <a:t>42%</a:t>
            </a:r>
          </a:p>
        </p:txBody>
      </p:sp>
      <p:sp>
        <p:nvSpPr>
          <p:cNvPr id="44" name="Rectangle 43">
            <a:extLst>
              <a:ext uri="{FF2B5EF4-FFF2-40B4-BE49-F238E27FC236}">
                <a16:creationId xmlns:a16="http://schemas.microsoft.com/office/drawing/2014/main" id="{0E44195D-9610-8C48-9DF1-8E1748C2FFBA}"/>
              </a:ext>
            </a:extLst>
          </p:cNvPr>
          <p:cNvSpPr/>
          <p:nvPr/>
        </p:nvSpPr>
        <p:spPr>
          <a:xfrm>
            <a:off x="9539989" y="2241495"/>
            <a:ext cx="838773" cy="3130658"/>
          </a:xfrm>
          <a:prstGeom prst="rect">
            <a:avLst/>
          </a:prstGeom>
          <a:solidFill>
            <a:srgbClr val="F6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TextBox 76">
            <a:extLst>
              <a:ext uri="{FF2B5EF4-FFF2-40B4-BE49-F238E27FC236}">
                <a16:creationId xmlns:a16="http://schemas.microsoft.com/office/drawing/2014/main" id="{B1BF0CC9-C415-E24C-A275-218A0D56E97E}"/>
              </a:ext>
            </a:extLst>
          </p:cNvPr>
          <p:cNvSpPr txBox="1"/>
          <p:nvPr/>
        </p:nvSpPr>
        <p:spPr>
          <a:xfrm>
            <a:off x="9737063" y="1933024"/>
            <a:ext cx="462625" cy="206788"/>
          </a:xfrm>
          <a:prstGeom prst="rect">
            <a:avLst/>
          </a:prstGeom>
          <a:noFill/>
        </p:spPr>
        <p:txBody>
          <a:bodyPr wrap="square" lIns="0" tIns="0" rIns="0" bIns="0" rtlCol="0">
            <a:spAutoFit/>
          </a:bodyPr>
          <a:lstStyle/>
          <a:p>
            <a:pPr algn="ctr">
              <a:lnSpc>
                <a:spcPct val="120000"/>
              </a:lnSpc>
              <a:spcAft>
                <a:spcPts val="800"/>
              </a:spcAft>
            </a:pPr>
            <a:r>
              <a:rPr lang="en-US" sz="1200" kern="1500" dirty="0">
                <a:solidFill>
                  <a:schemeClr val="bg1"/>
                </a:solidFill>
                <a:ea typeface="Inter Tight" pitchFamily="2" charset="0"/>
                <a:cs typeface="Plus Jakarta Sans" pitchFamily="2" charset="0"/>
              </a:rPr>
              <a:t>Ipsum</a:t>
            </a:r>
          </a:p>
        </p:txBody>
      </p:sp>
      <p:sp>
        <p:nvSpPr>
          <p:cNvPr id="46" name="TextBox 76">
            <a:extLst>
              <a:ext uri="{FF2B5EF4-FFF2-40B4-BE49-F238E27FC236}">
                <a16:creationId xmlns:a16="http://schemas.microsoft.com/office/drawing/2014/main" id="{C384DC0E-9ADA-D346-A302-DF47F6DC0FB8}"/>
              </a:ext>
            </a:extLst>
          </p:cNvPr>
          <p:cNvSpPr txBox="1"/>
          <p:nvPr/>
        </p:nvSpPr>
        <p:spPr>
          <a:xfrm>
            <a:off x="9728062" y="1710324"/>
            <a:ext cx="462625" cy="258532"/>
          </a:xfrm>
          <a:prstGeom prst="rect">
            <a:avLst/>
          </a:prstGeom>
          <a:noFill/>
        </p:spPr>
        <p:txBody>
          <a:bodyPr wrap="square" lIns="0" tIns="0" rIns="0" bIns="0" rtlCol="0">
            <a:spAutoFit/>
          </a:bodyPr>
          <a:lstStyle/>
          <a:p>
            <a:pPr algn="ctr">
              <a:lnSpc>
                <a:spcPct val="120000"/>
              </a:lnSpc>
              <a:spcAft>
                <a:spcPts val="800"/>
              </a:spcAft>
            </a:pPr>
            <a:r>
              <a:rPr lang="en-US" sz="1500" b="1" kern="1500" dirty="0">
                <a:solidFill>
                  <a:schemeClr val="bg1"/>
                </a:solidFill>
                <a:ea typeface="Inter Tight" pitchFamily="2" charset="0"/>
                <a:cs typeface="Plus Jakarta Sans" pitchFamily="2" charset="0"/>
              </a:rPr>
              <a:t>90%</a:t>
            </a:r>
          </a:p>
        </p:txBody>
      </p:sp>
      <p:sp>
        <p:nvSpPr>
          <p:cNvPr id="47" name="Rectangle 46">
            <a:extLst>
              <a:ext uri="{FF2B5EF4-FFF2-40B4-BE49-F238E27FC236}">
                <a16:creationId xmlns:a16="http://schemas.microsoft.com/office/drawing/2014/main" id="{8CB2B20A-D9F5-F042-9B3C-777031C8E4CA}"/>
              </a:ext>
            </a:extLst>
          </p:cNvPr>
          <p:cNvSpPr/>
          <p:nvPr/>
        </p:nvSpPr>
        <p:spPr>
          <a:xfrm>
            <a:off x="10502515" y="2627000"/>
            <a:ext cx="838773" cy="2745153"/>
          </a:xfrm>
          <a:prstGeom prst="rect">
            <a:avLst/>
          </a:prstGeom>
          <a:solidFill>
            <a:srgbClr val="F6BD32">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TextBox 76">
            <a:extLst>
              <a:ext uri="{FF2B5EF4-FFF2-40B4-BE49-F238E27FC236}">
                <a16:creationId xmlns:a16="http://schemas.microsoft.com/office/drawing/2014/main" id="{6D3061CC-1564-C34F-8083-CC504D4B52F6}"/>
              </a:ext>
            </a:extLst>
          </p:cNvPr>
          <p:cNvSpPr txBox="1"/>
          <p:nvPr/>
        </p:nvSpPr>
        <p:spPr>
          <a:xfrm>
            <a:off x="10699589" y="2242100"/>
            <a:ext cx="462625" cy="206788"/>
          </a:xfrm>
          <a:prstGeom prst="rect">
            <a:avLst/>
          </a:prstGeom>
          <a:noFill/>
        </p:spPr>
        <p:txBody>
          <a:bodyPr wrap="square" lIns="0" tIns="0" rIns="0" bIns="0" rtlCol="0">
            <a:spAutoFit/>
          </a:bodyPr>
          <a:lstStyle/>
          <a:p>
            <a:pPr algn="ctr">
              <a:lnSpc>
                <a:spcPct val="120000"/>
              </a:lnSpc>
              <a:spcAft>
                <a:spcPts val="800"/>
              </a:spcAft>
            </a:pPr>
            <a:r>
              <a:rPr lang="en-US" sz="1200" kern="1500" dirty="0">
                <a:solidFill>
                  <a:schemeClr val="bg1"/>
                </a:solidFill>
                <a:ea typeface="Inter Tight" pitchFamily="2" charset="0"/>
                <a:cs typeface="Plus Jakarta Sans" pitchFamily="2" charset="0"/>
              </a:rPr>
              <a:t>Ipsum</a:t>
            </a:r>
          </a:p>
        </p:txBody>
      </p:sp>
      <p:sp>
        <p:nvSpPr>
          <p:cNvPr id="49" name="TextBox 76">
            <a:extLst>
              <a:ext uri="{FF2B5EF4-FFF2-40B4-BE49-F238E27FC236}">
                <a16:creationId xmlns:a16="http://schemas.microsoft.com/office/drawing/2014/main" id="{FAE46E4E-26BA-5648-A094-9841789064E3}"/>
              </a:ext>
            </a:extLst>
          </p:cNvPr>
          <p:cNvSpPr txBox="1"/>
          <p:nvPr/>
        </p:nvSpPr>
        <p:spPr>
          <a:xfrm>
            <a:off x="10690588" y="2019400"/>
            <a:ext cx="462625" cy="258532"/>
          </a:xfrm>
          <a:prstGeom prst="rect">
            <a:avLst/>
          </a:prstGeom>
          <a:noFill/>
        </p:spPr>
        <p:txBody>
          <a:bodyPr wrap="square" lIns="0" tIns="0" rIns="0" bIns="0" rtlCol="0">
            <a:spAutoFit/>
          </a:bodyPr>
          <a:lstStyle/>
          <a:p>
            <a:pPr algn="ctr">
              <a:lnSpc>
                <a:spcPct val="120000"/>
              </a:lnSpc>
              <a:spcAft>
                <a:spcPts val="800"/>
              </a:spcAft>
            </a:pPr>
            <a:r>
              <a:rPr lang="en-US" sz="1500" b="1" kern="1500" dirty="0">
                <a:solidFill>
                  <a:schemeClr val="bg1"/>
                </a:solidFill>
                <a:ea typeface="Inter Tight" pitchFamily="2" charset="0"/>
                <a:cs typeface="Plus Jakarta Sans" pitchFamily="2" charset="0"/>
              </a:rPr>
              <a:t>80%</a:t>
            </a:r>
          </a:p>
        </p:txBody>
      </p:sp>
      <p:sp>
        <p:nvSpPr>
          <p:cNvPr id="52" name="TextBox 76">
            <a:extLst>
              <a:ext uri="{FF2B5EF4-FFF2-40B4-BE49-F238E27FC236}">
                <a16:creationId xmlns:a16="http://schemas.microsoft.com/office/drawing/2014/main" id="{984A1994-58C7-B24F-9F60-4C95C31FB9CD}"/>
              </a:ext>
            </a:extLst>
          </p:cNvPr>
          <p:cNvSpPr txBox="1"/>
          <p:nvPr/>
        </p:nvSpPr>
        <p:spPr>
          <a:xfrm>
            <a:off x="7566053" y="1060294"/>
            <a:ext cx="1933476" cy="595804"/>
          </a:xfrm>
          <a:prstGeom prst="rect">
            <a:avLst/>
          </a:prstGeom>
          <a:noFill/>
        </p:spPr>
        <p:txBody>
          <a:bodyPr wrap="square" lIns="0" tIns="0" rIns="0" bIns="0" rtlCol="0">
            <a:spAutoFit/>
          </a:bodyPr>
          <a:lstStyle/>
          <a:p>
            <a:pPr>
              <a:lnSpc>
                <a:spcPct val="120000"/>
              </a:lnSpc>
              <a:spcAft>
                <a:spcPts val="800"/>
              </a:spcAft>
            </a:pPr>
            <a:r>
              <a:rPr lang="en-US" sz="1100" kern="1500" dirty="0">
                <a:solidFill>
                  <a:schemeClr val="bg1"/>
                </a:solidFill>
                <a:ea typeface="Inter Tight" pitchFamily="2" charset="0"/>
                <a:cs typeface="Plus Jakarta Sans" pitchFamily="2" charset="0"/>
              </a:rPr>
              <a:t>Lorem Ipsum is simply dummy text of the printing and typesetting industry.</a:t>
            </a:r>
          </a:p>
        </p:txBody>
      </p:sp>
      <p:sp>
        <p:nvSpPr>
          <p:cNvPr id="53" name="TextBox 76">
            <a:extLst>
              <a:ext uri="{FF2B5EF4-FFF2-40B4-BE49-F238E27FC236}">
                <a16:creationId xmlns:a16="http://schemas.microsoft.com/office/drawing/2014/main" id="{4C6AD7F1-9FB2-D345-8552-2F5B64BB0252}"/>
              </a:ext>
            </a:extLst>
          </p:cNvPr>
          <p:cNvSpPr txBox="1"/>
          <p:nvPr/>
        </p:nvSpPr>
        <p:spPr>
          <a:xfrm>
            <a:off x="7606513" y="5589300"/>
            <a:ext cx="2468071" cy="321306"/>
          </a:xfrm>
          <a:prstGeom prst="rect">
            <a:avLst/>
          </a:prstGeom>
          <a:noFill/>
        </p:spPr>
        <p:txBody>
          <a:bodyPr wrap="square" lIns="0" tIns="0" rIns="0" bIns="0" rtlCol="0">
            <a:spAutoFit/>
          </a:bodyPr>
          <a:lstStyle/>
          <a:p>
            <a:pPr>
              <a:lnSpc>
                <a:spcPct val="120000"/>
              </a:lnSpc>
              <a:spcAft>
                <a:spcPts val="800"/>
              </a:spcAft>
            </a:pPr>
            <a:r>
              <a:rPr lang="en-US" sz="900" kern="1500" dirty="0">
                <a:solidFill>
                  <a:schemeClr val="bg1"/>
                </a:solidFill>
                <a:ea typeface="Inter Tight" pitchFamily="2" charset="0"/>
                <a:cs typeface="Plus Jakarta Sans" pitchFamily="2" charset="0"/>
              </a:rPr>
              <a:t>Lorem Ipsum is simply dummy text of the printing and typesetting industry.</a:t>
            </a:r>
          </a:p>
        </p:txBody>
      </p:sp>
      <p:pic>
        <p:nvPicPr>
          <p:cNvPr id="58" name="Image 57">
            <a:extLst>
              <a:ext uri="{FF2B5EF4-FFF2-40B4-BE49-F238E27FC236}">
                <a16:creationId xmlns:a16="http://schemas.microsoft.com/office/drawing/2014/main" id="{3E3088EF-A7B5-0B44-B844-195D4108B2AD}"/>
              </a:ext>
            </a:extLst>
          </p:cNvPr>
          <p:cNvPicPr>
            <a:picLocks noChangeAspect="1"/>
          </p:cNvPicPr>
          <p:nvPr/>
        </p:nvPicPr>
        <p:blipFill>
          <a:blip r:embed="rId7"/>
          <a:stretch>
            <a:fillRect/>
          </a:stretch>
        </p:blipFill>
        <p:spPr>
          <a:xfrm>
            <a:off x="9728062" y="6379563"/>
            <a:ext cx="2159000" cy="114300"/>
          </a:xfrm>
          <a:prstGeom prst="rect">
            <a:avLst/>
          </a:prstGeom>
        </p:spPr>
      </p:pic>
      <p:pic>
        <p:nvPicPr>
          <p:cNvPr id="35" name="Image 34">
            <a:extLst>
              <a:ext uri="{FF2B5EF4-FFF2-40B4-BE49-F238E27FC236}">
                <a16:creationId xmlns:a16="http://schemas.microsoft.com/office/drawing/2014/main" id="{1940C77F-9990-2C46-8ECE-89EFFA4920B9}"/>
              </a:ext>
            </a:extLst>
          </p:cNvPr>
          <p:cNvPicPr>
            <a:picLocks noChangeAspect="1"/>
          </p:cNvPicPr>
          <p:nvPr/>
        </p:nvPicPr>
        <p:blipFill>
          <a:blip r:embed="rId8"/>
          <a:stretch>
            <a:fillRect/>
          </a:stretch>
        </p:blipFill>
        <p:spPr>
          <a:xfrm>
            <a:off x="545113" y="203614"/>
            <a:ext cx="2419874" cy="780995"/>
          </a:xfrm>
          <a:prstGeom prst="rect">
            <a:avLst/>
          </a:prstGeom>
        </p:spPr>
      </p:pic>
    </p:spTree>
    <p:extLst>
      <p:ext uri="{BB962C8B-B14F-4D97-AF65-F5344CB8AC3E}">
        <p14:creationId xmlns:p14="http://schemas.microsoft.com/office/powerpoint/2010/main" val="776320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F04D2E58-1D7B-5D4E-AE0E-B13A77FFC209}"/>
              </a:ext>
            </a:extLst>
          </p:cNvPr>
          <p:cNvPicPr>
            <a:picLocks noChangeAspect="1"/>
          </p:cNvPicPr>
          <p:nvPr/>
        </p:nvPicPr>
        <p:blipFill>
          <a:blip r:embed="rId3"/>
          <a:stretch>
            <a:fillRect/>
          </a:stretch>
        </p:blipFill>
        <p:spPr>
          <a:xfrm>
            <a:off x="9249092" y="785652"/>
            <a:ext cx="2908300" cy="4368800"/>
          </a:xfrm>
          <a:prstGeom prst="rect">
            <a:avLst/>
          </a:prstGeom>
        </p:spPr>
      </p:pic>
      <p:sp>
        <p:nvSpPr>
          <p:cNvPr id="27" name="Rectangle 26">
            <a:extLst>
              <a:ext uri="{FF2B5EF4-FFF2-40B4-BE49-F238E27FC236}">
                <a16:creationId xmlns:a16="http://schemas.microsoft.com/office/drawing/2014/main" id="{499A31FA-C8C1-E043-B294-C10CFE3F346B}"/>
              </a:ext>
            </a:extLst>
          </p:cNvPr>
          <p:cNvSpPr/>
          <p:nvPr/>
        </p:nvSpPr>
        <p:spPr>
          <a:xfrm>
            <a:off x="-52626" y="0"/>
            <a:ext cx="12192000" cy="1089660"/>
          </a:xfrm>
          <a:prstGeom prst="rect">
            <a:avLst/>
          </a:prstGeom>
          <a:solidFill>
            <a:srgbClr val="006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6A66"/>
              </a:solidFill>
            </a:endParaRPr>
          </a:p>
        </p:txBody>
      </p:sp>
      <p:pic>
        <p:nvPicPr>
          <p:cNvPr id="30" name="Image 29">
            <a:extLst>
              <a:ext uri="{FF2B5EF4-FFF2-40B4-BE49-F238E27FC236}">
                <a16:creationId xmlns:a16="http://schemas.microsoft.com/office/drawing/2014/main" id="{EC08C489-6459-4A4E-BD26-FBDBDB47AE0B}"/>
              </a:ext>
            </a:extLst>
          </p:cNvPr>
          <p:cNvPicPr>
            <a:picLocks noChangeAspect="1"/>
          </p:cNvPicPr>
          <p:nvPr/>
        </p:nvPicPr>
        <p:blipFill>
          <a:blip r:embed="rId4"/>
          <a:stretch>
            <a:fillRect/>
          </a:stretch>
        </p:blipFill>
        <p:spPr>
          <a:xfrm>
            <a:off x="9598898" y="6319362"/>
            <a:ext cx="2247900" cy="266700"/>
          </a:xfrm>
          <a:prstGeom prst="rect">
            <a:avLst/>
          </a:prstGeom>
        </p:spPr>
      </p:pic>
      <p:sp>
        <p:nvSpPr>
          <p:cNvPr id="2" name="Titre 1">
            <a:extLst>
              <a:ext uri="{FF2B5EF4-FFF2-40B4-BE49-F238E27FC236}">
                <a16:creationId xmlns:a16="http://schemas.microsoft.com/office/drawing/2014/main" id="{F5DF2A20-2C8E-C84D-9D67-D29702DF1C52}"/>
              </a:ext>
            </a:extLst>
          </p:cNvPr>
          <p:cNvSpPr txBox="1">
            <a:spLocks/>
          </p:cNvSpPr>
          <p:nvPr/>
        </p:nvSpPr>
        <p:spPr>
          <a:xfrm>
            <a:off x="2090226" y="1723831"/>
            <a:ext cx="7803286" cy="2203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Building on the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outcomes</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of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previous</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Global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Conferences</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and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guided</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by the Durban Call to Action, </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the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Sixth</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Global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Conference</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will</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provide</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platform</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for dialogue and exchange,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fostering</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the sharing of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innovative</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and effective solutions,</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identifying</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persistent challenges and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defining</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urgent and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concrete</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measures</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to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accelerate</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the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elimination</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of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child</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labour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worldwide</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a:t>
            </a:r>
          </a:p>
        </p:txBody>
      </p:sp>
      <p:grpSp>
        <p:nvGrpSpPr>
          <p:cNvPr id="3" name="Group 66">
            <a:extLst>
              <a:ext uri="{FF2B5EF4-FFF2-40B4-BE49-F238E27FC236}">
                <a16:creationId xmlns:a16="http://schemas.microsoft.com/office/drawing/2014/main" id="{B9561101-8EC5-E249-AB56-78BE96FE9C78}"/>
              </a:ext>
            </a:extLst>
          </p:cNvPr>
          <p:cNvGrpSpPr/>
          <p:nvPr/>
        </p:nvGrpSpPr>
        <p:grpSpPr>
          <a:xfrm>
            <a:off x="1642613" y="1738821"/>
            <a:ext cx="325182" cy="325178"/>
            <a:chOff x="6016222" y="4375596"/>
            <a:chExt cx="460095" cy="460089"/>
          </a:xfrm>
          <a:solidFill>
            <a:srgbClr val="F6BD32"/>
          </a:solidFill>
        </p:grpSpPr>
        <p:sp>
          <p:nvSpPr>
            <p:cNvPr id="4" name="Oval 67">
              <a:extLst>
                <a:ext uri="{FF2B5EF4-FFF2-40B4-BE49-F238E27FC236}">
                  <a16:creationId xmlns:a16="http://schemas.microsoft.com/office/drawing/2014/main" id="{9C5AA82C-1625-434F-AB46-86638DE239E1}"/>
                </a:ext>
              </a:extLst>
            </p:cNvPr>
            <p:cNvSpPr/>
            <p:nvPr/>
          </p:nvSpPr>
          <p:spPr>
            <a:xfrm>
              <a:off x="6016222" y="4375596"/>
              <a:ext cx="460095" cy="4600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5" name="Group 68">
              <a:extLst>
                <a:ext uri="{FF2B5EF4-FFF2-40B4-BE49-F238E27FC236}">
                  <a16:creationId xmlns:a16="http://schemas.microsoft.com/office/drawing/2014/main" id="{8AAA4752-71B2-C048-B317-02B7218C446B}"/>
                </a:ext>
              </a:extLst>
            </p:cNvPr>
            <p:cNvGrpSpPr/>
            <p:nvPr/>
          </p:nvGrpSpPr>
          <p:grpSpPr>
            <a:xfrm>
              <a:off x="6176270" y="4535610"/>
              <a:ext cx="140000" cy="140061"/>
              <a:chOff x="3985022" y="4117138"/>
              <a:chExt cx="98822" cy="98866"/>
            </a:xfrm>
            <a:grpFill/>
          </p:grpSpPr>
          <p:cxnSp>
            <p:nvCxnSpPr>
              <p:cNvPr id="6" name="Straight Connector 69">
                <a:extLst>
                  <a:ext uri="{FF2B5EF4-FFF2-40B4-BE49-F238E27FC236}">
                    <a16:creationId xmlns:a16="http://schemas.microsoft.com/office/drawing/2014/main" id="{D589825B-8D15-8443-BFFD-EAE5EAEC32B4}"/>
                  </a:ext>
                </a:extLst>
              </p:cNvPr>
              <p:cNvCxnSpPr/>
              <p:nvPr/>
            </p:nvCxnSpPr>
            <p:spPr>
              <a:xfrm flipV="1">
                <a:off x="3985022" y="4117181"/>
                <a:ext cx="98822" cy="98822"/>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7" name="Straight Connector 70">
                <a:extLst>
                  <a:ext uri="{FF2B5EF4-FFF2-40B4-BE49-F238E27FC236}">
                    <a16:creationId xmlns:a16="http://schemas.microsoft.com/office/drawing/2014/main" id="{ED1A6ADB-95E4-1847-944B-93F4AD7C9221}"/>
                  </a:ext>
                </a:extLst>
              </p:cNvPr>
              <p:cNvCxnSpPr>
                <a:cxnSpLocks/>
              </p:cNvCxnSpPr>
              <p:nvPr/>
            </p:nvCxnSpPr>
            <p:spPr>
              <a:xfrm>
                <a:off x="3985022" y="4117138"/>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8" name="Straight Connector 71">
                <a:extLst>
                  <a:ext uri="{FF2B5EF4-FFF2-40B4-BE49-F238E27FC236}">
                    <a16:creationId xmlns:a16="http://schemas.microsoft.com/office/drawing/2014/main" id="{76CDFF9C-76EE-C94C-84BA-C6A52A6E63B4}"/>
                  </a:ext>
                </a:extLst>
              </p:cNvPr>
              <p:cNvCxnSpPr>
                <a:cxnSpLocks/>
              </p:cNvCxnSpPr>
              <p:nvPr/>
            </p:nvCxnSpPr>
            <p:spPr>
              <a:xfrm rot="5400000">
                <a:off x="4034432" y="4166592"/>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9" name="Titre 1">
            <a:extLst>
              <a:ext uri="{FF2B5EF4-FFF2-40B4-BE49-F238E27FC236}">
                <a16:creationId xmlns:a16="http://schemas.microsoft.com/office/drawing/2014/main" id="{DAE5EE58-E9BE-7E40-B54B-B80B889D5292}"/>
              </a:ext>
            </a:extLst>
          </p:cNvPr>
          <p:cNvSpPr txBox="1">
            <a:spLocks/>
          </p:cNvSpPr>
          <p:nvPr/>
        </p:nvSpPr>
        <p:spPr>
          <a:xfrm>
            <a:off x="2090226" y="4355271"/>
            <a:ext cx="6791450" cy="20904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Through</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round tables, high-</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level</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discussions and interactive sessions, </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participants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will</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seek</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to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generate</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real impact in the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lives</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of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children</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currently</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t>
            </a:r>
            <a:r>
              <a:rPr lang="fr-FR" sz="2200" b="1"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affected</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while</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laying</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the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groundwork</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for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sustained</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and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coordinated</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action </a:t>
            </a:r>
            <a:r>
              <a:rPr lang="fr-FR" sz="22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beyond</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2030.</a:t>
            </a:r>
          </a:p>
        </p:txBody>
      </p:sp>
      <p:grpSp>
        <p:nvGrpSpPr>
          <p:cNvPr id="10" name="Group 66">
            <a:extLst>
              <a:ext uri="{FF2B5EF4-FFF2-40B4-BE49-F238E27FC236}">
                <a16:creationId xmlns:a16="http://schemas.microsoft.com/office/drawing/2014/main" id="{19DCB917-1214-7042-B2E0-B46BBE618E52}"/>
              </a:ext>
            </a:extLst>
          </p:cNvPr>
          <p:cNvGrpSpPr/>
          <p:nvPr/>
        </p:nvGrpSpPr>
        <p:grpSpPr>
          <a:xfrm>
            <a:off x="1642613" y="4377088"/>
            <a:ext cx="325182" cy="325178"/>
            <a:chOff x="6016222" y="4375596"/>
            <a:chExt cx="460095" cy="460089"/>
          </a:xfrm>
          <a:solidFill>
            <a:srgbClr val="F6BD32"/>
          </a:solidFill>
        </p:grpSpPr>
        <p:sp>
          <p:nvSpPr>
            <p:cNvPr id="11" name="Oval 67">
              <a:extLst>
                <a:ext uri="{FF2B5EF4-FFF2-40B4-BE49-F238E27FC236}">
                  <a16:creationId xmlns:a16="http://schemas.microsoft.com/office/drawing/2014/main" id="{FB6CDDAF-F4B2-E944-87D8-6C533D332DF2}"/>
                </a:ext>
              </a:extLst>
            </p:cNvPr>
            <p:cNvSpPr/>
            <p:nvPr/>
          </p:nvSpPr>
          <p:spPr>
            <a:xfrm>
              <a:off x="6016222" y="4375596"/>
              <a:ext cx="460095" cy="4600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2" name="Group 68">
              <a:extLst>
                <a:ext uri="{FF2B5EF4-FFF2-40B4-BE49-F238E27FC236}">
                  <a16:creationId xmlns:a16="http://schemas.microsoft.com/office/drawing/2014/main" id="{4FD156C9-481A-4E49-A282-0F74899DAA5C}"/>
                </a:ext>
              </a:extLst>
            </p:cNvPr>
            <p:cNvGrpSpPr/>
            <p:nvPr/>
          </p:nvGrpSpPr>
          <p:grpSpPr>
            <a:xfrm>
              <a:off x="6176270" y="4535610"/>
              <a:ext cx="140000" cy="140061"/>
              <a:chOff x="3985022" y="4117138"/>
              <a:chExt cx="98822" cy="98866"/>
            </a:xfrm>
            <a:grpFill/>
          </p:grpSpPr>
          <p:cxnSp>
            <p:nvCxnSpPr>
              <p:cNvPr id="13" name="Straight Connector 69">
                <a:extLst>
                  <a:ext uri="{FF2B5EF4-FFF2-40B4-BE49-F238E27FC236}">
                    <a16:creationId xmlns:a16="http://schemas.microsoft.com/office/drawing/2014/main" id="{6010C75E-3054-0E49-B619-DA5FE0CD31E0}"/>
                  </a:ext>
                </a:extLst>
              </p:cNvPr>
              <p:cNvCxnSpPr/>
              <p:nvPr/>
            </p:nvCxnSpPr>
            <p:spPr>
              <a:xfrm flipV="1">
                <a:off x="3985022" y="4117181"/>
                <a:ext cx="98822" cy="98822"/>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14" name="Straight Connector 70">
                <a:extLst>
                  <a:ext uri="{FF2B5EF4-FFF2-40B4-BE49-F238E27FC236}">
                    <a16:creationId xmlns:a16="http://schemas.microsoft.com/office/drawing/2014/main" id="{8AEA0894-82B7-014D-9A59-93BDD22FD506}"/>
                  </a:ext>
                </a:extLst>
              </p:cNvPr>
              <p:cNvCxnSpPr>
                <a:cxnSpLocks/>
              </p:cNvCxnSpPr>
              <p:nvPr/>
            </p:nvCxnSpPr>
            <p:spPr>
              <a:xfrm>
                <a:off x="3985022" y="4117138"/>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15" name="Straight Connector 71">
                <a:extLst>
                  <a:ext uri="{FF2B5EF4-FFF2-40B4-BE49-F238E27FC236}">
                    <a16:creationId xmlns:a16="http://schemas.microsoft.com/office/drawing/2014/main" id="{6A72E802-7F44-C442-B6BA-B4359DC816FF}"/>
                  </a:ext>
                </a:extLst>
              </p:cNvPr>
              <p:cNvCxnSpPr>
                <a:cxnSpLocks/>
              </p:cNvCxnSpPr>
              <p:nvPr/>
            </p:nvCxnSpPr>
            <p:spPr>
              <a:xfrm rot="5400000">
                <a:off x="4034432" y="4166592"/>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grpSp>
      </p:grpSp>
      <p:pic>
        <p:nvPicPr>
          <p:cNvPr id="22" name="Image 21">
            <a:extLst>
              <a:ext uri="{FF2B5EF4-FFF2-40B4-BE49-F238E27FC236}">
                <a16:creationId xmlns:a16="http://schemas.microsoft.com/office/drawing/2014/main" id="{91CCBDC5-3BD7-A849-9B4A-7DA4707626ED}"/>
              </a:ext>
            </a:extLst>
          </p:cNvPr>
          <p:cNvPicPr>
            <a:picLocks noChangeAspect="1"/>
          </p:cNvPicPr>
          <p:nvPr/>
        </p:nvPicPr>
        <p:blipFill>
          <a:blip r:embed="rId5"/>
          <a:stretch>
            <a:fillRect/>
          </a:stretch>
        </p:blipFill>
        <p:spPr>
          <a:xfrm>
            <a:off x="8428979" y="36015"/>
            <a:ext cx="3158149" cy="1019269"/>
          </a:xfrm>
          <a:prstGeom prst="rect">
            <a:avLst/>
          </a:prstGeom>
        </p:spPr>
      </p:pic>
      <p:pic>
        <p:nvPicPr>
          <p:cNvPr id="23" name="Image 22">
            <a:extLst>
              <a:ext uri="{FF2B5EF4-FFF2-40B4-BE49-F238E27FC236}">
                <a16:creationId xmlns:a16="http://schemas.microsoft.com/office/drawing/2014/main" id="{92365CF1-3AE0-0B49-9B41-9B9AF76DEFC9}"/>
              </a:ext>
            </a:extLst>
          </p:cNvPr>
          <p:cNvPicPr>
            <a:picLocks noChangeAspect="1"/>
          </p:cNvPicPr>
          <p:nvPr/>
        </p:nvPicPr>
        <p:blipFill>
          <a:blip r:embed="rId6"/>
          <a:stretch>
            <a:fillRect/>
          </a:stretch>
        </p:blipFill>
        <p:spPr>
          <a:xfrm>
            <a:off x="492801" y="185783"/>
            <a:ext cx="2419874" cy="780995"/>
          </a:xfrm>
          <a:prstGeom prst="rect">
            <a:avLst/>
          </a:prstGeom>
        </p:spPr>
      </p:pic>
    </p:spTree>
    <p:extLst>
      <p:ext uri="{BB962C8B-B14F-4D97-AF65-F5344CB8AC3E}">
        <p14:creationId xmlns:p14="http://schemas.microsoft.com/office/powerpoint/2010/main" val="2469775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5A73F8-45A7-7141-9725-A6D1DCA4858C}"/>
              </a:ext>
            </a:extLst>
          </p:cNvPr>
          <p:cNvPicPr>
            <a:picLocks noChangeAspect="1"/>
          </p:cNvPicPr>
          <p:nvPr/>
        </p:nvPicPr>
        <p:blipFill>
          <a:blip r:embed="rId3"/>
          <a:stretch>
            <a:fillRect/>
          </a:stretch>
        </p:blipFill>
        <p:spPr>
          <a:xfrm>
            <a:off x="-77152" y="785652"/>
            <a:ext cx="2908300" cy="4368800"/>
          </a:xfrm>
          <a:prstGeom prst="rect">
            <a:avLst/>
          </a:prstGeom>
        </p:spPr>
      </p:pic>
      <p:pic>
        <p:nvPicPr>
          <p:cNvPr id="3" name="Image 2">
            <a:extLst>
              <a:ext uri="{FF2B5EF4-FFF2-40B4-BE49-F238E27FC236}">
                <a16:creationId xmlns:a16="http://schemas.microsoft.com/office/drawing/2014/main" id="{5E50B875-AB45-1B47-B909-6E17F0B36863}"/>
              </a:ext>
            </a:extLst>
          </p:cNvPr>
          <p:cNvPicPr>
            <a:picLocks noChangeAspect="1"/>
          </p:cNvPicPr>
          <p:nvPr/>
        </p:nvPicPr>
        <p:blipFill>
          <a:blip r:embed="rId4"/>
          <a:stretch>
            <a:fillRect/>
          </a:stretch>
        </p:blipFill>
        <p:spPr>
          <a:xfrm>
            <a:off x="0" y="0"/>
            <a:ext cx="12192000" cy="1079500"/>
          </a:xfrm>
          <a:prstGeom prst="rect">
            <a:avLst/>
          </a:prstGeom>
        </p:spPr>
      </p:pic>
      <p:grpSp>
        <p:nvGrpSpPr>
          <p:cNvPr id="40" name="Groupe 39">
            <a:extLst>
              <a:ext uri="{FF2B5EF4-FFF2-40B4-BE49-F238E27FC236}">
                <a16:creationId xmlns:a16="http://schemas.microsoft.com/office/drawing/2014/main" id="{324B0EDD-D9AA-0941-A7E8-EBCB0754E6BF}"/>
              </a:ext>
            </a:extLst>
          </p:cNvPr>
          <p:cNvGrpSpPr/>
          <p:nvPr/>
        </p:nvGrpSpPr>
        <p:grpSpPr>
          <a:xfrm>
            <a:off x="1790654" y="2194607"/>
            <a:ext cx="8797858" cy="3835201"/>
            <a:chOff x="1661444" y="2356018"/>
            <a:chExt cx="8797858" cy="3835201"/>
          </a:xfrm>
        </p:grpSpPr>
        <p:sp>
          <p:nvSpPr>
            <p:cNvPr id="15" name="Image 0" descr=" ">
              <a:extLst>
                <a:ext uri="{FF2B5EF4-FFF2-40B4-BE49-F238E27FC236}">
                  <a16:creationId xmlns:a16="http://schemas.microsoft.com/office/drawing/2014/main" id="{47DFEDE5-9070-544B-ACE5-BC068C175501}"/>
                </a:ext>
              </a:extLst>
            </p:cNvPr>
            <p:cNvSpPr/>
            <p:nvPr/>
          </p:nvSpPr>
          <p:spPr>
            <a:xfrm>
              <a:off x="6303541" y="2362901"/>
              <a:ext cx="1605322" cy="1611953"/>
            </a:xfrm>
            <a:custGeom>
              <a:avLst/>
              <a:gdLst>
                <a:gd name="connsiteX0" fmla="*/ 0 w 3169022"/>
                <a:gd name="connsiteY0" fmla="*/ 2239961 h 3182111"/>
                <a:gd name="connsiteX1" fmla="*/ 938275 w 3169022"/>
                <a:gd name="connsiteY1" fmla="*/ 3182111 h 3182111"/>
                <a:gd name="connsiteX2" fmla="*/ 3169022 w 3169022"/>
                <a:gd name="connsiteY2" fmla="*/ 3182111 h 3182111"/>
                <a:gd name="connsiteX3" fmla="*/ 0 w 3169022"/>
                <a:gd name="connsiteY3" fmla="*/ 0 h 3182111"/>
                <a:gd name="connsiteX4" fmla="*/ 0 w 3169022"/>
                <a:gd name="connsiteY4" fmla="*/ 2239961 h 318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022" h="3182111">
                  <a:moveTo>
                    <a:pt x="0" y="2239961"/>
                  </a:moveTo>
                  <a:cubicBezTo>
                    <a:pt x="443837" y="2383677"/>
                    <a:pt x="795147" y="2736436"/>
                    <a:pt x="938275" y="3182111"/>
                  </a:cubicBezTo>
                  <a:lnTo>
                    <a:pt x="3169022" y="3182111"/>
                  </a:lnTo>
                  <a:cubicBezTo>
                    <a:pt x="2968067" y="1519917"/>
                    <a:pt x="1655357" y="201786"/>
                    <a:pt x="0" y="0"/>
                  </a:cubicBezTo>
                  <a:lnTo>
                    <a:pt x="0" y="2239961"/>
                  </a:lnTo>
                  <a:close/>
                </a:path>
              </a:pathLst>
            </a:custGeom>
            <a:solidFill>
              <a:srgbClr val="006A66">
                <a:alpha val="43000"/>
              </a:srgbClr>
            </a:solidFill>
            <a:ln w="13480" cap="flat">
              <a:noFill/>
              <a:prstDash val="solid"/>
              <a:miter/>
            </a:ln>
          </p:spPr>
          <p:txBody>
            <a:bodyPr rtlCol="0" anchor="ctr"/>
            <a:lstStyle/>
            <a:p>
              <a:endParaRPr lang="en-US">
                <a:latin typeface="Schibsted Grotesk" pitchFamily="2" charset="77"/>
                <a:cs typeface="Schibsted Grotesk" pitchFamily="2" charset="77"/>
              </a:endParaRPr>
            </a:p>
          </p:txBody>
        </p:sp>
        <p:sp>
          <p:nvSpPr>
            <p:cNvPr id="16" name="Image 1" descr=" ">
              <a:extLst>
                <a:ext uri="{FF2B5EF4-FFF2-40B4-BE49-F238E27FC236}">
                  <a16:creationId xmlns:a16="http://schemas.microsoft.com/office/drawing/2014/main" id="{2F2C1440-192A-244A-B3F7-C55DDABD360C}"/>
                </a:ext>
              </a:extLst>
            </p:cNvPr>
            <p:cNvSpPr/>
            <p:nvPr/>
          </p:nvSpPr>
          <p:spPr>
            <a:xfrm>
              <a:off x="4231202" y="2362901"/>
              <a:ext cx="1612154" cy="1611953"/>
            </a:xfrm>
            <a:custGeom>
              <a:avLst/>
              <a:gdLst>
                <a:gd name="connsiteX0" fmla="*/ 2240242 w 3182509"/>
                <a:gd name="connsiteY0" fmla="*/ 3182111 h 3182111"/>
                <a:gd name="connsiteX1" fmla="*/ 3182510 w 3182509"/>
                <a:gd name="connsiteY1" fmla="*/ 2239961 h 3182111"/>
                <a:gd name="connsiteX2" fmla="*/ 3182510 w 3182509"/>
                <a:gd name="connsiteY2" fmla="*/ 0 h 3182111"/>
                <a:gd name="connsiteX3" fmla="*/ 0 w 3182509"/>
                <a:gd name="connsiteY3" fmla="*/ 3182111 h 3182111"/>
                <a:gd name="connsiteX4" fmla="*/ 2240242 w 3182509"/>
                <a:gd name="connsiteY4" fmla="*/ 3182111 h 318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509" h="3182111">
                  <a:moveTo>
                    <a:pt x="2240242" y="3182111"/>
                  </a:moveTo>
                  <a:cubicBezTo>
                    <a:pt x="2383976" y="2736436"/>
                    <a:pt x="2736778" y="2383677"/>
                    <a:pt x="3182510" y="2239961"/>
                  </a:cubicBezTo>
                  <a:lnTo>
                    <a:pt x="3182510" y="0"/>
                  </a:lnTo>
                  <a:cubicBezTo>
                    <a:pt x="1520107" y="201786"/>
                    <a:pt x="201811" y="1519917"/>
                    <a:pt x="0" y="3182111"/>
                  </a:cubicBezTo>
                  <a:lnTo>
                    <a:pt x="2240242" y="3182111"/>
                  </a:lnTo>
                  <a:close/>
                </a:path>
              </a:pathLst>
            </a:custGeom>
            <a:solidFill>
              <a:srgbClr val="006A66"/>
            </a:solidFill>
            <a:ln w="13538" cap="flat">
              <a:noFill/>
              <a:prstDash val="solid"/>
              <a:miter/>
            </a:ln>
          </p:spPr>
          <p:txBody>
            <a:bodyPr rtlCol="0" anchor="ctr"/>
            <a:lstStyle/>
            <a:p>
              <a:endParaRPr lang="en-US">
                <a:latin typeface="Schibsted Grotesk" pitchFamily="2" charset="77"/>
                <a:cs typeface="Schibsted Grotesk" pitchFamily="2" charset="77"/>
              </a:endParaRPr>
            </a:p>
          </p:txBody>
        </p:sp>
        <p:sp>
          <p:nvSpPr>
            <p:cNvPr id="17" name="Image 2" descr=" ">
              <a:extLst>
                <a:ext uri="{FF2B5EF4-FFF2-40B4-BE49-F238E27FC236}">
                  <a16:creationId xmlns:a16="http://schemas.microsoft.com/office/drawing/2014/main" id="{4777F150-5649-A344-B40A-6FF74982DB05}"/>
                </a:ext>
              </a:extLst>
            </p:cNvPr>
            <p:cNvSpPr/>
            <p:nvPr/>
          </p:nvSpPr>
          <p:spPr>
            <a:xfrm>
              <a:off x="6303541" y="4433512"/>
              <a:ext cx="1605322" cy="1611952"/>
            </a:xfrm>
            <a:custGeom>
              <a:avLst/>
              <a:gdLst>
                <a:gd name="connsiteX0" fmla="*/ 938275 w 3169022"/>
                <a:gd name="connsiteY0" fmla="*/ 0 h 3182109"/>
                <a:gd name="connsiteX1" fmla="*/ 0 w 3169022"/>
                <a:gd name="connsiteY1" fmla="*/ 942149 h 3182109"/>
                <a:gd name="connsiteX2" fmla="*/ 0 w 3169022"/>
                <a:gd name="connsiteY2" fmla="*/ 3182109 h 3182109"/>
                <a:gd name="connsiteX3" fmla="*/ 3169022 w 3169022"/>
                <a:gd name="connsiteY3" fmla="*/ 0 h 3182109"/>
                <a:gd name="connsiteX4" fmla="*/ 938275 w 3169022"/>
                <a:gd name="connsiteY4" fmla="*/ 0 h 318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022" h="3182109">
                  <a:moveTo>
                    <a:pt x="938275" y="0"/>
                  </a:moveTo>
                  <a:cubicBezTo>
                    <a:pt x="795147" y="445670"/>
                    <a:pt x="443837" y="798432"/>
                    <a:pt x="0" y="942149"/>
                  </a:cubicBezTo>
                  <a:lnTo>
                    <a:pt x="0" y="3182109"/>
                  </a:lnTo>
                  <a:cubicBezTo>
                    <a:pt x="1655357" y="2980324"/>
                    <a:pt x="2968067" y="1662192"/>
                    <a:pt x="3169022" y="0"/>
                  </a:cubicBezTo>
                  <a:lnTo>
                    <a:pt x="938275" y="0"/>
                  </a:lnTo>
                  <a:close/>
                </a:path>
              </a:pathLst>
            </a:custGeom>
            <a:solidFill>
              <a:srgbClr val="F6BD32"/>
            </a:solidFill>
            <a:ln w="13480" cap="flat">
              <a:noFill/>
              <a:prstDash val="solid"/>
              <a:miter/>
            </a:ln>
          </p:spPr>
          <p:txBody>
            <a:bodyPr rtlCol="0" anchor="ctr"/>
            <a:lstStyle/>
            <a:p>
              <a:endParaRPr lang="en-US">
                <a:latin typeface="Schibsted Grotesk" pitchFamily="2" charset="77"/>
                <a:cs typeface="Schibsted Grotesk" pitchFamily="2" charset="77"/>
              </a:endParaRPr>
            </a:p>
          </p:txBody>
        </p:sp>
        <p:sp>
          <p:nvSpPr>
            <p:cNvPr id="18" name="Image 3" descr=" ">
              <a:extLst>
                <a:ext uri="{FF2B5EF4-FFF2-40B4-BE49-F238E27FC236}">
                  <a16:creationId xmlns:a16="http://schemas.microsoft.com/office/drawing/2014/main" id="{02611558-E874-6C41-B738-76AC94E97BF8}"/>
                </a:ext>
              </a:extLst>
            </p:cNvPr>
            <p:cNvSpPr/>
            <p:nvPr/>
          </p:nvSpPr>
          <p:spPr>
            <a:xfrm>
              <a:off x="4231202" y="4433512"/>
              <a:ext cx="1612154" cy="1611952"/>
            </a:xfrm>
            <a:custGeom>
              <a:avLst/>
              <a:gdLst>
                <a:gd name="connsiteX0" fmla="*/ 3182510 w 3182509"/>
                <a:gd name="connsiteY0" fmla="*/ 942149 h 3182109"/>
                <a:gd name="connsiteX1" fmla="*/ 2240242 w 3182509"/>
                <a:gd name="connsiteY1" fmla="*/ 0 h 3182109"/>
                <a:gd name="connsiteX2" fmla="*/ 0 w 3182509"/>
                <a:gd name="connsiteY2" fmla="*/ 0 h 3182109"/>
                <a:gd name="connsiteX3" fmla="*/ 3182510 w 3182509"/>
                <a:gd name="connsiteY3" fmla="*/ 3182109 h 3182109"/>
                <a:gd name="connsiteX4" fmla="*/ 3182510 w 3182509"/>
                <a:gd name="connsiteY4" fmla="*/ 942149 h 318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509" h="3182109">
                  <a:moveTo>
                    <a:pt x="3182510" y="942149"/>
                  </a:moveTo>
                  <a:cubicBezTo>
                    <a:pt x="2736778" y="798432"/>
                    <a:pt x="2383976" y="445670"/>
                    <a:pt x="2240242" y="0"/>
                  </a:cubicBezTo>
                  <a:lnTo>
                    <a:pt x="0" y="0"/>
                  </a:lnTo>
                  <a:cubicBezTo>
                    <a:pt x="201811" y="1662192"/>
                    <a:pt x="1520107" y="2980324"/>
                    <a:pt x="3182510" y="3182109"/>
                  </a:cubicBezTo>
                  <a:lnTo>
                    <a:pt x="3182510" y="942149"/>
                  </a:lnTo>
                  <a:close/>
                </a:path>
              </a:pathLst>
            </a:custGeom>
            <a:solidFill>
              <a:srgbClr val="006A66">
                <a:alpha val="18000"/>
              </a:srgbClr>
            </a:solidFill>
            <a:ln w="13538" cap="flat">
              <a:noFill/>
              <a:prstDash val="solid"/>
              <a:miter/>
            </a:ln>
          </p:spPr>
          <p:txBody>
            <a:bodyPr rtlCol="0" anchor="ctr"/>
            <a:lstStyle/>
            <a:p>
              <a:endParaRPr lang="en-US">
                <a:latin typeface="Schibsted Grotesk" pitchFamily="2" charset="77"/>
                <a:cs typeface="Schibsted Grotesk" pitchFamily="2" charset="77"/>
              </a:endParaRPr>
            </a:p>
          </p:txBody>
        </p:sp>
        <p:grpSp>
          <p:nvGrpSpPr>
            <p:cNvPr id="37" name="Groupe 36">
              <a:extLst>
                <a:ext uri="{FF2B5EF4-FFF2-40B4-BE49-F238E27FC236}">
                  <a16:creationId xmlns:a16="http://schemas.microsoft.com/office/drawing/2014/main" id="{7B806CE7-1EA5-B242-B368-895342EFCCA3}"/>
                </a:ext>
              </a:extLst>
            </p:cNvPr>
            <p:cNvGrpSpPr/>
            <p:nvPr/>
          </p:nvGrpSpPr>
          <p:grpSpPr>
            <a:xfrm>
              <a:off x="4231191" y="2356018"/>
              <a:ext cx="3683058" cy="3696353"/>
              <a:chOff x="3875486" y="1837035"/>
              <a:chExt cx="3978555" cy="3992917"/>
            </a:xfrm>
          </p:grpSpPr>
          <p:sp>
            <p:nvSpPr>
              <p:cNvPr id="19" name="Image 9" descr=" ">
                <a:extLst>
                  <a:ext uri="{FF2B5EF4-FFF2-40B4-BE49-F238E27FC236}">
                    <a16:creationId xmlns:a16="http://schemas.microsoft.com/office/drawing/2014/main" id="{166091A0-35B4-9947-9443-505F8699469D}"/>
                  </a:ext>
                </a:extLst>
              </p:cNvPr>
              <p:cNvSpPr/>
              <p:nvPr/>
            </p:nvSpPr>
            <p:spPr>
              <a:xfrm>
                <a:off x="5835840" y="1837035"/>
                <a:ext cx="50408" cy="1212010"/>
              </a:xfrm>
              <a:custGeom>
                <a:avLst/>
                <a:gdLst>
                  <a:gd name="connsiteX0" fmla="*/ 50482 w 92118"/>
                  <a:gd name="connsiteY0" fmla="*/ 1984 h 2214891"/>
                  <a:gd name="connsiteX1" fmla="*/ 41637 w 92118"/>
                  <a:gd name="connsiteY1" fmla="*/ 1984 h 2214891"/>
                  <a:gd name="connsiteX2" fmla="*/ 1832 w 92118"/>
                  <a:gd name="connsiteY2" fmla="*/ 45089 h 2214891"/>
                  <a:gd name="connsiteX3" fmla="*/ 1832 w 92118"/>
                  <a:gd name="connsiteY3" fmla="*/ 54668 h 2214891"/>
                  <a:gd name="connsiteX4" fmla="*/ 10677 w 92118"/>
                  <a:gd name="connsiteY4" fmla="*/ 54668 h 2214891"/>
                  <a:gd name="connsiteX5" fmla="*/ 46059 w 92118"/>
                  <a:gd name="connsiteY5" fmla="*/ 16352 h 2214891"/>
                  <a:gd name="connsiteX6" fmla="*/ 81441 w 92118"/>
                  <a:gd name="connsiteY6" fmla="*/ 54668 h 2214891"/>
                  <a:gd name="connsiteX7" fmla="*/ 90287 w 92118"/>
                  <a:gd name="connsiteY7" fmla="*/ 54668 h 2214891"/>
                  <a:gd name="connsiteX8" fmla="*/ 90287 w 92118"/>
                  <a:gd name="connsiteY8" fmla="*/ 45089 h 2214891"/>
                  <a:gd name="connsiteX9" fmla="*/ 50482 w 92118"/>
                  <a:gd name="connsiteY9" fmla="*/ 1984 h 2214891"/>
                  <a:gd name="connsiteX10" fmla="*/ 52314 w 92118"/>
                  <a:gd name="connsiteY10" fmla="*/ 2214892 h 2214891"/>
                  <a:gd name="connsiteX11" fmla="*/ 52314 w 92118"/>
                  <a:gd name="connsiteY11" fmla="*/ 6773 h 2214891"/>
                  <a:gd name="connsiteX12" fmla="*/ 39805 w 92118"/>
                  <a:gd name="connsiteY12" fmla="*/ 6773 h 2214891"/>
                  <a:gd name="connsiteX13" fmla="*/ 39805 w 92118"/>
                  <a:gd name="connsiteY13" fmla="*/ 2214892 h 2214891"/>
                  <a:gd name="connsiteX14" fmla="*/ 52314 w 92118"/>
                  <a:gd name="connsiteY14" fmla="*/ 2214892 h 22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18" h="2214891">
                    <a:moveTo>
                      <a:pt x="50482" y="1984"/>
                    </a:moveTo>
                    <a:cubicBezTo>
                      <a:pt x="48039" y="-661"/>
                      <a:pt x="44079" y="-661"/>
                      <a:pt x="41637" y="1984"/>
                    </a:cubicBezTo>
                    <a:lnTo>
                      <a:pt x="1832" y="45089"/>
                    </a:lnTo>
                    <a:cubicBezTo>
                      <a:pt x="-611" y="47735"/>
                      <a:pt x="-611" y="52023"/>
                      <a:pt x="1832" y="54668"/>
                    </a:cubicBezTo>
                    <a:cubicBezTo>
                      <a:pt x="4275" y="57314"/>
                      <a:pt x="8235" y="57314"/>
                      <a:pt x="10677" y="54668"/>
                    </a:cubicBezTo>
                    <a:lnTo>
                      <a:pt x="46059" y="16352"/>
                    </a:lnTo>
                    <a:lnTo>
                      <a:pt x="81441" y="54668"/>
                    </a:lnTo>
                    <a:cubicBezTo>
                      <a:pt x="83884" y="57314"/>
                      <a:pt x="87844" y="57314"/>
                      <a:pt x="90287" y="54668"/>
                    </a:cubicBezTo>
                    <a:cubicBezTo>
                      <a:pt x="92729" y="52023"/>
                      <a:pt x="92729" y="47735"/>
                      <a:pt x="90287" y="45089"/>
                    </a:cubicBezTo>
                    <a:lnTo>
                      <a:pt x="50482" y="1984"/>
                    </a:lnTo>
                    <a:close/>
                    <a:moveTo>
                      <a:pt x="52314" y="2214892"/>
                    </a:moveTo>
                    <a:lnTo>
                      <a:pt x="52314" y="6773"/>
                    </a:lnTo>
                    <a:lnTo>
                      <a:pt x="39805" y="6773"/>
                    </a:lnTo>
                    <a:lnTo>
                      <a:pt x="39805" y="2214892"/>
                    </a:lnTo>
                    <a:lnTo>
                      <a:pt x="52314" y="2214892"/>
                    </a:lnTo>
                    <a:close/>
                  </a:path>
                </a:pathLst>
              </a:custGeom>
              <a:solidFill>
                <a:srgbClr val="006A66"/>
              </a:solidFill>
              <a:ln w="11906" cap="flat">
                <a:noFill/>
                <a:prstDash val="solid"/>
                <a:miter/>
              </a:ln>
            </p:spPr>
            <p:txBody>
              <a:bodyPr rtlCol="0" anchor="ctr"/>
              <a:lstStyle/>
              <a:p>
                <a:endParaRPr lang="en-US">
                  <a:latin typeface="Schibsted Grotesk" pitchFamily="2" charset="77"/>
                  <a:cs typeface="Schibsted Grotesk" pitchFamily="2" charset="77"/>
                </a:endParaRPr>
              </a:p>
            </p:txBody>
          </p:sp>
          <p:sp>
            <p:nvSpPr>
              <p:cNvPr id="20" name="Image 10" descr=" ">
                <a:extLst>
                  <a:ext uri="{FF2B5EF4-FFF2-40B4-BE49-F238E27FC236}">
                    <a16:creationId xmlns:a16="http://schemas.microsoft.com/office/drawing/2014/main" id="{8882B63F-74D7-8648-B4FA-224E6FF19D7E}"/>
                  </a:ext>
                </a:extLst>
              </p:cNvPr>
              <p:cNvSpPr/>
              <p:nvPr/>
            </p:nvSpPr>
            <p:spPr>
              <a:xfrm>
                <a:off x="5835840" y="4617940"/>
                <a:ext cx="50408" cy="1212012"/>
              </a:xfrm>
              <a:custGeom>
                <a:avLst/>
                <a:gdLst>
                  <a:gd name="connsiteX0" fmla="*/ 41637 w 92118"/>
                  <a:gd name="connsiteY0" fmla="*/ 2212914 h 2214894"/>
                  <a:gd name="connsiteX1" fmla="*/ 50482 w 92118"/>
                  <a:gd name="connsiteY1" fmla="*/ 2212914 h 2214894"/>
                  <a:gd name="connsiteX2" fmla="*/ 90287 w 92118"/>
                  <a:gd name="connsiteY2" fmla="*/ 2169808 h 2214894"/>
                  <a:gd name="connsiteX3" fmla="*/ 90287 w 92118"/>
                  <a:gd name="connsiteY3" fmla="*/ 2160217 h 2214894"/>
                  <a:gd name="connsiteX4" fmla="*/ 81441 w 92118"/>
                  <a:gd name="connsiteY4" fmla="*/ 2160217 h 2214894"/>
                  <a:gd name="connsiteX5" fmla="*/ 46059 w 92118"/>
                  <a:gd name="connsiteY5" fmla="*/ 2198541 h 2214894"/>
                  <a:gd name="connsiteX6" fmla="*/ 10677 w 92118"/>
                  <a:gd name="connsiteY6" fmla="*/ 2160217 h 2214894"/>
                  <a:gd name="connsiteX7" fmla="*/ 1832 w 92118"/>
                  <a:gd name="connsiteY7" fmla="*/ 2160217 h 2214894"/>
                  <a:gd name="connsiteX8" fmla="*/ 1832 w 92118"/>
                  <a:gd name="connsiteY8" fmla="*/ 2169808 h 2214894"/>
                  <a:gd name="connsiteX9" fmla="*/ 41637 w 92118"/>
                  <a:gd name="connsiteY9" fmla="*/ 2212914 h 2214894"/>
                  <a:gd name="connsiteX10" fmla="*/ 52314 w 92118"/>
                  <a:gd name="connsiteY10" fmla="*/ 2208118 h 2214894"/>
                  <a:gd name="connsiteX11" fmla="*/ 52314 w 92118"/>
                  <a:gd name="connsiteY11" fmla="*/ 0 h 2214894"/>
                  <a:gd name="connsiteX12" fmla="*/ 39805 w 92118"/>
                  <a:gd name="connsiteY12" fmla="*/ 0 h 2214894"/>
                  <a:gd name="connsiteX13" fmla="*/ 39805 w 92118"/>
                  <a:gd name="connsiteY13" fmla="*/ 2208118 h 2214894"/>
                  <a:gd name="connsiteX14" fmla="*/ 52314 w 92118"/>
                  <a:gd name="connsiteY14" fmla="*/ 2208118 h 22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18" h="2214894">
                    <a:moveTo>
                      <a:pt x="41637" y="2212914"/>
                    </a:moveTo>
                    <a:cubicBezTo>
                      <a:pt x="44079" y="2215555"/>
                      <a:pt x="48039" y="2215555"/>
                      <a:pt x="50482" y="2212914"/>
                    </a:cubicBezTo>
                    <a:lnTo>
                      <a:pt x="90287" y="2169808"/>
                    </a:lnTo>
                    <a:cubicBezTo>
                      <a:pt x="92729" y="2167153"/>
                      <a:pt x="92729" y="2162872"/>
                      <a:pt x="90287" y="2160217"/>
                    </a:cubicBezTo>
                    <a:cubicBezTo>
                      <a:pt x="87844" y="2157575"/>
                      <a:pt x="83884" y="2157575"/>
                      <a:pt x="81441" y="2160217"/>
                    </a:cubicBezTo>
                    <a:lnTo>
                      <a:pt x="46059" y="2198541"/>
                    </a:lnTo>
                    <a:lnTo>
                      <a:pt x="10677" y="2160217"/>
                    </a:lnTo>
                    <a:cubicBezTo>
                      <a:pt x="8235" y="2157575"/>
                      <a:pt x="4275" y="2157575"/>
                      <a:pt x="1832" y="2160217"/>
                    </a:cubicBezTo>
                    <a:cubicBezTo>
                      <a:pt x="-611" y="2162872"/>
                      <a:pt x="-611" y="2167153"/>
                      <a:pt x="1832" y="2169808"/>
                    </a:cubicBezTo>
                    <a:lnTo>
                      <a:pt x="41637" y="2212914"/>
                    </a:lnTo>
                    <a:close/>
                    <a:moveTo>
                      <a:pt x="52314" y="2208118"/>
                    </a:moveTo>
                    <a:lnTo>
                      <a:pt x="52314" y="0"/>
                    </a:lnTo>
                    <a:lnTo>
                      <a:pt x="39805" y="0"/>
                    </a:lnTo>
                    <a:lnTo>
                      <a:pt x="39805" y="2208118"/>
                    </a:lnTo>
                    <a:lnTo>
                      <a:pt x="52314" y="2208118"/>
                    </a:lnTo>
                    <a:close/>
                  </a:path>
                </a:pathLst>
              </a:custGeom>
              <a:solidFill>
                <a:srgbClr val="006A66"/>
              </a:solidFill>
              <a:ln w="11906" cap="flat">
                <a:noFill/>
                <a:prstDash val="solid"/>
                <a:miter/>
              </a:ln>
            </p:spPr>
            <p:txBody>
              <a:bodyPr rtlCol="0" anchor="ctr"/>
              <a:lstStyle/>
              <a:p>
                <a:endParaRPr lang="en-US">
                  <a:latin typeface="Schibsted Grotesk" pitchFamily="2" charset="77"/>
                  <a:cs typeface="Schibsted Grotesk" pitchFamily="2" charset="77"/>
                </a:endParaRPr>
              </a:p>
            </p:txBody>
          </p:sp>
          <p:sp>
            <p:nvSpPr>
              <p:cNvPr id="21" name="Image 11" descr=" ">
                <a:extLst>
                  <a:ext uri="{FF2B5EF4-FFF2-40B4-BE49-F238E27FC236}">
                    <a16:creationId xmlns:a16="http://schemas.microsoft.com/office/drawing/2014/main" id="{12ADED52-1B5C-DB49-AAC0-5AAEFB4B8413}"/>
                  </a:ext>
                </a:extLst>
              </p:cNvPr>
              <p:cNvSpPr/>
              <p:nvPr/>
            </p:nvSpPr>
            <p:spPr>
              <a:xfrm>
                <a:off x="6641877" y="3826875"/>
                <a:ext cx="1212164" cy="50402"/>
              </a:xfrm>
              <a:custGeom>
                <a:avLst/>
                <a:gdLst>
                  <a:gd name="connsiteX0" fmla="*/ 2213191 w 2215172"/>
                  <a:gd name="connsiteY0" fmla="*/ 50476 h 92107"/>
                  <a:gd name="connsiteX1" fmla="*/ 2213191 w 2215172"/>
                  <a:gd name="connsiteY1" fmla="*/ 41632 h 92107"/>
                  <a:gd name="connsiteX2" fmla="*/ 2170080 w 2215172"/>
                  <a:gd name="connsiteY2" fmla="*/ 1832 h 92107"/>
                  <a:gd name="connsiteX3" fmla="*/ 2160487 w 2215172"/>
                  <a:gd name="connsiteY3" fmla="*/ 1832 h 92107"/>
                  <a:gd name="connsiteX4" fmla="*/ 2160487 w 2215172"/>
                  <a:gd name="connsiteY4" fmla="*/ 10676 h 92107"/>
                  <a:gd name="connsiteX5" fmla="*/ 2198816 w 2215172"/>
                  <a:gd name="connsiteY5" fmla="*/ 46054 h 92107"/>
                  <a:gd name="connsiteX6" fmla="*/ 2160487 w 2215172"/>
                  <a:gd name="connsiteY6" fmla="*/ 81431 h 92107"/>
                  <a:gd name="connsiteX7" fmla="*/ 2160487 w 2215172"/>
                  <a:gd name="connsiteY7" fmla="*/ 90276 h 92107"/>
                  <a:gd name="connsiteX8" fmla="*/ 2170080 w 2215172"/>
                  <a:gd name="connsiteY8" fmla="*/ 90276 h 92107"/>
                  <a:gd name="connsiteX9" fmla="*/ 2213191 w 2215172"/>
                  <a:gd name="connsiteY9" fmla="*/ 50476 h 92107"/>
                  <a:gd name="connsiteX10" fmla="*/ 0 w 2215172"/>
                  <a:gd name="connsiteY10" fmla="*/ 52308 h 92107"/>
                  <a:gd name="connsiteX11" fmla="*/ 2208395 w 2215172"/>
                  <a:gd name="connsiteY11" fmla="*/ 52308 h 92107"/>
                  <a:gd name="connsiteX12" fmla="*/ 2208395 w 2215172"/>
                  <a:gd name="connsiteY12" fmla="*/ 39800 h 92107"/>
                  <a:gd name="connsiteX13" fmla="*/ 0 w 2215172"/>
                  <a:gd name="connsiteY13" fmla="*/ 39800 h 92107"/>
                  <a:gd name="connsiteX14" fmla="*/ 0 w 2215172"/>
                  <a:gd name="connsiteY14" fmla="*/ 52308 h 9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5172" h="92107">
                    <a:moveTo>
                      <a:pt x="2213191" y="50476"/>
                    </a:moveTo>
                    <a:cubicBezTo>
                      <a:pt x="2215833" y="48034"/>
                      <a:pt x="2215833" y="44074"/>
                      <a:pt x="2213191" y="41632"/>
                    </a:cubicBezTo>
                    <a:lnTo>
                      <a:pt x="2170080" y="1832"/>
                    </a:lnTo>
                    <a:cubicBezTo>
                      <a:pt x="2167424" y="-611"/>
                      <a:pt x="2163143" y="-611"/>
                      <a:pt x="2160487" y="1832"/>
                    </a:cubicBezTo>
                    <a:cubicBezTo>
                      <a:pt x="2157845" y="4274"/>
                      <a:pt x="2157845" y="8234"/>
                      <a:pt x="2160487" y="10676"/>
                    </a:cubicBezTo>
                    <a:lnTo>
                      <a:pt x="2198816" y="46054"/>
                    </a:lnTo>
                    <a:lnTo>
                      <a:pt x="2160487" y="81431"/>
                    </a:lnTo>
                    <a:cubicBezTo>
                      <a:pt x="2157845" y="83874"/>
                      <a:pt x="2157845" y="87833"/>
                      <a:pt x="2160487" y="90276"/>
                    </a:cubicBezTo>
                    <a:cubicBezTo>
                      <a:pt x="2163143" y="92718"/>
                      <a:pt x="2167424" y="92718"/>
                      <a:pt x="2170080" y="90276"/>
                    </a:cubicBezTo>
                    <a:lnTo>
                      <a:pt x="2213191" y="50476"/>
                    </a:lnTo>
                    <a:close/>
                    <a:moveTo>
                      <a:pt x="0" y="52308"/>
                    </a:moveTo>
                    <a:lnTo>
                      <a:pt x="2208395" y="52308"/>
                    </a:lnTo>
                    <a:lnTo>
                      <a:pt x="2208395" y="39800"/>
                    </a:lnTo>
                    <a:lnTo>
                      <a:pt x="0" y="39800"/>
                    </a:lnTo>
                    <a:lnTo>
                      <a:pt x="0" y="52308"/>
                    </a:lnTo>
                    <a:close/>
                  </a:path>
                </a:pathLst>
              </a:custGeom>
              <a:solidFill>
                <a:srgbClr val="006A66"/>
              </a:solidFill>
              <a:ln w="13532" cap="flat">
                <a:noFill/>
                <a:prstDash val="solid"/>
                <a:miter/>
              </a:ln>
            </p:spPr>
            <p:txBody>
              <a:bodyPr rtlCol="0" anchor="ctr"/>
              <a:lstStyle/>
              <a:p>
                <a:endParaRPr lang="en-US">
                  <a:latin typeface="Schibsted Grotesk" pitchFamily="2" charset="77"/>
                  <a:cs typeface="Schibsted Grotesk" pitchFamily="2" charset="77"/>
                </a:endParaRPr>
              </a:p>
            </p:txBody>
          </p:sp>
          <p:sp>
            <p:nvSpPr>
              <p:cNvPr id="22" name="Image 12" descr=" ">
                <a:extLst>
                  <a:ext uri="{FF2B5EF4-FFF2-40B4-BE49-F238E27FC236}">
                    <a16:creationId xmlns:a16="http://schemas.microsoft.com/office/drawing/2014/main" id="{A4BAB65F-292A-1E4C-8A23-2C0E1AC0A445}"/>
                  </a:ext>
                </a:extLst>
              </p:cNvPr>
              <p:cNvSpPr/>
              <p:nvPr/>
            </p:nvSpPr>
            <p:spPr>
              <a:xfrm>
                <a:off x="3875486" y="3826875"/>
                <a:ext cx="1212162" cy="50401"/>
              </a:xfrm>
              <a:custGeom>
                <a:avLst/>
                <a:gdLst>
                  <a:gd name="connsiteX0" fmla="*/ 1984 w 2215168"/>
                  <a:gd name="connsiteY0" fmla="*/ 41631 h 92106"/>
                  <a:gd name="connsiteX1" fmla="*/ 1984 w 2215168"/>
                  <a:gd name="connsiteY1" fmla="*/ 50475 h 92106"/>
                  <a:gd name="connsiteX2" fmla="*/ 45095 w 2215168"/>
                  <a:gd name="connsiteY2" fmla="*/ 90275 h 92106"/>
                  <a:gd name="connsiteX3" fmla="*/ 54675 w 2215168"/>
                  <a:gd name="connsiteY3" fmla="*/ 90275 h 92106"/>
                  <a:gd name="connsiteX4" fmla="*/ 54675 w 2215168"/>
                  <a:gd name="connsiteY4" fmla="*/ 81431 h 92106"/>
                  <a:gd name="connsiteX5" fmla="*/ 16354 w 2215168"/>
                  <a:gd name="connsiteY5" fmla="*/ 46053 h 92106"/>
                  <a:gd name="connsiteX6" fmla="*/ 54675 w 2215168"/>
                  <a:gd name="connsiteY6" fmla="*/ 10676 h 92106"/>
                  <a:gd name="connsiteX7" fmla="*/ 54675 w 2215168"/>
                  <a:gd name="connsiteY7" fmla="*/ 1832 h 92106"/>
                  <a:gd name="connsiteX8" fmla="*/ 45095 w 2215168"/>
                  <a:gd name="connsiteY8" fmla="*/ 1832 h 92106"/>
                  <a:gd name="connsiteX9" fmla="*/ 1984 w 2215168"/>
                  <a:gd name="connsiteY9" fmla="*/ 41631 h 92106"/>
                  <a:gd name="connsiteX10" fmla="*/ 6774 w 2215168"/>
                  <a:gd name="connsiteY10" fmla="*/ 52307 h 92106"/>
                  <a:gd name="connsiteX11" fmla="*/ 2215169 w 2215168"/>
                  <a:gd name="connsiteY11" fmla="*/ 52307 h 92106"/>
                  <a:gd name="connsiteX12" fmla="*/ 2215169 w 2215168"/>
                  <a:gd name="connsiteY12" fmla="*/ 39800 h 92106"/>
                  <a:gd name="connsiteX13" fmla="*/ 6774 w 2215168"/>
                  <a:gd name="connsiteY13" fmla="*/ 39799 h 92106"/>
                  <a:gd name="connsiteX14" fmla="*/ 6774 w 2215168"/>
                  <a:gd name="connsiteY14" fmla="*/ 523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5168" h="92106">
                    <a:moveTo>
                      <a:pt x="1984" y="41631"/>
                    </a:moveTo>
                    <a:cubicBezTo>
                      <a:pt x="-661" y="44073"/>
                      <a:pt x="-661" y="48033"/>
                      <a:pt x="1984" y="50475"/>
                    </a:cubicBezTo>
                    <a:lnTo>
                      <a:pt x="45095" y="90275"/>
                    </a:lnTo>
                    <a:cubicBezTo>
                      <a:pt x="47741" y="92717"/>
                      <a:pt x="52030" y="92717"/>
                      <a:pt x="54675" y="90275"/>
                    </a:cubicBezTo>
                    <a:cubicBezTo>
                      <a:pt x="57321" y="87833"/>
                      <a:pt x="57321" y="83873"/>
                      <a:pt x="54675" y="81431"/>
                    </a:cubicBezTo>
                    <a:lnTo>
                      <a:pt x="16354" y="46053"/>
                    </a:lnTo>
                    <a:lnTo>
                      <a:pt x="54675" y="10676"/>
                    </a:lnTo>
                    <a:cubicBezTo>
                      <a:pt x="57321" y="8234"/>
                      <a:pt x="57321" y="4274"/>
                      <a:pt x="54675" y="1832"/>
                    </a:cubicBezTo>
                    <a:cubicBezTo>
                      <a:pt x="52030" y="-611"/>
                      <a:pt x="47741" y="-611"/>
                      <a:pt x="45095" y="1832"/>
                    </a:cubicBezTo>
                    <a:lnTo>
                      <a:pt x="1984" y="41631"/>
                    </a:lnTo>
                    <a:close/>
                    <a:moveTo>
                      <a:pt x="6774" y="52307"/>
                    </a:moveTo>
                    <a:lnTo>
                      <a:pt x="2215169" y="52307"/>
                    </a:lnTo>
                    <a:lnTo>
                      <a:pt x="2215169" y="39800"/>
                    </a:lnTo>
                    <a:lnTo>
                      <a:pt x="6774" y="39799"/>
                    </a:lnTo>
                    <a:lnTo>
                      <a:pt x="6774" y="52307"/>
                    </a:lnTo>
                    <a:close/>
                  </a:path>
                </a:pathLst>
              </a:custGeom>
              <a:solidFill>
                <a:srgbClr val="006A66"/>
              </a:solidFill>
              <a:ln w="13532" cap="flat">
                <a:noFill/>
                <a:prstDash val="solid"/>
                <a:miter/>
              </a:ln>
            </p:spPr>
            <p:txBody>
              <a:bodyPr rtlCol="0" anchor="ctr"/>
              <a:lstStyle/>
              <a:p>
                <a:endParaRPr lang="en-US">
                  <a:latin typeface="Schibsted Grotesk" pitchFamily="2" charset="77"/>
                  <a:cs typeface="Schibsted Grotesk" pitchFamily="2" charset="77"/>
                </a:endParaRPr>
              </a:p>
            </p:txBody>
          </p:sp>
        </p:grpSp>
        <p:sp>
          <p:nvSpPr>
            <p:cNvPr id="24" name="TextBox 76">
              <a:extLst>
                <a:ext uri="{FF2B5EF4-FFF2-40B4-BE49-F238E27FC236}">
                  <a16:creationId xmlns:a16="http://schemas.microsoft.com/office/drawing/2014/main" id="{3205DCE9-3725-6140-900A-31689ECF6513}"/>
                </a:ext>
              </a:extLst>
            </p:cNvPr>
            <p:cNvSpPr txBox="1"/>
            <p:nvPr/>
          </p:nvSpPr>
          <p:spPr>
            <a:xfrm>
              <a:off x="8226510" y="2898523"/>
              <a:ext cx="1798931" cy="595869"/>
            </a:xfrm>
            <a:prstGeom prst="rect">
              <a:avLst/>
            </a:prstGeom>
            <a:noFill/>
          </p:spPr>
          <p:txBody>
            <a:bodyPr wrap="square" lIns="0" tIns="0" rIns="0" bIns="0" rtlCol="0">
              <a:spAutoFit/>
            </a:bodyPr>
            <a:lstStyle/>
            <a:p>
              <a:pPr>
                <a:lnSpc>
                  <a:spcPct val="120000"/>
                </a:lnSpc>
                <a:spcAft>
                  <a:spcPts val="800"/>
                </a:spcAft>
              </a:pPr>
              <a:r>
                <a:rPr lang="en-US" sz="1100" kern="1500" dirty="0">
                  <a:solidFill>
                    <a:schemeClr val="tx1">
                      <a:lumMod val="65000"/>
                      <a:lumOff val="35000"/>
                    </a:schemeClr>
                  </a:solidFill>
                  <a:ea typeface="Inter Tight" pitchFamily="2" charset="0"/>
                  <a:cs typeface="Plus Jakarta Sans" pitchFamily="2" charset="0"/>
                </a:rPr>
                <a:t>Lorem Ipsum is simply dummy text of the printing and typesetting industry. </a:t>
              </a:r>
            </a:p>
          </p:txBody>
        </p:sp>
        <p:sp>
          <p:nvSpPr>
            <p:cNvPr id="25" name="TextBox 76">
              <a:extLst>
                <a:ext uri="{FF2B5EF4-FFF2-40B4-BE49-F238E27FC236}">
                  <a16:creationId xmlns:a16="http://schemas.microsoft.com/office/drawing/2014/main" id="{626FEFF5-947B-8A4C-A77D-427494097262}"/>
                </a:ext>
              </a:extLst>
            </p:cNvPr>
            <p:cNvSpPr txBox="1"/>
            <p:nvPr/>
          </p:nvSpPr>
          <p:spPr>
            <a:xfrm>
              <a:off x="8226510" y="2604393"/>
              <a:ext cx="1218532" cy="238879"/>
            </a:xfrm>
            <a:prstGeom prst="rect">
              <a:avLst/>
            </a:prstGeom>
            <a:noFill/>
          </p:spPr>
          <p:txBody>
            <a:bodyPr wrap="square" lIns="0" tIns="0" rIns="0" bIns="0" rtlCol="0">
              <a:spAutoFit/>
            </a:bodyPr>
            <a:lstStyle/>
            <a:p>
              <a:pPr>
                <a:lnSpc>
                  <a:spcPct val="120000"/>
                </a:lnSpc>
                <a:spcAft>
                  <a:spcPts val="800"/>
                </a:spcAft>
              </a:pPr>
              <a:r>
                <a:rPr lang="en-US" sz="1500" b="1" kern="1500" dirty="0">
                  <a:solidFill>
                    <a:srgbClr val="006A66"/>
                  </a:solidFill>
                  <a:ea typeface="Inter Tight" pitchFamily="2" charset="0"/>
                  <a:cs typeface="Plus Jakarta Sans" pitchFamily="2" charset="0"/>
                </a:rPr>
                <a:t>Lorem Ipsum</a:t>
              </a:r>
            </a:p>
          </p:txBody>
        </p:sp>
        <p:sp>
          <p:nvSpPr>
            <p:cNvPr id="26" name="TextBox 76">
              <a:extLst>
                <a:ext uri="{FF2B5EF4-FFF2-40B4-BE49-F238E27FC236}">
                  <a16:creationId xmlns:a16="http://schemas.microsoft.com/office/drawing/2014/main" id="{5D6E06DE-0326-4F4C-8019-25A310A09008}"/>
                </a:ext>
              </a:extLst>
            </p:cNvPr>
            <p:cNvSpPr txBox="1"/>
            <p:nvPr/>
          </p:nvSpPr>
          <p:spPr>
            <a:xfrm>
              <a:off x="8073992" y="5392218"/>
              <a:ext cx="2385310" cy="799001"/>
            </a:xfrm>
            <a:prstGeom prst="rect">
              <a:avLst/>
            </a:prstGeom>
            <a:noFill/>
          </p:spPr>
          <p:txBody>
            <a:bodyPr wrap="square" lIns="0" tIns="0" rIns="0" bIns="0" rtlCol="0">
              <a:spAutoFit/>
            </a:bodyPr>
            <a:lstStyle/>
            <a:p>
              <a:pPr>
                <a:lnSpc>
                  <a:spcPct val="120000"/>
                </a:lnSpc>
                <a:spcAft>
                  <a:spcPts val="800"/>
                </a:spcAft>
              </a:pPr>
              <a:r>
                <a:rPr lang="en-US" sz="1100" kern="1500" dirty="0">
                  <a:solidFill>
                    <a:schemeClr val="tx1">
                      <a:lumMod val="65000"/>
                      <a:lumOff val="35000"/>
                    </a:schemeClr>
                  </a:solidFill>
                  <a:ea typeface="Inter Tight" pitchFamily="2" charset="0"/>
                  <a:cs typeface="Plus Jakarta Sans" pitchFamily="2" charset="0"/>
                </a:rPr>
                <a:t>Lorem Ipsum is simply dummy text of the printing and typesetting industry. Lorem Ipsum has been the industry's standard dummy text</a:t>
              </a:r>
            </a:p>
          </p:txBody>
        </p:sp>
        <p:sp>
          <p:nvSpPr>
            <p:cNvPr id="27" name="TextBox 76">
              <a:extLst>
                <a:ext uri="{FF2B5EF4-FFF2-40B4-BE49-F238E27FC236}">
                  <a16:creationId xmlns:a16="http://schemas.microsoft.com/office/drawing/2014/main" id="{CAC113C2-F76E-E54B-ADBD-354DA47C5623}"/>
                </a:ext>
              </a:extLst>
            </p:cNvPr>
            <p:cNvSpPr txBox="1"/>
            <p:nvPr/>
          </p:nvSpPr>
          <p:spPr>
            <a:xfrm>
              <a:off x="8073992" y="5098088"/>
              <a:ext cx="1218532" cy="238879"/>
            </a:xfrm>
            <a:prstGeom prst="rect">
              <a:avLst/>
            </a:prstGeom>
            <a:noFill/>
          </p:spPr>
          <p:txBody>
            <a:bodyPr wrap="square" lIns="0" tIns="0" rIns="0" bIns="0" rtlCol="0">
              <a:spAutoFit/>
            </a:bodyPr>
            <a:lstStyle/>
            <a:p>
              <a:pPr>
                <a:lnSpc>
                  <a:spcPct val="120000"/>
                </a:lnSpc>
                <a:spcAft>
                  <a:spcPts val="800"/>
                </a:spcAft>
              </a:pPr>
              <a:r>
                <a:rPr lang="en-US" sz="1500" b="1" kern="1500" dirty="0">
                  <a:solidFill>
                    <a:srgbClr val="F6BD32"/>
                  </a:solidFill>
                  <a:ea typeface="Inter Tight" pitchFamily="2" charset="0"/>
                  <a:cs typeface="Plus Jakarta Sans" pitchFamily="2" charset="0"/>
                </a:rPr>
                <a:t>Lorem Ipsum</a:t>
              </a:r>
            </a:p>
          </p:txBody>
        </p:sp>
        <p:sp>
          <p:nvSpPr>
            <p:cNvPr id="28" name="TextBox 76">
              <a:extLst>
                <a:ext uri="{FF2B5EF4-FFF2-40B4-BE49-F238E27FC236}">
                  <a16:creationId xmlns:a16="http://schemas.microsoft.com/office/drawing/2014/main" id="{8BCD2434-27E3-DA4A-98DB-4DC7C329F4F7}"/>
                </a:ext>
              </a:extLst>
            </p:cNvPr>
            <p:cNvSpPr txBox="1"/>
            <p:nvPr/>
          </p:nvSpPr>
          <p:spPr>
            <a:xfrm>
              <a:off x="1661444" y="2921403"/>
              <a:ext cx="2385310" cy="799001"/>
            </a:xfrm>
            <a:prstGeom prst="rect">
              <a:avLst/>
            </a:prstGeom>
            <a:noFill/>
          </p:spPr>
          <p:txBody>
            <a:bodyPr wrap="square" lIns="0" tIns="0" rIns="0" bIns="0" rtlCol="0">
              <a:spAutoFit/>
            </a:bodyPr>
            <a:lstStyle/>
            <a:p>
              <a:pPr>
                <a:lnSpc>
                  <a:spcPct val="120000"/>
                </a:lnSpc>
                <a:spcAft>
                  <a:spcPts val="800"/>
                </a:spcAft>
              </a:pPr>
              <a:r>
                <a:rPr lang="en-US" sz="1100" kern="1500" dirty="0">
                  <a:solidFill>
                    <a:schemeClr val="tx1">
                      <a:lumMod val="65000"/>
                      <a:lumOff val="35000"/>
                    </a:schemeClr>
                  </a:solidFill>
                  <a:ea typeface="Inter Tight" pitchFamily="2" charset="0"/>
                  <a:cs typeface="Plus Jakarta Sans" pitchFamily="2" charset="0"/>
                </a:rPr>
                <a:t>Lorem Ipsum is simply dummy text of the printing and typesetting industry. Lorem Ipsum has been the industry's standard dummy text</a:t>
              </a:r>
            </a:p>
          </p:txBody>
        </p:sp>
        <p:sp>
          <p:nvSpPr>
            <p:cNvPr id="29" name="TextBox 76">
              <a:extLst>
                <a:ext uri="{FF2B5EF4-FFF2-40B4-BE49-F238E27FC236}">
                  <a16:creationId xmlns:a16="http://schemas.microsoft.com/office/drawing/2014/main" id="{18357F87-2CF9-1740-8AE8-D1CD0ADCC560}"/>
                </a:ext>
              </a:extLst>
            </p:cNvPr>
            <p:cNvSpPr txBox="1"/>
            <p:nvPr/>
          </p:nvSpPr>
          <p:spPr>
            <a:xfrm>
              <a:off x="1661444" y="2627273"/>
              <a:ext cx="1218532" cy="238879"/>
            </a:xfrm>
            <a:prstGeom prst="rect">
              <a:avLst/>
            </a:prstGeom>
            <a:noFill/>
          </p:spPr>
          <p:txBody>
            <a:bodyPr wrap="square" lIns="0" tIns="0" rIns="0" bIns="0" rtlCol="0">
              <a:spAutoFit/>
            </a:bodyPr>
            <a:lstStyle/>
            <a:p>
              <a:pPr>
                <a:lnSpc>
                  <a:spcPct val="120000"/>
                </a:lnSpc>
                <a:spcAft>
                  <a:spcPts val="800"/>
                </a:spcAft>
              </a:pPr>
              <a:r>
                <a:rPr lang="en-US" sz="1500" b="1" kern="1500" dirty="0">
                  <a:solidFill>
                    <a:srgbClr val="006A66"/>
                  </a:solidFill>
                  <a:ea typeface="Inter Tight" pitchFamily="2" charset="0"/>
                  <a:cs typeface="Plus Jakarta Sans" pitchFamily="2" charset="0"/>
                </a:rPr>
                <a:t>Lorem Ipsum</a:t>
              </a:r>
            </a:p>
          </p:txBody>
        </p:sp>
        <p:sp>
          <p:nvSpPr>
            <p:cNvPr id="30" name="TextBox 76">
              <a:extLst>
                <a:ext uri="{FF2B5EF4-FFF2-40B4-BE49-F238E27FC236}">
                  <a16:creationId xmlns:a16="http://schemas.microsoft.com/office/drawing/2014/main" id="{216D32E8-1F6C-2F40-A0BA-4352FC813D77}"/>
                </a:ext>
              </a:extLst>
            </p:cNvPr>
            <p:cNvSpPr txBox="1"/>
            <p:nvPr/>
          </p:nvSpPr>
          <p:spPr>
            <a:xfrm>
              <a:off x="1913102" y="5308333"/>
              <a:ext cx="1957378" cy="595869"/>
            </a:xfrm>
            <a:prstGeom prst="rect">
              <a:avLst/>
            </a:prstGeom>
            <a:noFill/>
          </p:spPr>
          <p:txBody>
            <a:bodyPr wrap="square" lIns="0" tIns="0" rIns="0" bIns="0" rtlCol="0">
              <a:spAutoFit/>
            </a:bodyPr>
            <a:lstStyle/>
            <a:p>
              <a:pPr>
                <a:lnSpc>
                  <a:spcPct val="120000"/>
                </a:lnSpc>
                <a:spcAft>
                  <a:spcPts val="800"/>
                </a:spcAft>
              </a:pPr>
              <a:r>
                <a:rPr lang="en-US" sz="1100" kern="1500" dirty="0">
                  <a:solidFill>
                    <a:schemeClr val="tx1">
                      <a:lumMod val="65000"/>
                      <a:lumOff val="35000"/>
                    </a:schemeClr>
                  </a:solidFill>
                  <a:ea typeface="Inter Tight" pitchFamily="2" charset="0"/>
                  <a:cs typeface="Plus Jakarta Sans" pitchFamily="2" charset="0"/>
                </a:rPr>
                <a:t>Lorem Ipsum is simply dummy text of the printing and typesetting industry. </a:t>
              </a:r>
            </a:p>
          </p:txBody>
        </p:sp>
        <p:sp>
          <p:nvSpPr>
            <p:cNvPr id="31" name="TextBox 76">
              <a:extLst>
                <a:ext uri="{FF2B5EF4-FFF2-40B4-BE49-F238E27FC236}">
                  <a16:creationId xmlns:a16="http://schemas.microsoft.com/office/drawing/2014/main" id="{4449F9CD-F29E-0249-A108-730545D5433C}"/>
                </a:ext>
              </a:extLst>
            </p:cNvPr>
            <p:cNvSpPr txBox="1"/>
            <p:nvPr/>
          </p:nvSpPr>
          <p:spPr>
            <a:xfrm>
              <a:off x="1913102" y="5014204"/>
              <a:ext cx="1218532" cy="238879"/>
            </a:xfrm>
            <a:prstGeom prst="rect">
              <a:avLst/>
            </a:prstGeom>
            <a:noFill/>
          </p:spPr>
          <p:txBody>
            <a:bodyPr wrap="square" lIns="0" tIns="0" rIns="0" bIns="0" rtlCol="0">
              <a:spAutoFit/>
            </a:bodyPr>
            <a:lstStyle/>
            <a:p>
              <a:pPr>
                <a:lnSpc>
                  <a:spcPct val="120000"/>
                </a:lnSpc>
                <a:spcAft>
                  <a:spcPts val="800"/>
                </a:spcAft>
              </a:pPr>
              <a:r>
                <a:rPr lang="en-US" sz="1500" b="1" kern="1500" dirty="0">
                  <a:solidFill>
                    <a:srgbClr val="006A66"/>
                  </a:solidFill>
                  <a:ea typeface="Inter Tight" pitchFamily="2" charset="0"/>
                  <a:cs typeface="Plus Jakarta Sans" pitchFamily="2" charset="0"/>
                </a:rPr>
                <a:t>Lorem Ipsum</a:t>
              </a:r>
            </a:p>
          </p:txBody>
        </p:sp>
        <p:sp>
          <p:nvSpPr>
            <p:cNvPr id="33" name="TextBox 76">
              <a:extLst>
                <a:ext uri="{FF2B5EF4-FFF2-40B4-BE49-F238E27FC236}">
                  <a16:creationId xmlns:a16="http://schemas.microsoft.com/office/drawing/2014/main" id="{9D60F74E-E9A6-2F40-B156-91FF3A52C9E7}"/>
                </a:ext>
              </a:extLst>
            </p:cNvPr>
            <p:cNvSpPr txBox="1"/>
            <p:nvPr/>
          </p:nvSpPr>
          <p:spPr>
            <a:xfrm>
              <a:off x="6781778" y="2913835"/>
              <a:ext cx="455026" cy="510595"/>
            </a:xfrm>
            <a:prstGeom prst="rect">
              <a:avLst/>
            </a:prstGeom>
            <a:noFill/>
          </p:spPr>
          <p:txBody>
            <a:bodyPr wrap="square" lIns="0" tIns="0" rIns="0" bIns="0" rtlCol="0">
              <a:spAutoFit/>
            </a:bodyPr>
            <a:lstStyle/>
            <a:p>
              <a:pPr algn="ctr">
                <a:lnSpc>
                  <a:spcPct val="120000"/>
                </a:lnSpc>
                <a:spcAft>
                  <a:spcPts val="800"/>
                </a:spcAft>
              </a:pPr>
              <a:r>
                <a:rPr lang="en-US" sz="3200" kern="1500" dirty="0">
                  <a:solidFill>
                    <a:srgbClr val="006A66"/>
                  </a:solidFill>
                  <a:latin typeface="Aero Matics Light" panose="020B0303060101010101" pitchFamily="34" charset="77"/>
                  <a:ea typeface="Inter Tight" pitchFamily="2" charset="0"/>
                  <a:cs typeface="Plus Jakarta Sans" pitchFamily="2" charset="0"/>
                </a:rPr>
                <a:t>2</a:t>
              </a:r>
            </a:p>
          </p:txBody>
        </p:sp>
        <p:sp>
          <p:nvSpPr>
            <p:cNvPr id="34" name="TextBox 76">
              <a:extLst>
                <a:ext uri="{FF2B5EF4-FFF2-40B4-BE49-F238E27FC236}">
                  <a16:creationId xmlns:a16="http://schemas.microsoft.com/office/drawing/2014/main" id="{155DB82A-2F45-FC46-983B-92377F5BB573}"/>
                </a:ext>
              </a:extLst>
            </p:cNvPr>
            <p:cNvSpPr txBox="1"/>
            <p:nvPr/>
          </p:nvSpPr>
          <p:spPr>
            <a:xfrm>
              <a:off x="6766526" y="4858463"/>
              <a:ext cx="455026" cy="510595"/>
            </a:xfrm>
            <a:prstGeom prst="rect">
              <a:avLst/>
            </a:prstGeom>
            <a:noFill/>
          </p:spPr>
          <p:txBody>
            <a:bodyPr wrap="square" lIns="0" tIns="0" rIns="0" bIns="0" rtlCol="0">
              <a:spAutoFit/>
            </a:bodyPr>
            <a:lstStyle/>
            <a:p>
              <a:pPr algn="ctr">
                <a:lnSpc>
                  <a:spcPct val="120000"/>
                </a:lnSpc>
                <a:spcAft>
                  <a:spcPts val="800"/>
                </a:spcAft>
              </a:pPr>
              <a:r>
                <a:rPr lang="en-US" sz="3200" kern="1500" dirty="0">
                  <a:solidFill>
                    <a:srgbClr val="006A66"/>
                  </a:solidFill>
                  <a:latin typeface="Aero Matics Light" panose="020B0303060101010101" pitchFamily="34" charset="77"/>
                  <a:ea typeface="Inter Tight" pitchFamily="2" charset="0"/>
                  <a:cs typeface="Plus Jakarta Sans" pitchFamily="2" charset="0"/>
                </a:rPr>
                <a:t>3</a:t>
              </a:r>
            </a:p>
          </p:txBody>
        </p:sp>
        <p:sp>
          <p:nvSpPr>
            <p:cNvPr id="35" name="TextBox 76">
              <a:extLst>
                <a:ext uri="{FF2B5EF4-FFF2-40B4-BE49-F238E27FC236}">
                  <a16:creationId xmlns:a16="http://schemas.microsoft.com/office/drawing/2014/main" id="{37E1C185-1F3B-E541-B148-B224798C4DA5}"/>
                </a:ext>
              </a:extLst>
            </p:cNvPr>
            <p:cNvSpPr txBox="1"/>
            <p:nvPr/>
          </p:nvSpPr>
          <p:spPr>
            <a:xfrm>
              <a:off x="4943915" y="4789830"/>
              <a:ext cx="455026" cy="510595"/>
            </a:xfrm>
            <a:prstGeom prst="rect">
              <a:avLst/>
            </a:prstGeom>
            <a:noFill/>
          </p:spPr>
          <p:txBody>
            <a:bodyPr wrap="square" lIns="0" tIns="0" rIns="0" bIns="0" rtlCol="0">
              <a:spAutoFit/>
            </a:bodyPr>
            <a:lstStyle/>
            <a:p>
              <a:pPr algn="ctr">
                <a:lnSpc>
                  <a:spcPct val="120000"/>
                </a:lnSpc>
                <a:spcAft>
                  <a:spcPts val="800"/>
                </a:spcAft>
              </a:pPr>
              <a:r>
                <a:rPr lang="en-US" sz="3200" kern="1500" dirty="0">
                  <a:solidFill>
                    <a:srgbClr val="006A66"/>
                  </a:solidFill>
                  <a:latin typeface="Aero Matics Light" panose="020B0303060101010101" pitchFamily="34" charset="77"/>
                  <a:ea typeface="Inter Tight" pitchFamily="2" charset="0"/>
                  <a:cs typeface="Plus Jakarta Sans" pitchFamily="2" charset="0"/>
                </a:rPr>
                <a:t>4</a:t>
              </a:r>
            </a:p>
          </p:txBody>
        </p:sp>
        <p:sp>
          <p:nvSpPr>
            <p:cNvPr id="36" name="TextBox 76">
              <a:extLst>
                <a:ext uri="{FF2B5EF4-FFF2-40B4-BE49-F238E27FC236}">
                  <a16:creationId xmlns:a16="http://schemas.microsoft.com/office/drawing/2014/main" id="{85D3500C-7C18-1142-83F8-9CCDE7E89660}"/>
                </a:ext>
              </a:extLst>
            </p:cNvPr>
            <p:cNvSpPr txBox="1"/>
            <p:nvPr/>
          </p:nvSpPr>
          <p:spPr>
            <a:xfrm>
              <a:off x="4905784" y="2997721"/>
              <a:ext cx="455026" cy="510595"/>
            </a:xfrm>
            <a:prstGeom prst="rect">
              <a:avLst/>
            </a:prstGeom>
            <a:noFill/>
          </p:spPr>
          <p:txBody>
            <a:bodyPr wrap="square" lIns="0" tIns="0" rIns="0" bIns="0" rtlCol="0">
              <a:spAutoFit/>
            </a:bodyPr>
            <a:lstStyle/>
            <a:p>
              <a:pPr algn="ctr">
                <a:lnSpc>
                  <a:spcPct val="120000"/>
                </a:lnSpc>
                <a:spcAft>
                  <a:spcPts val="800"/>
                </a:spcAft>
              </a:pPr>
              <a:r>
                <a:rPr lang="en-US" sz="3200" kern="1500" dirty="0">
                  <a:solidFill>
                    <a:schemeClr val="bg1"/>
                  </a:solidFill>
                  <a:latin typeface="Aero Matics Light" panose="020B0303060101010101" pitchFamily="34" charset="77"/>
                  <a:ea typeface="Inter Tight" pitchFamily="2" charset="0"/>
                  <a:cs typeface="Plus Jakarta Sans" pitchFamily="2" charset="0"/>
                </a:rPr>
                <a:t>1</a:t>
              </a:r>
            </a:p>
          </p:txBody>
        </p:sp>
      </p:grpSp>
      <p:sp>
        <p:nvSpPr>
          <p:cNvPr id="39" name="TextBox 76">
            <a:extLst>
              <a:ext uri="{FF2B5EF4-FFF2-40B4-BE49-F238E27FC236}">
                <a16:creationId xmlns:a16="http://schemas.microsoft.com/office/drawing/2014/main" id="{CDCC5343-C028-6C4B-AFC6-33DFE11A8ACD}"/>
              </a:ext>
            </a:extLst>
          </p:cNvPr>
          <p:cNvSpPr txBox="1"/>
          <p:nvPr/>
        </p:nvSpPr>
        <p:spPr>
          <a:xfrm>
            <a:off x="4306088" y="1317094"/>
            <a:ext cx="3718885" cy="619924"/>
          </a:xfrm>
          <a:prstGeom prst="rect">
            <a:avLst/>
          </a:prstGeom>
          <a:noFill/>
        </p:spPr>
        <p:txBody>
          <a:bodyPr wrap="square" lIns="0" tIns="0" rIns="0" bIns="0" rtlCol="0">
            <a:spAutoFit/>
          </a:bodyPr>
          <a:lstStyle/>
          <a:p>
            <a:pPr algn="ctr">
              <a:lnSpc>
                <a:spcPct val="120000"/>
              </a:lnSpc>
              <a:spcAft>
                <a:spcPts val="800"/>
              </a:spcAft>
            </a:pPr>
            <a:r>
              <a:rPr lang="en-US" sz="1700" b="1" kern="1500" dirty="0">
                <a:solidFill>
                  <a:schemeClr val="tx1">
                    <a:lumMod val="65000"/>
                    <a:lumOff val="35000"/>
                  </a:schemeClr>
                </a:solidFill>
                <a:ea typeface="Inter Tight" pitchFamily="2" charset="0"/>
                <a:cs typeface="Plus Jakarta Sans" pitchFamily="2" charset="0"/>
              </a:rPr>
              <a:t>Lorem Ipsum is simply dummy text of the printing and typesetting industry.</a:t>
            </a:r>
          </a:p>
        </p:txBody>
      </p:sp>
      <p:pic>
        <p:nvPicPr>
          <p:cNvPr id="41" name="Image 40">
            <a:extLst>
              <a:ext uri="{FF2B5EF4-FFF2-40B4-BE49-F238E27FC236}">
                <a16:creationId xmlns:a16="http://schemas.microsoft.com/office/drawing/2014/main" id="{C431918C-D73C-C04B-9794-1E085B08D711}"/>
              </a:ext>
            </a:extLst>
          </p:cNvPr>
          <p:cNvPicPr>
            <a:picLocks noChangeAspect="1"/>
          </p:cNvPicPr>
          <p:nvPr/>
        </p:nvPicPr>
        <p:blipFill>
          <a:blip r:embed="rId5"/>
          <a:stretch>
            <a:fillRect/>
          </a:stretch>
        </p:blipFill>
        <p:spPr>
          <a:xfrm>
            <a:off x="9651524" y="6319362"/>
            <a:ext cx="2247900" cy="266700"/>
          </a:xfrm>
          <a:prstGeom prst="rect">
            <a:avLst/>
          </a:prstGeom>
        </p:spPr>
      </p:pic>
      <p:pic>
        <p:nvPicPr>
          <p:cNvPr id="38" name="Image 37">
            <a:extLst>
              <a:ext uri="{FF2B5EF4-FFF2-40B4-BE49-F238E27FC236}">
                <a16:creationId xmlns:a16="http://schemas.microsoft.com/office/drawing/2014/main" id="{FB5714DD-7F6F-8B47-8364-5B9F961EA87B}"/>
              </a:ext>
            </a:extLst>
          </p:cNvPr>
          <p:cNvPicPr>
            <a:picLocks noChangeAspect="1"/>
          </p:cNvPicPr>
          <p:nvPr/>
        </p:nvPicPr>
        <p:blipFill>
          <a:blip r:embed="rId6"/>
          <a:stretch>
            <a:fillRect/>
          </a:stretch>
        </p:blipFill>
        <p:spPr>
          <a:xfrm>
            <a:off x="8414661" y="48126"/>
            <a:ext cx="3167490" cy="1015363"/>
          </a:xfrm>
          <a:prstGeom prst="rect">
            <a:avLst/>
          </a:prstGeom>
        </p:spPr>
      </p:pic>
      <p:pic>
        <p:nvPicPr>
          <p:cNvPr id="42" name="Image 41">
            <a:extLst>
              <a:ext uri="{FF2B5EF4-FFF2-40B4-BE49-F238E27FC236}">
                <a16:creationId xmlns:a16="http://schemas.microsoft.com/office/drawing/2014/main" id="{B4E38846-029A-4A4F-B29C-FEF635616F03}"/>
              </a:ext>
            </a:extLst>
          </p:cNvPr>
          <p:cNvPicPr>
            <a:picLocks noChangeAspect="1"/>
          </p:cNvPicPr>
          <p:nvPr/>
        </p:nvPicPr>
        <p:blipFill>
          <a:blip r:embed="rId7"/>
          <a:stretch>
            <a:fillRect/>
          </a:stretch>
        </p:blipFill>
        <p:spPr>
          <a:xfrm>
            <a:off x="545113" y="203614"/>
            <a:ext cx="2419874" cy="780995"/>
          </a:xfrm>
          <a:prstGeom prst="rect">
            <a:avLst/>
          </a:prstGeom>
        </p:spPr>
      </p:pic>
    </p:spTree>
    <p:extLst>
      <p:ext uri="{BB962C8B-B14F-4D97-AF65-F5344CB8AC3E}">
        <p14:creationId xmlns:p14="http://schemas.microsoft.com/office/powerpoint/2010/main" val="1383944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8DF4F88-85E0-C64B-ADA3-832DFCE1D674}"/>
              </a:ext>
            </a:extLst>
          </p:cNvPr>
          <p:cNvPicPr>
            <a:picLocks noChangeAspect="1"/>
          </p:cNvPicPr>
          <p:nvPr/>
        </p:nvPicPr>
        <p:blipFill>
          <a:blip r:embed="rId3"/>
          <a:stretch>
            <a:fillRect/>
          </a:stretch>
        </p:blipFill>
        <p:spPr>
          <a:xfrm>
            <a:off x="-77152" y="785652"/>
            <a:ext cx="2908300" cy="4368800"/>
          </a:xfrm>
          <a:prstGeom prst="rect">
            <a:avLst/>
          </a:prstGeom>
        </p:spPr>
      </p:pic>
      <p:pic>
        <p:nvPicPr>
          <p:cNvPr id="8" name="Image 7">
            <a:extLst>
              <a:ext uri="{FF2B5EF4-FFF2-40B4-BE49-F238E27FC236}">
                <a16:creationId xmlns:a16="http://schemas.microsoft.com/office/drawing/2014/main" id="{233DC319-6471-404A-B623-005FA4F9DE9D}"/>
              </a:ext>
            </a:extLst>
          </p:cNvPr>
          <p:cNvPicPr>
            <a:picLocks noChangeAspect="1"/>
          </p:cNvPicPr>
          <p:nvPr/>
        </p:nvPicPr>
        <p:blipFill>
          <a:blip r:embed="rId4"/>
          <a:stretch>
            <a:fillRect/>
          </a:stretch>
        </p:blipFill>
        <p:spPr>
          <a:xfrm>
            <a:off x="0" y="0"/>
            <a:ext cx="12192000" cy="1079500"/>
          </a:xfrm>
          <a:prstGeom prst="rect">
            <a:avLst/>
          </a:prstGeom>
        </p:spPr>
      </p:pic>
      <p:pic>
        <p:nvPicPr>
          <p:cNvPr id="11" name="Image 10">
            <a:extLst>
              <a:ext uri="{FF2B5EF4-FFF2-40B4-BE49-F238E27FC236}">
                <a16:creationId xmlns:a16="http://schemas.microsoft.com/office/drawing/2014/main" id="{5E982752-4905-9646-8E26-B29EA6B6A908}"/>
              </a:ext>
            </a:extLst>
          </p:cNvPr>
          <p:cNvPicPr>
            <a:picLocks noChangeAspect="1"/>
          </p:cNvPicPr>
          <p:nvPr/>
        </p:nvPicPr>
        <p:blipFill>
          <a:blip r:embed="rId5"/>
          <a:stretch>
            <a:fillRect/>
          </a:stretch>
        </p:blipFill>
        <p:spPr>
          <a:xfrm>
            <a:off x="9651524" y="6319362"/>
            <a:ext cx="2247900" cy="266700"/>
          </a:xfrm>
          <a:prstGeom prst="rect">
            <a:avLst/>
          </a:prstGeom>
        </p:spPr>
      </p:pic>
      <p:graphicFrame>
        <p:nvGraphicFramePr>
          <p:cNvPr id="3" name="Chart 12">
            <a:extLst>
              <a:ext uri="{FF2B5EF4-FFF2-40B4-BE49-F238E27FC236}">
                <a16:creationId xmlns:a16="http://schemas.microsoft.com/office/drawing/2014/main" id="{AA3AD1B9-9294-3841-A270-EF46248D75F4}"/>
              </a:ext>
            </a:extLst>
          </p:cNvPr>
          <p:cNvGraphicFramePr/>
          <p:nvPr>
            <p:extLst>
              <p:ext uri="{D42A27DB-BD31-4B8C-83A1-F6EECF244321}">
                <p14:modId xmlns:p14="http://schemas.microsoft.com/office/powerpoint/2010/main" val="2076736043"/>
              </p:ext>
            </p:extLst>
          </p:nvPr>
        </p:nvGraphicFramePr>
        <p:xfrm>
          <a:off x="7336038" y="1774606"/>
          <a:ext cx="3943677" cy="3266466"/>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16">
            <a:extLst>
              <a:ext uri="{FF2B5EF4-FFF2-40B4-BE49-F238E27FC236}">
                <a16:creationId xmlns:a16="http://schemas.microsoft.com/office/drawing/2014/main" id="{1AAB1FAE-1C96-A94F-B88C-D1B1ECBFA0AA}"/>
              </a:ext>
            </a:extLst>
          </p:cNvPr>
          <p:cNvSpPr/>
          <p:nvPr/>
        </p:nvSpPr>
        <p:spPr>
          <a:xfrm>
            <a:off x="8061164" y="4801500"/>
            <a:ext cx="2691178" cy="95410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solidFill>
                  <a:srgbClr val="404040"/>
                </a:solidFill>
              </a:defRPr>
            </a:lvl1pPr>
          </a:lstStyle>
          <a:p>
            <a:r>
              <a:rPr lang="fr-MA" dirty="0"/>
              <a:t>Le </a:t>
            </a:r>
            <a:r>
              <a:rPr lang="fr-MA" dirty="0" err="1"/>
              <a:t>Lorem</a:t>
            </a:r>
            <a:r>
              <a:rPr lang="fr-MA" dirty="0"/>
              <a:t> </a:t>
            </a:r>
            <a:r>
              <a:rPr lang="fr-MA" dirty="0" err="1"/>
              <a:t>Ipsum</a:t>
            </a:r>
            <a:r>
              <a:rPr lang="fr-MA" dirty="0"/>
              <a:t> est simplement du faux texte employé dans la composition et la mise en page avant impression.</a:t>
            </a:r>
            <a:endParaRPr dirty="0"/>
          </a:p>
        </p:txBody>
      </p:sp>
      <p:sp>
        <p:nvSpPr>
          <p:cNvPr id="14" name="CasellaDiTesto 26">
            <a:extLst>
              <a:ext uri="{FF2B5EF4-FFF2-40B4-BE49-F238E27FC236}">
                <a16:creationId xmlns:a16="http://schemas.microsoft.com/office/drawing/2014/main" id="{1067C9A1-885E-6C4E-9182-996D293221D1}"/>
              </a:ext>
            </a:extLst>
          </p:cNvPr>
          <p:cNvSpPr txBox="1"/>
          <p:nvPr/>
        </p:nvSpPr>
        <p:spPr>
          <a:xfrm>
            <a:off x="1145738" y="1694718"/>
            <a:ext cx="5007559" cy="1748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lvl1pPr>
          </a:lstStyle>
          <a:p>
            <a:r>
              <a:rPr lang="fr-MA" sz="3500" b="1" dirty="0" err="1">
                <a:solidFill>
                  <a:srgbClr val="006A66"/>
                </a:solidFill>
              </a:rPr>
              <a:t>Why</a:t>
            </a:r>
            <a:r>
              <a:rPr lang="fr-MA" sz="3500" b="1" dirty="0">
                <a:solidFill>
                  <a:srgbClr val="006A66"/>
                </a:solidFill>
              </a:rPr>
              <a:t> </a:t>
            </a:r>
            <a:r>
              <a:rPr lang="fr-MA" sz="3500" b="1" dirty="0" err="1">
                <a:solidFill>
                  <a:srgbClr val="006A66"/>
                </a:solidFill>
              </a:rPr>
              <a:t>now</a:t>
            </a:r>
            <a:r>
              <a:rPr lang="fr-MA" sz="3500" b="1" dirty="0">
                <a:solidFill>
                  <a:srgbClr val="006A66"/>
                </a:solidFill>
              </a:rPr>
              <a:t> : </a:t>
            </a:r>
            <a:r>
              <a:rPr lang="fr-MA" sz="3500" dirty="0">
                <a:solidFill>
                  <a:srgbClr val="006A66"/>
                </a:solidFill>
              </a:rPr>
              <a:t>Progress, </a:t>
            </a:r>
            <a:r>
              <a:rPr lang="fr-MA" sz="3500" dirty="0" err="1">
                <a:solidFill>
                  <a:srgbClr val="006A66"/>
                </a:solidFill>
              </a:rPr>
              <a:t>persistence</a:t>
            </a:r>
            <a:r>
              <a:rPr lang="fr-MA" sz="3500" dirty="0">
                <a:solidFill>
                  <a:srgbClr val="006A66"/>
                </a:solidFill>
              </a:rPr>
              <a:t> and the </a:t>
            </a:r>
            <a:r>
              <a:rPr lang="fr-MA" sz="3500" dirty="0" err="1">
                <a:solidFill>
                  <a:srgbClr val="006A66"/>
                </a:solidFill>
              </a:rPr>
              <a:t>policy</a:t>
            </a:r>
            <a:r>
              <a:rPr lang="fr-MA" sz="3500" dirty="0">
                <a:solidFill>
                  <a:srgbClr val="006A66"/>
                </a:solidFill>
              </a:rPr>
              <a:t> </a:t>
            </a:r>
            <a:r>
              <a:rPr lang="fr-MA" sz="3500" dirty="0" err="1">
                <a:solidFill>
                  <a:srgbClr val="006A66"/>
                </a:solidFill>
              </a:rPr>
              <a:t>path</a:t>
            </a:r>
            <a:r>
              <a:rPr lang="fr-MA" sz="3500" dirty="0">
                <a:solidFill>
                  <a:srgbClr val="006A66"/>
                </a:solidFill>
              </a:rPr>
              <a:t> </a:t>
            </a:r>
            <a:r>
              <a:rPr lang="fr-MA" sz="3500" dirty="0" err="1">
                <a:solidFill>
                  <a:srgbClr val="006A66"/>
                </a:solidFill>
              </a:rPr>
              <a:t>forward</a:t>
            </a:r>
            <a:endParaRPr lang="fr-MA" sz="3500" dirty="0">
              <a:solidFill>
                <a:srgbClr val="006A66"/>
              </a:solidFill>
            </a:endParaRPr>
          </a:p>
        </p:txBody>
      </p:sp>
      <p:sp>
        <p:nvSpPr>
          <p:cNvPr id="15" name="TextBox 12">
            <a:extLst>
              <a:ext uri="{FF2B5EF4-FFF2-40B4-BE49-F238E27FC236}">
                <a16:creationId xmlns:a16="http://schemas.microsoft.com/office/drawing/2014/main" id="{DB956660-ECDC-FB48-9E96-D79479573081}"/>
              </a:ext>
            </a:extLst>
          </p:cNvPr>
          <p:cNvSpPr txBox="1"/>
          <p:nvPr/>
        </p:nvSpPr>
        <p:spPr>
          <a:xfrm>
            <a:off x="1145737" y="3541153"/>
            <a:ext cx="5468193"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a:solidFill>
                  <a:srgbClr val="404040"/>
                </a:solidFill>
              </a:defRPr>
            </a:pPr>
            <a:r>
              <a:rPr lang="fr-MA" sz="1500" dirty="0"/>
              <a:t>This </a:t>
            </a:r>
            <a:r>
              <a:rPr lang="fr-MA" sz="1500" dirty="0" err="1"/>
              <a:t>Sixth</a:t>
            </a:r>
            <a:r>
              <a:rPr lang="fr-MA" sz="1500" dirty="0"/>
              <a:t> Global </a:t>
            </a:r>
            <a:r>
              <a:rPr lang="fr-MA" sz="1500" dirty="0" err="1"/>
              <a:t>Conference</a:t>
            </a:r>
            <a:r>
              <a:rPr lang="fr-MA" sz="1500" dirty="0"/>
              <a:t> </a:t>
            </a:r>
            <a:r>
              <a:rPr lang="fr-MA" sz="1500" dirty="0" err="1"/>
              <a:t>takes</a:t>
            </a:r>
            <a:r>
              <a:rPr lang="fr-MA" sz="1500" dirty="0"/>
              <a:t> place at a </a:t>
            </a:r>
            <a:r>
              <a:rPr lang="fr-MA" sz="1500" dirty="0" err="1"/>
              <a:t>critical</a:t>
            </a:r>
            <a:r>
              <a:rPr lang="fr-MA" sz="1500" dirty="0"/>
              <a:t> time. </a:t>
            </a:r>
            <a:r>
              <a:rPr lang="fr-MA" sz="1500" dirty="0" err="1"/>
              <a:t>Today</a:t>
            </a:r>
            <a:r>
              <a:rPr lang="fr-MA" sz="1500" dirty="0"/>
              <a:t>, </a:t>
            </a:r>
            <a:r>
              <a:rPr lang="fr-MA" sz="1500" b="1" dirty="0"/>
              <a:t>138 million </a:t>
            </a:r>
            <a:r>
              <a:rPr lang="fr-MA" sz="1500" b="1" dirty="0" err="1"/>
              <a:t>children</a:t>
            </a:r>
            <a:r>
              <a:rPr lang="fr-MA" sz="1500" b="1" dirty="0"/>
              <a:t> </a:t>
            </a:r>
            <a:r>
              <a:rPr lang="fr-MA" sz="1500" b="1" dirty="0" err="1"/>
              <a:t>still</a:t>
            </a:r>
            <a:r>
              <a:rPr lang="fr-MA" sz="1500" b="1" dirty="0"/>
              <a:t> in </a:t>
            </a:r>
            <a:r>
              <a:rPr lang="fr-MA" sz="1500" b="1" dirty="0" err="1"/>
              <a:t>child</a:t>
            </a:r>
            <a:r>
              <a:rPr lang="fr-MA" sz="1500" b="1" dirty="0"/>
              <a:t> labour,</a:t>
            </a:r>
            <a:r>
              <a:rPr lang="fr-MA" sz="1500" dirty="0"/>
              <a:t> </a:t>
            </a:r>
            <a:r>
              <a:rPr lang="fr-MA" sz="1500" dirty="0" err="1"/>
              <a:t>including</a:t>
            </a:r>
            <a:r>
              <a:rPr lang="fr-MA" sz="1500" dirty="0"/>
              <a:t> </a:t>
            </a:r>
            <a:r>
              <a:rPr lang="fr-MA" sz="1500" dirty="0" err="1"/>
              <a:t>around</a:t>
            </a:r>
            <a:r>
              <a:rPr lang="fr-MA" sz="1500" dirty="0"/>
              <a:t> </a:t>
            </a:r>
            <a:r>
              <a:rPr lang="fr-MA" sz="1500" b="1" dirty="0"/>
              <a:t>54 million in </a:t>
            </a:r>
            <a:r>
              <a:rPr lang="fr-MA" sz="1500" b="1" dirty="0" err="1"/>
              <a:t>hazardous</a:t>
            </a:r>
            <a:r>
              <a:rPr lang="fr-MA" sz="1500" b="1" dirty="0"/>
              <a:t> </a:t>
            </a:r>
            <a:r>
              <a:rPr lang="fr-MA" sz="1500" b="1" dirty="0" err="1"/>
              <a:t>work</a:t>
            </a:r>
            <a:r>
              <a:rPr lang="fr-MA" sz="1500" b="1" dirty="0"/>
              <a:t>.</a:t>
            </a:r>
            <a:r>
              <a:rPr lang="fr-MA" sz="1500" dirty="0"/>
              <a:t> The international </a:t>
            </a:r>
            <a:r>
              <a:rPr lang="fr-MA" sz="1500" dirty="0" err="1"/>
              <a:t>community</a:t>
            </a:r>
            <a:r>
              <a:rPr lang="fr-MA" sz="1500" dirty="0"/>
              <a:t> has not met Target 8.7 of the </a:t>
            </a:r>
            <a:r>
              <a:rPr lang="fr-MA" sz="1500" dirty="0" err="1"/>
              <a:t>Sustainable</a:t>
            </a:r>
            <a:r>
              <a:rPr lang="fr-MA" sz="1500" dirty="0"/>
              <a:t> </a:t>
            </a:r>
            <a:r>
              <a:rPr lang="fr-MA" sz="1500" dirty="0" err="1"/>
              <a:t>Development</a:t>
            </a:r>
            <a:r>
              <a:rPr lang="fr-MA" sz="1500" dirty="0"/>
              <a:t> Goals (</a:t>
            </a:r>
            <a:r>
              <a:rPr lang="fr-MA" sz="1500" dirty="0" err="1"/>
              <a:t>SDGs</a:t>
            </a:r>
            <a:r>
              <a:rPr lang="fr-MA" sz="1500" dirty="0"/>
              <a:t>), </a:t>
            </a:r>
            <a:r>
              <a:rPr lang="fr-MA" sz="1500" dirty="0" err="1"/>
              <a:t>which</a:t>
            </a:r>
            <a:r>
              <a:rPr lang="fr-MA" sz="1500" dirty="0"/>
              <a:t> calls for the </a:t>
            </a:r>
            <a:r>
              <a:rPr lang="fr-MA" sz="1500" dirty="0" err="1"/>
              <a:t>elimination</a:t>
            </a:r>
            <a:r>
              <a:rPr lang="fr-MA" sz="1500" dirty="0"/>
              <a:t> of </a:t>
            </a:r>
            <a:r>
              <a:rPr lang="fr-MA" sz="1500" dirty="0" err="1"/>
              <a:t>child</a:t>
            </a:r>
            <a:r>
              <a:rPr lang="fr-MA" sz="1500" dirty="0"/>
              <a:t> labour in all </a:t>
            </a:r>
            <a:r>
              <a:rPr lang="fr-MA" sz="1500" dirty="0" err="1"/>
              <a:t>its</a:t>
            </a:r>
            <a:r>
              <a:rPr lang="fr-MA" sz="1500" dirty="0"/>
              <a:t> </a:t>
            </a:r>
            <a:r>
              <a:rPr lang="fr-MA" sz="1500" dirty="0" err="1"/>
              <a:t>forms</a:t>
            </a:r>
            <a:r>
              <a:rPr lang="fr-MA" sz="1500" dirty="0"/>
              <a:t> by 2025. Progress must </a:t>
            </a:r>
            <a:r>
              <a:rPr lang="fr-MA" sz="1500" dirty="0" err="1"/>
              <a:t>be</a:t>
            </a:r>
            <a:r>
              <a:rPr lang="fr-MA" sz="1500" dirty="0"/>
              <a:t> </a:t>
            </a:r>
            <a:r>
              <a:rPr lang="fr-MA" sz="1500" dirty="0" err="1"/>
              <a:t>urgently</a:t>
            </a:r>
            <a:r>
              <a:rPr lang="fr-MA" sz="1500" dirty="0"/>
              <a:t> </a:t>
            </a:r>
            <a:r>
              <a:rPr lang="fr-MA" sz="1500" dirty="0" err="1"/>
              <a:t>accelerated</a:t>
            </a:r>
            <a:r>
              <a:rPr lang="fr-MA" sz="1500" dirty="0"/>
              <a:t>. It </a:t>
            </a:r>
            <a:r>
              <a:rPr lang="fr-MA" sz="1500" dirty="0" err="1"/>
              <a:t>is</a:t>
            </a:r>
            <a:r>
              <a:rPr lang="fr-MA" sz="1500" dirty="0"/>
              <a:t> crucial to </a:t>
            </a:r>
            <a:r>
              <a:rPr lang="fr-MA" sz="1500" dirty="0" err="1"/>
              <a:t>consolidate</a:t>
            </a:r>
            <a:r>
              <a:rPr lang="fr-MA" sz="1500" dirty="0"/>
              <a:t> </a:t>
            </a:r>
            <a:r>
              <a:rPr lang="fr-MA" sz="1500" dirty="0" err="1"/>
              <a:t>recent</a:t>
            </a:r>
            <a:r>
              <a:rPr lang="fr-MA" sz="1500" dirty="0"/>
              <a:t> </a:t>
            </a:r>
            <a:r>
              <a:rPr lang="fr-MA" sz="1500" dirty="0" err="1"/>
              <a:t>achievements</a:t>
            </a:r>
            <a:r>
              <a:rPr lang="fr-MA" sz="1500" dirty="0"/>
              <a:t>, </a:t>
            </a:r>
            <a:r>
              <a:rPr lang="fr-MA" sz="1500" dirty="0" err="1"/>
              <a:t>scaling</a:t>
            </a:r>
            <a:r>
              <a:rPr lang="fr-MA" sz="1500" dirty="0"/>
              <a:t>-up efforts, </a:t>
            </a:r>
            <a:r>
              <a:rPr lang="fr-MA" sz="1500" dirty="0" err="1"/>
              <a:t>strengthen</a:t>
            </a:r>
            <a:r>
              <a:rPr lang="fr-MA" sz="1500" dirty="0"/>
              <a:t> </a:t>
            </a:r>
            <a:r>
              <a:rPr lang="fr-MA" sz="1500" dirty="0" err="1"/>
              <a:t>policy</a:t>
            </a:r>
            <a:r>
              <a:rPr lang="fr-MA" sz="1500" dirty="0"/>
              <a:t> </a:t>
            </a:r>
            <a:r>
              <a:rPr lang="fr-MA" sz="1500" dirty="0" err="1"/>
              <a:t>coherence</a:t>
            </a:r>
            <a:r>
              <a:rPr lang="fr-MA" sz="1500" dirty="0"/>
              <a:t>, and </a:t>
            </a:r>
            <a:r>
              <a:rPr lang="fr-MA" sz="1500" dirty="0" err="1"/>
              <a:t>increase</a:t>
            </a:r>
            <a:r>
              <a:rPr lang="fr-MA" sz="1500" dirty="0"/>
              <a:t> </a:t>
            </a:r>
            <a:r>
              <a:rPr lang="fr-MA" sz="1500" dirty="0" err="1"/>
              <a:t>resources</a:t>
            </a:r>
            <a:r>
              <a:rPr lang="fr-MA" sz="1500" dirty="0"/>
              <a:t> at </a:t>
            </a:r>
            <a:r>
              <a:rPr lang="fr-MA" sz="1500" dirty="0" err="1"/>
              <a:t>both</a:t>
            </a:r>
            <a:r>
              <a:rPr lang="fr-MA" sz="1500" dirty="0"/>
              <a:t> national and international </a:t>
            </a:r>
            <a:r>
              <a:rPr lang="fr-MA" sz="1500" dirty="0" err="1"/>
              <a:t>levels</a:t>
            </a:r>
            <a:r>
              <a:rPr lang="fr-MA" sz="1500" dirty="0"/>
              <a:t>.</a:t>
            </a:r>
            <a:endParaRPr sz="1500" dirty="0">
              <a:solidFill>
                <a:schemeClr val="tx1">
                  <a:lumMod val="85000"/>
                  <a:lumOff val="15000"/>
                </a:schemeClr>
              </a:solidFill>
            </a:endParaRPr>
          </a:p>
        </p:txBody>
      </p:sp>
      <p:pic>
        <p:nvPicPr>
          <p:cNvPr id="17" name="Image 16">
            <a:extLst>
              <a:ext uri="{FF2B5EF4-FFF2-40B4-BE49-F238E27FC236}">
                <a16:creationId xmlns:a16="http://schemas.microsoft.com/office/drawing/2014/main" id="{C32DAC1D-10F6-F748-BA02-A718F6DDEE41}"/>
              </a:ext>
            </a:extLst>
          </p:cNvPr>
          <p:cNvPicPr>
            <a:picLocks noChangeAspect="1"/>
          </p:cNvPicPr>
          <p:nvPr/>
        </p:nvPicPr>
        <p:blipFill>
          <a:blip r:embed="rId7"/>
          <a:stretch>
            <a:fillRect/>
          </a:stretch>
        </p:blipFill>
        <p:spPr>
          <a:xfrm>
            <a:off x="8414661" y="48126"/>
            <a:ext cx="3167490" cy="1015363"/>
          </a:xfrm>
          <a:prstGeom prst="rect">
            <a:avLst/>
          </a:prstGeom>
        </p:spPr>
      </p:pic>
      <p:pic>
        <p:nvPicPr>
          <p:cNvPr id="12" name="Image 11">
            <a:extLst>
              <a:ext uri="{FF2B5EF4-FFF2-40B4-BE49-F238E27FC236}">
                <a16:creationId xmlns:a16="http://schemas.microsoft.com/office/drawing/2014/main" id="{A588A5DB-B057-0B41-83C3-9C847E38F1B5}"/>
              </a:ext>
            </a:extLst>
          </p:cNvPr>
          <p:cNvPicPr>
            <a:picLocks noChangeAspect="1"/>
          </p:cNvPicPr>
          <p:nvPr/>
        </p:nvPicPr>
        <p:blipFill>
          <a:blip r:embed="rId8"/>
          <a:stretch>
            <a:fillRect/>
          </a:stretch>
        </p:blipFill>
        <p:spPr>
          <a:xfrm>
            <a:off x="545113" y="203614"/>
            <a:ext cx="2419874" cy="780995"/>
          </a:xfrm>
          <a:prstGeom prst="rect">
            <a:avLst/>
          </a:prstGeom>
        </p:spPr>
      </p:pic>
    </p:spTree>
    <p:extLst>
      <p:ext uri="{BB962C8B-B14F-4D97-AF65-F5344CB8AC3E}">
        <p14:creationId xmlns:p14="http://schemas.microsoft.com/office/powerpoint/2010/main" val="2993693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4F39529-4FEA-CA44-BB8B-FDA993623DC8}"/>
              </a:ext>
            </a:extLst>
          </p:cNvPr>
          <p:cNvPicPr>
            <a:picLocks noChangeAspect="1"/>
          </p:cNvPicPr>
          <p:nvPr/>
        </p:nvPicPr>
        <p:blipFill>
          <a:blip r:embed="rId3"/>
          <a:stretch>
            <a:fillRect/>
          </a:stretch>
        </p:blipFill>
        <p:spPr>
          <a:xfrm>
            <a:off x="-77152" y="785652"/>
            <a:ext cx="2908300" cy="4368800"/>
          </a:xfrm>
          <a:prstGeom prst="rect">
            <a:avLst/>
          </a:prstGeom>
        </p:spPr>
      </p:pic>
      <p:pic>
        <p:nvPicPr>
          <p:cNvPr id="11" name="Image 10">
            <a:extLst>
              <a:ext uri="{FF2B5EF4-FFF2-40B4-BE49-F238E27FC236}">
                <a16:creationId xmlns:a16="http://schemas.microsoft.com/office/drawing/2014/main" id="{0B724A0C-3E34-3145-AB88-C388E8B98F14}"/>
              </a:ext>
            </a:extLst>
          </p:cNvPr>
          <p:cNvPicPr>
            <a:picLocks noChangeAspect="1"/>
          </p:cNvPicPr>
          <p:nvPr/>
        </p:nvPicPr>
        <p:blipFill>
          <a:blip r:embed="rId4"/>
          <a:stretch>
            <a:fillRect/>
          </a:stretch>
        </p:blipFill>
        <p:spPr>
          <a:xfrm>
            <a:off x="0" y="0"/>
            <a:ext cx="12192000" cy="1079500"/>
          </a:xfrm>
          <a:prstGeom prst="rect">
            <a:avLst/>
          </a:prstGeom>
        </p:spPr>
      </p:pic>
      <p:pic>
        <p:nvPicPr>
          <p:cNvPr id="14" name="Image 13">
            <a:extLst>
              <a:ext uri="{FF2B5EF4-FFF2-40B4-BE49-F238E27FC236}">
                <a16:creationId xmlns:a16="http://schemas.microsoft.com/office/drawing/2014/main" id="{E118BAC0-7D22-C441-85D5-09CAE85A06DE}"/>
              </a:ext>
            </a:extLst>
          </p:cNvPr>
          <p:cNvPicPr>
            <a:picLocks noChangeAspect="1"/>
          </p:cNvPicPr>
          <p:nvPr/>
        </p:nvPicPr>
        <p:blipFill>
          <a:blip r:embed="rId5"/>
          <a:stretch>
            <a:fillRect/>
          </a:stretch>
        </p:blipFill>
        <p:spPr>
          <a:xfrm>
            <a:off x="9651524" y="6319362"/>
            <a:ext cx="2247900" cy="266700"/>
          </a:xfrm>
          <a:prstGeom prst="rect">
            <a:avLst/>
          </a:prstGeom>
        </p:spPr>
      </p:pic>
      <p:graphicFrame>
        <p:nvGraphicFramePr>
          <p:cNvPr id="2" name="Graphique 1">
            <a:extLst>
              <a:ext uri="{FF2B5EF4-FFF2-40B4-BE49-F238E27FC236}">
                <a16:creationId xmlns:a16="http://schemas.microsoft.com/office/drawing/2014/main" id="{4ABC146E-A8D9-0F42-AA5F-CA3734C9B5EA}"/>
              </a:ext>
            </a:extLst>
          </p:cNvPr>
          <p:cNvGraphicFramePr/>
          <p:nvPr>
            <p:extLst>
              <p:ext uri="{D42A27DB-BD31-4B8C-83A1-F6EECF244321}">
                <p14:modId xmlns:p14="http://schemas.microsoft.com/office/powerpoint/2010/main" val="3840324873"/>
              </p:ext>
            </p:extLst>
          </p:nvPr>
        </p:nvGraphicFramePr>
        <p:xfrm>
          <a:off x="6171533" y="2176289"/>
          <a:ext cx="5410618" cy="3607079"/>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2">
            <a:extLst>
              <a:ext uri="{FF2B5EF4-FFF2-40B4-BE49-F238E27FC236}">
                <a16:creationId xmlns:a16="http://schemas.microsoft.com/office/drawing/2014/main" id="{347A53F2-3646-7B4B-9F1E-8F504150C994}"/>
              </a:ext>
            </a:extLst>
          </p:cNvPr>
          <p:cNvSpPr/>
          <p:nvPr/>
        </p:nvSpPr>
        <p:spPr>
          <a:xfrm>
            <a:off x="1206460" y="1766608"/>
            <a:ext cx="3818021" cy="1117229"/>
          </a:xfrm>
          <a:prstGeom prst="rect">
            <a:avLst/>
          </a:prstGeom>
        </p:spPr>
        <p:txBody>
          <a:bodyPr wrap="square" lIns="0" tIns="0" rIns="0" bIns="0" anchor="ctr" anchorCtr="0">
            <a:spAutoFit/>
          </a:bodyPr>
          <a:lstStyle/>
          <a:p>
            <a:pPr>
              <a:lnSpc>
                <a:spcPct val="80000"/>
              </a:lnSpc>
            </a:pPr>
            <a:r>
              <a:rPr lang="en-US" sz="3000" b="1" dirty="0">
                <a:solidFill>
                  <a:srgbClr val="006A66"/>
                </a:solidFill>
                <a:latin typeface="Calibri" panose="020F0502020204030204" pitchFamily="34" charset="0"/>
                <a:cs typeface="Calibri" panose="020F0502020204030204" pitchFamily="34" charset="0"/>
              </a:rPr>
              <a:t>Momentum builds for the Sixth Global Conference</a:t>
            </a:r>
          </a:p>
        </p:txBody>
      </p:sp>
      <p:sp>
        <p:nvSpPr>
          <p:cNvPr id="16" name="TextBox 12">
            <a:extLst>
              <a:ext uri="{FF2B5EF4-FFF2-40B4-BE49-F238E27FC236}">
                <a16:creationId xmlns:a16="http://schemas.microsoft.com/office/drawing/2014/main" id="{B92D5439-8294-8947-9095-2E3ECB898716}"/>
              </a:ext>
            </a:extLst>
          </p:cNvPr>
          <p:cNvSpPr txBox="1"/>
          <p:nvPr/>
        </p:nvSpPr>
        <p:spPr>
          <a:xfrm>
            <a:off x="1165209" y="3043583"/>
            <a:ext cx="4362441" cy="2400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a:solidFill>
                  <a:srgbClr val="404040"/>
                </a:solidFill>
              </a:defRPr>
            </a:pPr>
            <a:r>
              <a:rPr lang="fr-MA" sz="1500" dirty="0"/>
              <a:t>This </a:t>
            </a:r>
            <a:r>
              <a:rPr lang="fr-MA" sz="1500" dirty="0" err="1"/>
              <a:t>Sixth</a:t>
            </a:r>
            <a:r>
              <a:rPr lang="fr-MA" sz="1500" dirty="0"/>
              <a:t> Global </a:t>
            </a:r>
            <a:r>
              <a:rPr lang="fr-MA" sz="1500" dirty="0" err="1"/>
              <a:t>Conference</a:t>
            </a:r>
            <a:r>
              <a:rPr lang="fr-MA" sz="1500" dirty="0"/>
              <a:t> </a:t>
            </a:r>
            <a:r>
              <a:rPr lang="fr-MA" sz="1500" dirty="0" err="1"/>
              <a:t>takes</a:t>
            </a:r>
            <a:r>
              <a:rPr lang="fr-MA" sz="1500" dirty="0"/>
              <a:t> place at a </a:t>
            </a:r>
            <a:r>
              <a:rPr lang="fr-MA" sz="1500" dirty="0" err="1"/>
              <a:t>critical</a:t>
            </a:r>
            <a:r>
              <a:rPr lang="fr-MA" sz="1500" dirty="0"/>
              <a:t> time. </a:t>
            </a:r>
            <a:r>
              <a:rPr lang="fr-MA" sz="1500" dirty="0" err="1"/>
              <a:t>Today</a:t>
            </a:r>
            <a:r>
              <a:rPr lang="fr-MA" sz="1500" dirty="0"/>
              <a:t>, </a:t>
            </a:r>
            <a:r>
              <a:rPr lang="fr-MA" sz="1500" b="1" dirty="0"/>
              <a:t>138 million </a:t>
            </a:r>
            <a:r>
              <a:rPr lang="fr-MA" sz="1500" b="1" dirty="0" err="1"/>
              <a:t>children</a:t>
            </a:r>
            <a:r>
              <a:rPr lang="fr-MA" sz="1500" b="1" dirty="0"/>
              <a:t> </a:t>
            </a:r>
            <a:r>
              <a:rPr lang="fr-MA" sz="1500" b="1" dirty="0" err="1"/>
              <a:t>still</a:t>
            </a:r>
            <a:r>
              <a:rPr lang="fr-MA" sz="1500" b="1" dirty="0"/>
              <a:t> in </a:t>
            </a:r>
            <a:r>
              <a:rPr lang="fr-MA" sz="1500" b="1" dirty="0" err="1"/>
              <a:t>child</a:t>
            </a:r>
            <a:r>
              <a:rPr lang="fr-MA" sz="1500" b="1" dirty="0"/>
              <a:t> labour,</a:t>
            </a:r>
            <a:r>
              <a:rPr lang="fr-MA" sz="1500" dirty="0"/>
              <a:t> </a:t>
            </a:r>
            <a:r>
              <a:rPr lang="fr-MA" sz="1500" dirty="0" err="1"/>
              <a:t>including</a:t>
            </a:r>
            <a:r>
              <a:rPr lang="fr-MA" sz="1500" dirty="0"/>
              <a:t> </a:t>
            </a:r>
            <a:r>
              <a:rPr lang="fr-MA" sz="1500" dirty="0" err="1"/>
              <a:t>around</a:t>
            </a:r>
            <a:r>
              <a:rPr lang="fr-MA" sz="1500" dirty="0"/>
              <a:t> </a:t>
            </a:r>
            <a:r>
              <a:rPr lang="fr-MA" sz="1500" b="1" dirty="0"/>
              <a:t>54 million in </a:t>
            </a:r>
            <a:r>
              <a:rPr lang="fr-MA" sz="1500" b="1" dirty="0" err="1"/>
              <a:t>hazardous</a:t>
            </a:r>
            <a:r>
              <a:rPr lang="fr-MA" sz="1500" b="1" dirty="0"/>
              <a:t> </a:t>
            </a:r>
            <a:r>
              <a:rPr lang="fr-MA" sz="1500" b="1" dirty="0" err="1"/>
              <a:t>work</a:t>
            </a:r>
            <a:r>
              <a:rPr lang="fr-MA" sz="1500" b="1" dirty="0"/>
              <a:t>.</a:t>
            </a:r>
            <a:r>
              <a:rPr lang="fr-MA" sz="1500" dirty="0"/>
              <a:t> The international </a:t>
            </a:r>
            <a:r>
              <a:rPr lang="fr-MA" sz="1500" dirty="0" err="1"/>
              <a:t>community</a:t>
            </a:r>
            <a:r>
              <a:rPr lang="fr-MA" sz="1500" dirty="0"/>
              <a:t> has not met Target 8.7 of the </a:t>
            </a:r>
            <a:r>
              <a:rPr lang="fr-MA" sz="1500" dirty="0" err="1"/>
              <a:t>Sustainable</a:t>
            </a:r>
            <a:r>
              <a:rPr lang="fr-MA" sz="1500" dirty="0"/>
              <a:t> </a:t>
            </a:r>
            <a:r>
              <a:rPr lang="fr-MA" sz="1500" dirty="0" err="1"/>
              <a:t>Development</a:t>
            </a:r>
            <a:r>
              <a:rPr lang="fr-MA" sz="1500" dirty="0"/>
              <a:t> Goals (</a:t>
            </a:r>
            <a:r>
              <a:rPr lang="fr-MA" sz="1500" dirty="0" err="1"/>
              <a:t>SDGs</a:t>
            </a:r>
            <a:r>
              <a:rPr lang="fr-MA" sz="1500" dirty="0"/>
              <a:t>), </a:t>
            </a:r>
            <a:r>
              <a:rPr lang="fr-MA" sz="1500" dirty="0" err="1"/>
              <a:t>which</a:t>
            </a:r>
            <a:r>
              <a:rPr lang="fr-MA" sz="1500" dirty="0"/>
              <a:t> calls for the </a:t>
            </a:r>
            <a:r>
              <a:rPr lang="fr-MA" sz="1500" dirty="0" err="1"/>
              <a:t>elimination</a:t>
            </a:r>
            <a:r>
              <a:rPr lang="fr-MA" sz="1500" dirty="0"/>
              <a:t> of </a:t>
            </a:r>
            <a:r>
              <a:rPr lang="fr-MA" sz="1500" dirty="0" err="1"/>
              <a:t>child</a:t>
            </a:r>
            <a:r>
              <a:rPr lang="fr-MA" sz="1500" dirty="0"/>
              <a:t> labour in all </a:t>
            </a:r>
            <a:r>
              <a:rPr lang="fr-MA" sz="1500" dirty="0" err="1"/>
              <a:t>its</a:t>
            </a:r>
            <a:r>
              <a:rPr lang="fr-MA" sz="1500" dirty="0"/>
              <a:t> </a:t>
            </a:r>
            <a:r>
              <a:rPr lang="fr-MA" sz="1500" dirty="0" err="1"/>
              <a:t>forms</a:t>
            </a:r>
            <a:r>
              <a:rPr lang="fr-MA" sz="1500" dirty="0"/>
              <a:t> by 2025. Progress must </a:t>
            </a:r>
            <a:r>
              <a:rPr lang="fr-MA" sz="1500" dirty="0" err="1"/>
              <a:t>be</a:t>
            </a:r>
            <a:r>
              <a:rPr lang="fr-MA" sz="1500" dirty="0"/>
              <a:t> </a:t>
            </a:r>
            <a:r>
              <a:rPr lang="fr-MA" sz="1500" dirty="0" err="1"/>
              <a:t>urgently</a:t>
            </a:r>
            <a:r>
              <a:rPr lang="fr-MA" sz="1500" dirty="0"/>
              <a:t> </a:t>
            </a:r>
            <a:r>
              <a:rPr lang="fr-MA" sz="1500" dirty="0" err="1"/>
              <a:t>accelerated</a:t>
            </a:r>
            <a:r>
              <a:rPr lang="fr-MA" sz="1500" dirty="0"/>
              <a:t>. It </a:t>
            </a:r>
            <a:r>
              <a:rPr lang="fr-MA" sz="1500" dirty="0" err="1"/>
              <a:t>is</a:t>
            </a:r>
            <a:r>
              <a:rPr lang="fr-MA" sz="1500" dirty="0"/>
              <a:t> crucial to </a:t>
            </a:r>
            <a:r>
              <a:rPr lang="fr-MA" sz="1500" dirty="0" err="1"/>
              <a:t>consolidate</a:t>
            </a:r>
            <a:r>
              <a:rPr lang="fr-MA" sz="1500" dirty="0"/>
              <a:t> </a:t>
            </a:r>
            <a:r>
              <a:rPr lang="fr-MA" sz="1500" dirty="0" err="1"/>
              <a:t>recent</a:t>
            </a:r>
            <a:r>
              <a:rPr lang="fr-MA" sz="1500" dirty="0"/>
              <a:t> </a:t>
            </a:r>
            <a:r>
              <a:rPr lang="fr-MA" sz="1500" dirty="0" err="1"/>
              <a:t>achievements</a:t>
            </a:r>
            <a:r>
              <a:rPr lang="fr-MA" sz="1500" dirty="0"/>
              <a:t>, </a:t>
            </a:r>
            <a:r>
              <a:rPr lang="fr-MA" sz="1500" dirty="0" err="1"/>
              <a:t>scaling</a:t>
            </a:r>
            <a:r>
              <a:rPr lang="fr-MA" sz="1500" dirty="0"/>
              <a:t>-up efforts, </a:t>
            </a:r>
            <a:r>
              <a:rPr lang="fr-MA" sz="1500" dirty="0" err="1"/>
              <a:t>strengthen</a:t>
            </a:r>
            <a:r>
              <a:rPr lang="fr-MA" sz="1500" dirty="0"/>
              <a:t> </a:t>
            </a:r>
            <a:r>
              <a:rPr lang="fr-MA" sz="1500" dirty="0" err="1"/>
              <a:t>policy</a:t>
            </a:r>
            <a:r>
              <a:rPr lang="fr-MA" sz="1500" dirty="0"/>
              <a:t> </a:t>
            </a:r>
            <a:r>
              <a:rPr lang="fr-MA" sz="1500" dirty="0" err="1"/>
              <a:t>coherence</a:t>
            </a:r>
            <a:r>
              <a:rPr lang="fr-MA" sz="1500" dirty="0"/>
              <a:t>, and </a:t>
            </a:r>
            <a:r>
              <a:rPr lang="fr-MA" sz="1500" dirty="0" err="1"/>
              <a:t>increase</a:t>
            </a:r>
            <a:r>
              <a:rPr lang="fr-MA" sz="1500" dirty="0"/>
              <a:t> </a:t>
            </a:r>
            <a:r>
              <a:rPr lang="fr-MA" sz="1500" dirty="0" err="1"/>
              <a:t>resources</a:t>
            </a:r>
            <a:r>
              <a:rPr lang="fr-MA" sz="1500" dirty="0"/>
              <a:t> at </a:t>
            </a:r>
            <a:r>
              <a:rPr lang="fr-MA" sz="1500" dirty="0" err="1"/>
              <a:t>both</a:t>
            </a:r>
            <a:r>
              <a:rPr lang="fr-MA" sz="1500" dirty="0"/>
              <a:t> national and international </a:t>
            </a:r>
            <a:r>
              <a:rPr lang="fr-MA" sz="1500" dirty="0" err="1"/>
              <a:t>levels</a:t>
            </a:r>
            <a:r>
              <a:rPr lang="fr-MA" sz="1500" dirty="0"/>
              <a:t>.</a:t>
            </a:r>
            <a:endParaRPr sz="1500" dirty="0">
              <a:solidFill>
                <a:schemeClr val="tx1">
                  <a:lumMod val="85000"/>
                  <a:lumOff val="15000"/>
                </a:schemeClr>
              </a:solidFill>
            </a:endParaRPr>
          </a:p>
        </p:txBody>
      </p:sp>
      <p:pic>
        <p:nvPicPr>
          <p:cNvPr id="18" name="Image 17">
            <a:extLst>
              <a:ext uri="{FF2B5EF4-FFF2-40B4-BE49-F238E27FC236}">
                <a16:creationId xmlns:a16="http://schemas.microsoft.com/office/drawing/2014/main" id="{B2710303-B824-B046-A99E-6C14C9867208}"/>
              </a:ext>
            </a:extLst>
          </p:cNvPr>
          <p:cNvPicPr>
            <a:picLocks noChangeAspect="1"/>
          </p:cNvPicPr>
          <p:nvPr/>
        </p:nvPicPr>
        <p:blipFill>
          <a:blip r:embed="rId7"/>
          <a:stretch>
            <a:fillRect/>
          </a:stretch>
        </p:blipFill>
        <p:spPr>
          <a:xfrm>
            <a:off x="8414661" y="48126"/>
            <a:ext cx="3167490" cy="1015363"/>
          </a:xfrm>
          <a:prstGeom prst="rect">
            <a:avLst/>
          </a:prstGeom>
        </p:spPr>
      </p:pic>
      <p:pic>
        <p:nvPicPr>
          <p:cNvPr id="12" name="Image 11">
            <a:extLst>
              <a:ext uri="{FF2B5EF4-FFF2-40B4-BE49-F238E27FC236}">
                <a16:creationId xmlns:a16="http://schemas.microsoft.com/office/drawing/2014/main" id="{EEC2FD74-FCBC-BE44-88C1-BF3A636D48C1}"/>
              </a:ext>
            </a:extLst>
          </p:cNvPr>
          <p:cNvPicPr>
            <a:picLocks noChangeAspect="1"/>
          </p:cNvPicPr>
          <p:nvPr/>
        </p:nvPicPr>
        <p:blipFill>
          <a:blip r:embed="rId8"/>
          <a:stretch>
            <a:fillRect/>
          </a:stretch>
        </p:blipFill>
        <p:spPr>
          <a:xfrm>
            <a:off x="545113" y="203614"/>
            <a:ext cx="2419874" cy="780995"/>
          </a:xfrm>
          <a:prstGeom prst="rect">
            <a:avLst/>
          </a:prstGeom>
        </p:spPr>
      </p:pic>
    </p:spTree>
    <p:extLst>
      <p:ext uri="{BB962C8B-B14F-4D97-AF65-F5344CB8AC3E}">
        <p14:creationId xmlns:p14="http://schemas.microsoft.com/office/powerpoint/2010/main" val="3327454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389BC999-CBB3-6B4A-A4CD-AA932D245627}"/>
              </a:ext>
            </a:extLst>
          </p:cNvPr>
          <p:cNvPicPr>
            <a:picLocks noChangeAspect="1"/>
          </p:cNvPicPr>
          <p:nvPr/>
        </p:nvPicPr>
        <p:blipFill>
          <a:blip r:embed="rId3"/>
          <a:stretch>
            <a:fillRect/>
          </a:stretch>
        </p:blipFill>
        <p:spPr>
          <a:xfrm>
            <a:off x="0" y="1713"/>
            <a:ext cx="12192000" cy="6854573"/>
          </a:xfrm>
          <a:prstGeom prst="rect">
            <a:avLst/>
          </a:prstGeom>
        </p:spPr>
      </p:pic>
      <p:pic>
        <p:nvPicPr>
          <p:cNvPr id="13" name="Image 12">
            <a:extLst>
              <a:ext uri="{FF2B5EF4-FFF2-40B4-BE49-F238E27FC236}">
                <a16:creationId xmlns:a16="http://schemas.microsoft.com/office/drawing/2014/main" id="{298B5CC7-9D36-9741-B59E-23B0F361F7FB}"/>
              </a:ext>
            </a:extLst>
          </p:cNvPr>
          <p:cNvPicPr>
            <a:picLocks noChangeAspect="1"/>
          </p:cNvPicPr>
          <p:nvPr/>
        </p:nvPicPr>
        <p:blipFill>
          <a:blip r:embed="rId4"/>
          <a:stretch>
            <a:fillRect/>
          </a:stretch>
        </p:blipFill>
        <p:spPr>
          <a:xfrm>
            <a:off x="9728062" y="6379563"/>
            <a:ext cx="2159000" cy="114300"/>
          </a:xfrm>
          <a:prstGeom prst="rect">
            <a:avLst/>
          </a:prstGeom>
        </p:spPr>
      </p:pic>
      <p:cxnSp>
        <p:nvCxnSpPr>
          <p:cNvPr id="14" name="Connecteur droit 13">
            <a:extLst>
              <a:ext uri="{FF2B5EF4-FFF2-40B4-BE49-F238E27FC236}">
                <a16:creationId xmlns:a16="http://schemas.microsoft.com/office/drawing/2014/main" id="{DC826D3F-5DE4-FC41-AD37-6114EB899812}"/>
              </a:ext>
            </a:extLst>
          </p:cNvPr>
          <p:cNvCxnSpPr/>
          <p:nvPr/>
        </p:nvCxnSpPr>
        <p:spPr>
          <a:xfrm flipH="1">
            <a:off x="426994" y="1124470"/>
            <a:ext cx="11302810" cy="0"/>
          </a:xfrm>
          <a:prstGeom prst="line">
            <a:avLst/>
          </a:prstGeom>
          <a:ln w="3175">
            <a:solidFill>
              <a:srgbClr val="AACD58"/>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06873D39-54D3-F44A-A3D1-7C8DB642C7E4}"/>
              </a:ext>
            </a:extLst>
          </p:cNvPr>
          <p:cNvSpPr txBox="1">
            <a:spLocks/>
          </p:cNvSpPr>
          <p:nvPr/>
        </p:nvSpPr>
        <p:spPr>
          <a:xfrm>
            <a:off x="901908" y="2102117"/>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AACD58"/>
                </a:solidFill>
                <a:latin typeface="Calibri" panose="020F0502020204030204" pitchFamily="34" charset="0"/>
                <a:ea typeface="Tahoma" panose="020B0604030504040204" pitchFamily="34" charset="0"/>
                <a:cs typeface="Calibri" panose="020F0502020204030204" pitchFamily="34" charset="0"/>
              </a:rPr>
              <a:t>138</a:t>
            </a:r>
            <a:r>
              <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rPr>
              <a:t> million</a:t>
            </a:r>
          </a:p>
        </p:txBody>
      </p:sp>
      <p:sp>
        <p:nvSpPr>
          <p:cNvPr id="16" name="TextBox 12">
            <a:extLst>
              <a:ext uri="{FF2B5EF4-FFF2-40B4-BE49-F238E27FC236}">
                <a16:creationId xmlns:a16="http://schemas.microsoft.com/office/drawing/2014/main" id="{00CDA551-F7A4-BB47-BA82-5165AFC260E7}"/>
              </a:ext>
            </a:extLst>
          </p:cNvPr>
          <p:cNvSpPr txBox="1"/>
          <p:nvPr/>
        </p:nvSpPr>
        <p:spPr>
          <a:xfrm>
            <a:off x="861484" y="3511192"/>
            <a:ext cx="1874846"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err="1">
                <a:solidFill>
                  <a:schemeClr val="bg1"/>
                </a:solidFill>
              </a:rPr>
              <a:t>children</a:t>
            </a:r>
            <a:r>
              <a:rPr lang="fr-MA" sz="1600" dirty="0">
                <a:solidFill>
                  <a:schemeClr val="bg1"/>
                </a:solidFill>
              </a:rPr>
              <a:t>, or 1 in 10 and 8% of </a:t>
            </a:r>
            <a:r>
              <a:rPr lang="fr-MA" sz="1600" dirty="0" err="1">
                <a:solidFill>
                  <a:schemeClr val="bg1"/>
                </a:solidFill>
              </a:rPr>
              <a:t>children</a:t>
            </a:r>
            <a:r>
              <a:rPr lang="fr-MA" sz="1600" dirty="0">
                <a:solidFill>
                  <a:schemeClr val="bg1"/>
                </a:solidFill>
              </a:rPr>
              <a:t> </a:t>
            </a:r>
            <a:r>
              <a:rPr lang="fr-MA" sz="1600" dirty="0" err="1">
                <a:solidFill>
                  <a:schemeClr val="bg1"/>
                </a:solidFill>
              </a:rPr>
              <a:t>aged</a:t>
            </a:r>
            <a:r>
              <a:rPr lang="fr-MA" sz="1600" dirty="0">
                <a:solidFill>
                  <a:schemeClr val="bg1"/>
                </a:solidFill>
              </a:rPr>
              <a:t> 5 to 17, are </a:t>
            </a:r>
            <a:r>
              <a:rPr lang="fr-MA" sz="1600" dirty="0" err="1">
                <a:solidFill>
                  <a:schemeClr val="bg1"/>
                </a:solidFill>
              </a:rPr>
              <a:t>still</a:t>
            </a:r>
            <a:r>
              <a:rPr lang="fr-MA" sz="1600" dirty="0">
                <a:solidFill>
                  <a:schemeClr val="bg1"/>
                </a:solidFill>
              </a:rPr>
              <a:t> </a:t>
            </a:r>
            <a:r>
              <a:rPr lang="fr-MA" sz="1600" dirty="0" err="1">
                <a:solidFill>
                  <a:schemeClr val="bg1"/>
                </a:solidFill>
              </a:rPr>
              <a:t>deprived</a:t>
            </a:r>
            <a:r>
              <a:rPr lang="fr-MA" sz="1600" dirty="0">
                <a:solidFill>
                  <a:schemeClr val="bg1"/>
                </a:solidFill>
              </a:rPr>
              <a:t> of </a:t>
            </a:r>
            <a:r>
              <a:rPr lang="fr-MA" sz="1600" dirty="0" err="1">
                <a:solidFill>
                  <a:schemeClr val="bg1"/>
                </a:solidFill>
              </a:rPr>
              <a:t>their</a:t>
            </a:r>
            <a:r>
              <a:rPr lang="fr-MA" sz="1600" dirty="0">
                <a:solidFill>
                  <a:schemeClr val="bg1"/>
                </a:solidFill>
              </a:rPr>
              <a:t> </a:t>
            </a:r>
            <a:r>
              <a:rPr lang="fr-MA" sz="1600" dirty="0" err="1">
                <a:solidFill>
                  <a:schemeClr val="bg1"/>
                </a:solidFill>
              </a:rPr>
              <a:t>childhood</a:t>
            </a:r>
            <a:r>
              <a:rPr lang="fr-MA" sz="1600" dirty="0">
                <a:solidFill>
                  <a:schemeClr val="bg1"/>
                </a:solidFill>
              </a:rPr>
              <a:t>.</a:t>
            </a:r>
            <a:endParaRPr sz="1600" dirty="0">
              <a:solidFill>
                <a:schemeClr val="bg1"/>
              </a:solidFill>
            </a:endParaRPr>
          </a:p>
        </p:txBody>
      </p:sp>
      <p:sp>
        <p:nvSpPr>
          <p:cNvPr id="19" name="Titre 1">
            <a:extLst>
              <a:ext uri="{FF2B5EF4-FFF2-40B4-BE49-F238E27FC236}">
                <a16:creationId xmlns:a16="http://schemas.microsoft.com/office/drawing/2014/main" id="{052D1FA4-E5C1-3F44-87E8-9FE8C99C7BA7}"/>
              </a:ext>
            </a:extLst>
          </p:cNvPr>
          <p:cNvSpPr txBox="1">
            <a:spLocks/>
          </p:cNvSpPr>
          <p:nvPr/>
        </p:nvSpPr>
        <p:spPr>
          <a:xfrm>
            <a:off x="3442740" y="2102117"/>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AACD58"/>
                </a:solidFill>
                <a:latin typeface="Calibri" panose="020F0502020204030204" pitchFamily="34" charset="0"/>
                <a:ea typeface="Tahoma" panose="020B0604030504040204" pitchFamily="34" charset="0"/>
                <a:cs typeface="Calibri" panose="020F0502020204030204" pitchFamily="34" charset="0"/>
              </a:rPr>
              <a:t>54</a:t>
            </a:r>
            <a:r>
              <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rPr>
              <a:t> million</a:t>
            </a:r>
          </a:p>
        </p:txBody>
      </p:sp>
      <p:sp>
        <p:nvSpPr>
          <p:cNvPr id="20" name="TextBox 12">
            <a:extLst>
              <a:ext uri="{FF2B5EF4-FFF2-40B4-BE49-F238E27FC236}">
                <a16:creationId xmlns:a16="http://schemas.microsoft.com/office/drawing/2014/main" id="{88DFD196-D903-3F4D-AA25-8A3B41B24452}"/>
              </a:ext>
            </a:extLst>
          </p:cNvPr>
          <p:cNvSpPr txBox="1"/>
          <p:nvPr/>
        </p:nvSpPr>
        <p:spPr>
          <a:xfrm>
            <a:off x="3402316" y="3511192"/>
            <a:ext cx="1874846"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a:solidFill>
                  <a:schemeClr val="bg1"/>
                </a:solidFill>
              </a:rPr>
              <a:t>The </a:t>
            </a:r>
            <a:r>
              <a:rPr lang="fr-MA" sz="1600" dirty="0" err="1">
                <a:solidFill>
                  <a:schemeClr val="bg1"/>
                </a:solidFill>
              </a:rPr>
              <a:t>number</a:t>
            </a:r>
            <a:r>
              <a:rPr lang="fr-MA" sz="1600" dirty="0">
                <a:solidFill>
                  <a:schemeClr val="bg1"/>
                </a:solidFill>
              </a:rPr>
              <a:t> of </a:t>
            </a:r>
            <a:r>
              <a:rPr lang="fr-MA" sz="1600" dirty="0" err="1">
                <a:solidFill>
                  <a:schemeClr val="bg1"/>
                </a:solidFill>
              </a:rPr>
              <a:t>children</a:t>
            </a:r>
            <a:r>
              <a:rPr lang="fr-MA" sz="1600" dirty="0">
                <a:solidFill>
                  <a:schemeClr val="bg1"/>
                </a:solidFill>
              </a:rPr>
              <a:t> </a:t>
            </a:r>
            <a:r>
              <a:rPr lang="fr-MA" sz="1600" dirty="0" err="1">
                <a:solidFill>
                  <a:schemeClr val="bg1"/>
                </a:solidFill>
              </a:rPr>
              <a:t>performing</a:t>
            </a:r>
            <a:r>
              <a:rPr lang="fr-MA" sz="1600" dirty="0">
                <a:solidFill>
                  <a:schemeClr val="bg1"/>
                </a:solidFill>
              </a:rPr>
              <a:t> </a:t>
            </a:r>
            <a:r>
              <a:rPr lang="fr-MA" sz="1600" dirty="0" err="1">
                <a:solidFill>
                  <a:schemeClr val="bg1"/>
                </a:solidFill>
              </a:rPr>
              <a:t>hazardous</a:t>
            </a:r>
            <a:r>
              <a:rPr lang="fr-MA" sz="1600" dirty="0">
                <a:solidFill>
                  <a:schemeClr val="bg1"/>
                </a:solidFill>
              </a:rPr>
              <a:t> </a:t>
            </a:r>
            <a:r>
              <a:rPr lang="fr-MA" sz="1600" dirty="0" err="1">
                <a:solidFill>
                  <a:schemeClr val="bg1"/>
                </a:solidFill>
              </a:rPr>
              <a:t>work</a:t>
            </a:r>
            <a:r>
              <a:rPr lang="fr-MA" sz="1600" dirty="0">
                <a:solidFill>
                  <a:schemeClr val="bg1"/>
                </a:solidFill>
              </a:rPr>
              <a:t> </a:t>
            </a:r>
            <a:r>
              <a:rPr lang="fr-MA" sz="1600" dirty="0" err="1">
                <a:solidFill>
                  <a:schemeClr val="bg1"/>
                </a:solidFill>
              </a:rPr>
              <a:t>that</a:t>
            </a:r>
            <a:r>
              <a:rPr lang="fr-MA" sz="1600" dirty="0">
                <a:solidFill>
                  <a:schemeClr val="bg1"/>
                </a:solidFill>
              </a:rPr>
              <a:t> </a:t>
            </a:r>
            <a:r>
              <a:rPr lang="fr-MA" sz="1600" dirty="0" err="1">
                <a:solidFill>
                  <a:schemeClr val="bg1"/>
                </a:solidFill>
              </a:rPr>
              <a:t>could</a:t>
            </a:r>
            <a:r>
              <a:rPr lang="fr-MA" sz="1600" dirty="0">
                <a:solidFill>
                  <a:schemeClr val="bg1"/>
                </a:solidFill>
              </a:rPr>
              <a:t> </a:t>
            </a:r>
            <a:r>
              <a:rPr lang="fr-MA" sz="1600" dirty="0" err="1">
                <a:solidFill>
                  <a:schemeClr val="bg1"/>
                </a:solidFill>
              </a:rPr>
              <a:t>directly</a:t>
            </a:r>
            <a:r>
              <a:rPr lang="fr-MA" sz="1600" dirty="0">
                <a:solidFill>
                  <a:schemeClr val="bg1"/>
                </a:solidFill>
              </a:rPr>
              <a:t> </a:t>
            </a:r>
            <a:r>
              <a:rPr lang="fr-MA" sz="1600" dirty="0" err="1">
                <a:solidFill>
                  <a:schemeClr val="bg1"/>
                </a:solidFill>
              </a:rPr>
              <a:t>harm</a:t>
            </a:r>
            <a:r>
              <a:rPr lang="fr-MA" sz="1600" dirty="0">
                <a:solidFill>
                  <a:schemeClr val="bg1"/>
                </a:solidFill>
              </a:rPr>
              <a:t> </a:t>
            </a:r>
            <a:r>
              <a:rPr lang="fr-MA" sz="1600" dirty="0" err="1">
                <a:solidFill>
                  <a:schemeClr val="bg1"/>
                </a:solidFill>
              </a:rPr>
              <a:t>their</a:t>
            </a:r>
            <a:r>
              <a:rPr lang="fr-MA" sz="1600" dirty="0">
                <a:solidFill>
                  <a:schemeClr val="bg1"/>
                </a:solidFill>
              </a:rPr>
              <a:t> </a:t>
            </a:r>
            <a:r>
              <a:rPr lang="fr-MA" sz="1600" dirty="0" err="1">
                <a:solidFill>
                  <a:schemeClr val="bg1"/>
                </a:solidFill>
              </a:rPr>
              <a:t>health</a:t>
            </a:r>
            <a:r>
              <a:rPr lang="fr-MA" sz="1600" dirty="0">
                <a:solidFill>
                  <a:schemeClr val="bg1"/>
                </a:solidFill>
              </a:rPr>
              <a:t>, </a:t>
            </a:r>
            <a:r>
              <a:rPr lang="fr-MA" sz="1600" dirty="0" err="1">
                <a:solidFill>
                  <a:schemeClr val="bg1"/>
                </a:solidFill>
              </a:rPr>
              <a:t>safety</a:t>
            </a:r>
            <a:r>
              <a:rPr lang="fr-MA" sz="1600" dirty="0">
                <a:solidFill>
                  <a:schemeClr val="bg1"/>
                </a:solidFill>
              </a:rPr>
              <a:t>, or morals</a:t>
            </a:r>
            <a:endParaRPr sz="1600" dirty="0">
              <a:solidFill>
                <a:schemeClr val="bg1"/>
              </a:solidFill>
            </a:endParaRPr>
          </a:p>
        </p:txBody>
      </p:sp>
      <p:sp>
        <p:nvSpPr>
          <p:cNvPr id="21" name="Titre 1">
            <a:extLst>
              <a:ext uri="{FF2B5EF4-FFF2-40B4-BE49-F238E27FC236}">
                <a16:creationId xmlns:a16="http://schemas.microsoft.com/office/drawing/2014/main" id="{C3202D1D-6715-FD42-8B29-80C1B668F39A}"/>
              </a:ext>
            </a:extLst>
          </p:cNvPr>
          <p:cNvSpPr txBox="1">
            <a:spLocks/>
          </p:cNvSpPr>
          <p:nvPr/>
        </p:nvSpPr>
        <p:spPr>
          <a:xfrm>
            <a:off x="6088504" y="2102117"/>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AACD58"/>
                </a:solidFill>
                <a:latin typeface="Calibri" panose="020F0502020204030204" pitchFamily="34" charset="0"/>
                <a:ea typeface="Tahoma" panose="020B0604030504040204" pitchFamily="34" charset="0"/>
                <a:cs typeface="Calibri" panose="020F0502020204030204" pitchFamily="34" charset="0"/>
              </a:rPr>
              <a:t>87</a:t>
            </a:r>
            <a:r>
              <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rPr>
              <a:t> million</a:t>
            </a:r>
          </a:p>
        </p:txBody>
      </p:sp>
      <p:sp>
        <p:nvSpPr>
          <p:cNvPr id="22" name="TextBox 12">
            <a:extLst>
              <a:ext uri="{FF2B5EF4-FFF2-40B4-BE49-F238E27FC236}">
                <a16:creationId xmlns:a16="http://schemas.microsoft.com/office/drawing/2014/main" id="{80F0FE44-DCE7-724C-BA82-BBB8A23EEC9B}"/>
              </a:ext>
            </a:extLst>
          </p:cNvPr>
          <p:cNvSpPr txBox="1"/>
          <p:nvPr/>
        </p:nvSpPr>
        <p:spPr>
          <a:xfrm>
            <a:off x="6048080" y="3511192"/>
            <a:ext cx="187484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err="1">
                <a:solidFill>
                  <a:schemeClr val="bg1"/>
                </a:solidFill>
              </a:rPr>
              <a:t>victims</a:t>
            </a:r>
            <a:r>
              <a:rPr lang="fr-MA" sz="1600" dirty="0">
                <a:solidFill>
                  <a:schemeClr val="bg1"/>
                </a:solidFill>
              </a:rPr>
              <a:t> of </a:t>
            </a:r>
            <a:r>
              <a:rPr lang="fr-MA" sz="1600" dirty="0" err="1">
                <a:solidFill>
                  <a:schemeClr val="bg1"/>
                </a:solidFill>
              </a:rPr>
              <a:t>child</a:t>
            </a:r>
            <a:r>
              <a:rPr lang="fr-MA" sz="1600" dirty="0">
                <a:solidFill>
                  <a:schemeClr val="bg1"/>
                </a:solidFill>
              </a:rPr>
              <a:t> </a:t>
            </a:r>
            <a:r>
              <a:rPr lang="fr-MA" sz="1600" dirty="0" err="1">
                <a:solidFill>
                  <a:schemeClr val="bg1"/>
                </a:solidFill>
              </a:rPr>
              <a:t>labor</a:t>
            </a:r>
            <a:r>
              <a:rPr lang="fr-MA" sz="1600" dirty="0">
                <a:solidFill>
                  <a:schemeClr val="bg1"/>
                </a:solidFill>
              </a:rPr>
              <a:t> live in </a:t>
            </a:r>
            <a:r>
              <a:rPr lang="fr-MA" sz="1600" dirty="0" err="1">
                <a:solidFill>
                  <a:schemeClr val="bg1"/>
                </a:solidFill>
              </a:rPr>
              <a:t>Africa</a:t>
            </a:r>
            <a:endParaRPr sz="1600" dirty="0">
              <a:solidFill>
                <a:schemeClr val="bg1"/>
              </a:solidFill>
            </a:endParaRPr>
          </a:p>
        </p:txBody>
      </p:sp>
      <p:sp>
        <p:nvSpPr>
          <p:cNvPr id="23" name="Titre 1">
            <a:extLst>
              <a:ext uri="{FF2B5EF4-FFF2-40B4-BE49-F238E27FC236}">
                <a16:creationId xmlns:a16="http://schemas.microsoft.com/office/drawing/2014/main" id="{F13F94FC-3D58-E743-AC91-E66AD0F4AF0F}"/>
              </a:ext>
            </a:extLst>
          </p:cNvPr>
          <p:cNvSpPr txBox="1">
            <a:spLocks/>
          </p:cNvSpPr>
          <p:nvPr/>
        </p:nvSpPr>
        <p:spPr>
          <a:xfrm>
            <a:off x="8591862" y="2102117"/>
            <a:ext cx="2652913" cy="11842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AACD58"/>
                </a:solidFill>
                <a:latin typeface="Calibri" panose="020F0502020204030204" pitchFamily="34" charset="0"/>
                <a:ea typeface="Tahoma" panose="020B0604030504040204" pitchFamily="34" charset="0"/>
                <a:cs typeface="Calibri" panose="020F0502020204030204" pitchFamily="34" charset="0"/>
              </a:rPr>
              <a:t>61%</a:t>
            </a:r>
            <a:endPar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endParaRPr>
          </a:p>
          <a:p>
            <a:pPr algn="ctr"/>
            <a:r>
              <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rPr>
              <a:t>of </a:t>
            </a:r>
            <a:r>
              <a:rPr lang="fr-FR" sz="4000" b="1" dirty="0" err="1">
                <a:solidFill>
                  <a:srgbClr val="AACD58"/>
                </a:solidFill>
                <a:latin typeface="Calibri" panose="020F0502020204030204" pitchFamily="34" charset="0"/>
                <a:ea typeface="Tahoma" panose="020B0604030504040204" pitchFamily="34" charset="0"/>
                <a:cs typeface="Calibri" panose="020F0502020204030204" pitchFamily="34" charset="0"/>
              </a:rPr>
              <a:t>children</a:t>
            </a:r>
            <a:endPar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endParaRPr>
          </a:p>
        </p:txBody>
      </p:sp>
      <p:sp>
        <p:nvSpPr>
          <p:cNvPr id="24" name="TextBox 12">
            <a:extLst>
              <a:ext uri="{FF2B5EF4-FFF2-40B4-BE49-F238E27FC236}">
                <a16:creationId xmlns:a16="http://schemas.microsoft.com/office/drawing/2014/main" id="{952FB22E-63B9-7543-BE74-DBA5F12C70EB}"/>
              </a:ext>
            </a:extLst>
          </p:cNvPr>
          <p:cNvSpPr txBox="1"/>
          <p:nvPr/>
        </p:nvSpPr>
        <p:spPr>
          <a:xfrm>
            <a:off x="8980895" y="3511193"/>
            <a:ext cx="187484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err="1">
                <a:solidFill>
                  <a:schemeClr val="bg1"/>
                </a:solidFill>
              </a:rPr>
              <a:t>working</a:t>
            </a:r>
            <a:r>
              <a:rPr lang="fr-MA" sz="1600" dirty="0">
                <a:solidFill>
                  <a:schemeClr val="bg1"/>
                </a:solidFill>
              </a:rPr>
              <a:t> in agriculture</a:t>
            </a:r>
            <a:endParaRPr sz="1600" dirty="0">
              <a:solidFill>
                <a:schemeClr val="bg1"/>
              </a:solidFill>
            </a:endParaRPr>
          </a:p>
        </p:txBody>
      </p:sp>
      <p:pic>
        <p:nvPicPr>
          <p:cNvPr id="25" name="Image 24">
            <a:extLst>
              <a:ext uri="{FF2B5EF4-FFF2-40B4-BE49-F238E27FC236}">
                <a16:creationId xmlns:a16="http://schemas.microsoft.com/office/drawing/2014/main" id="{8D20627C-0A1D-9D4F-A49F-E3C6501B474B}"/>
              </a:ext>
            </a:extLst>
          </p:cNvPr>
          <p:cNvPicPr>
            <a:picLocks noChangeAspect="1"/>
          </p:cNvPicPr>
          <p:nvPr/>
        </p:nvPicPr>
        <p:blipFill>
          <a:blip r:embed="rId5"/>
          <a:stretch>
            <a:fillRect/>
          </a:stretch>
        </p:blipFill>
        <p:spPr>
          <a:xfrm>
            <a:off x="8435854" y="42423"/>
            <a:ext cx="3158149" cy="1019269"/>
          </a:xfrm>
          <a:prstGeom prst="rect">
            <a:avLst/>
          </a:prstGeom>
        </p:spPr>
      </p:pic>
      <p:pic>
        <p:nvPicPr>
          <p:cNvPr id="17" name="Image 16">
            <a:extLst>
              <a:ext uri="{FF2B5EF4-FFF2-40B4-BE49-F238E27FC236}">
                <a16:creationId xmlns:a16="http://schemas.microsoft.com/office/drawing/2014/main" id="{86EE8D1C-1F2F-904B-A460-C1C75BB54B4C}"/>
              </a:ext>
            </a:extLst>
          </p:cNvPr>
          <p:cNvPicPr>
            <a:picLocks noChangeAspect="1"/>
          </p:cNvPicPr>
          <p:nvPr/>
        </p:nvPicPr>
        <p:blipFill>
          <a:blip r:embed="rId6"/>
          <a:stretch>
            <a:fillRect/>
          </a:stretch>
        </p:blipFill>
        <p:spPr>
          <a:xfrm>
            <a:off x="547987" y="212432"/>
            <a:ext cx="2419874" cy="780995"/>
          </a:xfrm>
          <a:prstGeom prst="rect">
            <a:avLst/>
          </a:prstGeom>
        </p:spPr>
      </p:pic>
    </p:spTree>
    <p:extLst>
      <p:ext uri="{BB962C8B-B14F-4D97-AF65-F5344CB8AC3E}">
        <p14:creationId xmlns:p14="http://schemas.microsoft.com/office/powerpoint/2010/main" val="1124963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0D9B1FFB-E081-F548-9D3F-B1722DC5942E}"/>
              </a:ext>
            </a:extLst>
          </p:cNvPr>
          <p:cNvPicPr>
            <a:picLocks noChangeAspect="1"/>
          </p:cNvPicPr>
          <p:nvPr/>
        </p:nvPicPr>
        <p:blipFill>
          <a:blip r:embed="rId3"/>
          <a:stretch>
            <a:fillRect/>
          </a:stretch>
        </p:blipFill>
        <p:spPr>
          <a:xfrm>
            <a:off x="-77152" y="785652"/>
            <a:ext cx="2908300" cy="4368800"/>
          </a:xfrm>
          <a:prstGeom prst="rect">
            <a:avLst/>
          </a:prstGeom>
        </p:spPr>
      </p:pic>
      <p:pic>
        <p:nvPicPr>
          <p:cNvPr id="18" name="Image 17">
            <a:extLst>
              <a:ext uri="{FF2B5EF4-FFF2-40B4-BE49-F238E27FC236}">
                <a16:creationId xmlns:a16="http://schemas.microsoft.com/office/drawing/2014/main" id="{C100EC4D-EA88-FD41-91C2-54B7E18A22EB}"/>
              </a:ext>
            </a:extLst>
          </p:cNvPr>
          <p:cNvPicPr>
            <a:picLocks noChangeAspect="1"/>
          </p:cNvPicPr>
          <p:nvPr/>
        </p:nvPicPr>
        <p:blipFill>
          <a:blip r:embed="rId4"/>
          <a:stretch>
            <a:fillRect/>
          </a:stretch>
        </p:blipFill>
        <p:spPr>
          <a:xfrm>
            <a:off x="0" y="0"/>
            <a:ext cx="12192000" cy="1079500"/>
          </a:xfrm>
          <a:prstGeom prst="rect">
            <a:avLst/>
          </a:prstGeom>
        </p:spPr>
      </p:pic>
      <p:pic>
        <p:nvPicPr>
          <p:cNvPr id="7" name="Image 6">
            <a:extLst>
              <a:ext uri="{FF2B5EF4-FFF2-40B4-BE49-F238E27FC236}">
                <a16:creationId xmlns:a16="http://schemas.microsoft.com/office/drawing/2014/main" id="{8B79D285-921D-9D47-85A1-EA4538E26691}"/>
              </a:ext>
            </a:extLst>
          </p:cNvPr>
          <p:cNvPicPr>
            <a:picLocks noChangeAspect="1"/>
          </p:cNvPicPr>
          <p:nvPr/>
        </p:nvPicPr>
        <p:blipFill>
          <a:blip r:embed="rId5"/>
          <a:stretch>
            <a:fillRect/>
          </a:stretch>
        </p:blipFill>
        <p:spPr>
          <a:xfrm>
            <a:off x="7159622" y="-685800"/>
            <a:ext cx="5032378" cy="7543800"/>
          </a:xfrm>
          <a:prstGeom prst="rect">
            <a:avLst/>
          </a:prstGeom>
        </p:spPr>
      </p:pic>
      <p:pic>
        <p:nvPicPr>
          <p:cNvPr id="22" name="Image 21">
            <a:extLst>
              <a:ext uri="{FF2B5EF4-FFF2-40B4-BE49-F238E27FC236}">
                <a16:creationId xmlns:a16="http://schemas.microsoft.com/office/drawing/2014/main" id="{13CF839E-6EA9-524D-9E83-F39A6C4EE720}"/>
              </a:ext>
            </a:extLst>
          </p:cNvPr>
          <p:cNvPicPr>
            <a:picLocks noChangeAspect="1"/>
          </p:cNvPicPr>
          <p:nvPr/>
        </p:nvPicPr>
        <p:blipFill>
          <a:blip r:embed="rId6"/>
          <a:stretch>
            <a:fillRect/>
          </a:stretch>
        </p:blipFill>
        <p:spPr>
          <a:xfrm>
            <a:off x="9728062" y="6379563"/>
            <a:ext cx="2159000" cy="114300"/>
          </a:xfrm>
          <a:prstGeom prst="rect">
            <a:avLst/>
          </a:prstGeom>
        </p:spPr>
      </p:pic>
      <p:sp>
        <p:nvSpPr>
          <p:cNvPr id="9" name="TextBox 12">
            <a:extLst>
              <a:ext uri="{FF2B5EF4-FFF2-40B4-BE49-F238E27FC236}">
                <a16:creationId xmlns:a16="http://schemas.microsoft.com/office/drawing/2014/main" id="{098DCB89-1511-4A4D-823F-424847266A4D}"/>
              </a:ext>
            </a:extLst>
          </p:cNvPr>
          <p:cNvSpPr txBox="1"/>
          <p:nvPr/>
        </p:nvSpPr>
        <p:spPr>
          <a:xfrm>
            <a:off x="856183" y="3581630"/>
            <a:ext cx="5654620"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a:solidFill>
                  <a:srgbClr val="404040"/>
                </a:solidFill>
              </a:defRPr>
            </a:pPr>
            <a:r>
              <a:rPr lang="fr-MA" sz="1500" dirty="0"/>
              <a:t>This </a:t>
            </a:r>
            <a:r>
              <a:rPr lang="fr-MA" sz="1500" dirty="0" err="1"/>
              <a:t>Sixth</a:t>
            </a:r>
            <a:r>
              <a:rPr lang="fr-MA" sz="1500" dirty="0"/>
              <a:t> Global </a:t>
            </a:r>
            <a:r>
              <a:rPr lang="fr-MA" sz="1500" dirty="0" err="1"/>
              <a:t>Conference</a:t>
            </a:r>
            <a:r>
              <a:rPr lang="fr-MA" sz="1500" dirty="0"/>
              <a:t> </a:t>
            </a:r>
            <a:r>
              <a:rPr lang="fr-MA" sz="1500" dirty="0" err="1"/>
              <a:t>takes</a:t>
            </a:r>
            <a:r>
              <a:rPr lang="fr-MA" sz="1500" dirty="0"/>
              <a:t> place at a </a:t>
            </a:r>
            <a:r>
              <a:rPr lang="fr-MA" sz="1500" dirty="0" err="1"/>
              <a:t>critical</a:t>
            </a:r>
            <a:r>
              <a:rPr lang="fr-MA" sz="1500" dirty="0"/>
              <a:t> time. </a:t>
            </a:r>
            <a:r>
              <a:rPr lang="fr-MA" sz="1500" dirty="0" err="1"/>
              <a:t>Today</a:t>
            </a:r>
            <a:r>
              <a:rPr lang="fr-MA" sz="1500" dirty="0"/>
              <a:t>, </a:t>
            </a:r>
            <a:r>
              <a:rPr lang="fr-MA" sz="1500" b="1" dirty="0"/>
              <a:t>138 million </a:t>
            </a:r>
            <a:r>
              <a:rPr lang="fr-MA" sz="1500" b="1" dirty="0" err="1"/>
              <a:t>children</a:t>
            </a:r>
            <a:r>
              <a:rPr lang="fr-MA" sz="1500" b="1" dirty="0"/>
              <a:t> </a:t>
            </a:r>
            <a:r>
              <a:rPr lang="fr-MA" sz="1500" b="1" dirty="0" err="1"/>
              <a:t>still</a:t>
            </a:r>
            <a:r>
              <a:rPr lang="fr-MA" sz="1500" b="1" dirty="0"/>
              <a:t> in </a:t>
            </a:r>
            <a:r>
              <a:rPr lang="fr-MA" sz="1500" b="1" dirty="0" err="1"/>
              <a:t>child</a:t>
            </a:r>
            <a:r>
              <a:rPr lang="fr-MA" sz="1500" b="1" dirty="0"/>
              <a:t> labour,</a:t>
            </a:r>
            <a:r>
              <a:rPr lang="fr-MA" sz="1500" dirty="0"/>
              <a:t> </a:t>
            </a:r>
            <a:r>
              <a:rPr lang="fr-MA" sz="1500" dirty="0" err="1"/>
              <a:t>including</a:t>
            </a:r>
            <a:r>
              <a:rPr lang="fr-MA" sz="1500" dirty="0"/>
              <a:t> </a:t>
            </a:r>
            <a:r>
              <a:rPr lang="fr-MA" sz="1500" dirty="0" err="1"/>
              <a:t>around</a:t>
            </a:r>
            <a:r>
              <a:rPr lang="fr-MA" sz="1500" dirty="0"/>
              <a:t> </a:t>
            </a:r>
            <a:r>
              <a:rPr lang="fr-MA" sz="1500" b="1" dirty="0"/>
              <a:t>54 million in </a:t>
            </a:r>
            <a:r>
              <a:rPr lang="fr-MA" sz="1500" b="1" dirty="0" err="1"/>
              <a:t>hazardous</a:t>
            </a:r>
            <a:r>
              <a:rPr lang="fr-MA" sz="1500" b="1" dirty="0"/>
              <a:t> </a:t>
            </a:r>
            <a:r>
              <a:rPr lang="fr-MA" sz="1500" b="1" dirty="0" err="1"/>
              <a:t>work</a:t>
            </a:r>
            <a:r>
              <a:rPr lang="fr-MA" sz="1500" b="1" dirty="0"/>
              <a:t>.</a:t>
            </a:r>
            <a:r>
              <a:rPr lang="fr-MA" sz="1500" dirty="0"/>
              <a:t> The international </a:t>
            </a:r>
            <a:r>
              <a:rPr lang="fr-MA" sz="1500" dirty="0" err="1"/>
              <a:t>community</a:t>
            </a:r>
            <a:r>
              <a:rPr lang="fr-MA" sz="1500" dirty="0"/>
              <a:t> has not met Target 8.7 of the </a:t>
            </a:r>
            <a:r>
              <a:rPr lang="fr-MA" sz="1500" dirty="0" err="1"/>
              <a:t>Sustainable</a:t>
            </a:r>
            <a:r>
              <a:rPr lang="fr-MA" sz="1500" dirty="0"/>
              <a:t> </a:t>
            </a:r>
            <a:r>
              <a:rPr lang="fr-MA" sz="1500" dirty="0" err="1"/>
              <a:t>Development</a:t>
            </a:r>
            <a:r>
              <a:rPr lang="fr-MA" sz="1500" dirty="0"/>
              <a:t> Goals (</a:t>
            </a:r>
            <a:r>
              <a:rPr lang="fr-MA" sz="1500" dirty="0" err="1"/>
              <a:t>SDGs</a:t>
            </a:r>
            <a:r>
              <a:rPr lang="fr-MA" sz="1500" dirty="0"/>
              <a:t>), </a:t>
            </a:r>
            <a:r>
              <a:rPr lang="fr-MA" sz="1500" dirty="0" err="1"/>
              <a:t>which</a:t>
            </a:r>
            <a:r>
              <a:rPr lang="fr-MA" sz="1500" dirty="0"/>
              <a:t> calls for the </a:t>
            </a:r>
            <a:r>
              <a:rPr lang="fr-MA" sz="1500" dirty="0" err="1"/>
              <a:t>elimination</a:t>
            </a:r>
            <a:r>
              <a:rPr lang="fr-MA" sz="1500" dirty="0"/>
              <a:t> of </a:t>
            </a:r>
            <a:r>
              <a:rPr lang="fr-MA" sz="1500" dirty="0" err="1"/>
              <a:t>child</a:t>
            </a:r>
            <a:r>
              <a:rPr lang="fr-MA" sz="1500" dirty="0"/>
              <a:t> labour in all </a:t>
            </a:r>
            <a:r>
              <a:rPr lang="fr-MA" sz="1500" dirty="0" err="1"/>
              <a:t>its</a:t>
            </a:r>
            <a:r>
              <a:rPr lang="fr-MA" sz="1500" dirty="0"/>
              <a:t> </a:t>
            </a:r>
            <a:r>
              <a:rPr lang="fr-MA" sz="1500" dirty="0" err="1"/>
              <a:t>forms</a:t>
            </a:r>
            <a:r>
              <a:rPr lang="fr-MA" sz="1500" dirty="0"/>
              <a:t> by 2025. Progress must </a:t>
            </a:r>
            <a:r>
              <a:rPr lang="fr-MA" sz="1500" dirty="0" err="1"/>
              <a:t>be</a:t>
            </a:r>
            <a:r>
              <a:rPr lang="fr-MA" sz="1500" dirty="0"/>
              <a:t> </a:t>
            </a:r>
            <a:r>
              <a:rPr lang="fr-MA" sz="1500" dirty="0" err="1"/>
              <a:t>urgently</a:t>
            </a:r>
            <a:r>
              <a:rPr lang="fr-MA" sz="1500" dirty="0"/>
              <a:t> </a:t>
            </a:r>
            <a:r>
              <a:rPr lang="fr-MA" sz="1500" dirty="0" err="1"/>
              <a:t>accelerated</a:t>
            </a:r>
            <a:r>
              <a:rPr lang="fr-MA" sz="1500" dirty="0"/>
              <a:t>. It </a:t>
            </a:r>
            <a:r>
              <a:rPr lang="fr-MA" sz="1500" dirty="0" err="1"/>
              <a:t>is</a:t>
            </a:r>
            <a:r>
              <a:rPr lang="fr-MA" sz="1500" dirty="0"/>
              <a:t> crucial to </a:t>
            </a:r>
            <a:r>
              <a:rPr lang="fr-MA" sz="1500" dirty="0" err="1"/>
              <a:t>consolidate</a:t>
            </a:r>
            <a:r>
              <a:rPr lang="fr-MA" sz="1500" dirty="0"/>
              <a:t> </a:t>
            </a:r>
            <a:r>
              <a:rPr lang="fr-MA" sz="1500" dirty="0" err="1"/>
              <a:t>recent</a:t>
            </a:r>
            <a:r>
              <a:rPr lang="fr-MA" sz="1500" dirty="0"/>
              <a:t> </a:t>
            </a:r>
            <a:r>
              <a:rPr lang="fr-MA" sz="1500" dirty="0" err="1"/>
              <a:t>achievements</a:t>
            </a:r>
            <a:r>
              <a:rPr lang="fr-MA" sz="1500" dirty="0"/>
              <a:t>, </a:t>
            </a:r>
            <a:r>
              <a:rPr lang="fr-MA" sz="1500" dirty="0" err="1"/>
              <a:t>scaling</a:t>
            </a:r>
            <a:r>
              <a:rPr lang="fr-MA" sz="1500" dirty="0"/>
              <a:t>-up efforts, </a:t>
            </a:r>
            <a:r>
              <a:rPr lang="fr-MA" sz="1500" dirty="0" err="1"/>
              <a:t>strengthen</a:t>
            </a:r>
            <a:r>
              <a:rPr lang="fr-MA" sz="1500" dirty="0"/>
              <a:t> </a:t>
            </a:r>
            <a:r>
              <a:rPr lang="fr-MA" sz="1500" dirty="0" err="1"/>
              <a:t>policy</a:t>
            </a:r>
            <a:r>
              <a:rPr lang="fr-MA" sz="1500" dirty="0"/>
              <a:t> </a:t>
            </a:r>
            <a:r>
              <a:rPr lang="fr-MA" sz="1500" dirty="0" err="1"/>
              <a:t>coherence</a:t>
            </a:r>
            <a:r>
              <a:rPr lang="fr-MA" sz="1500" dirty="0"/>
              <a:t>, and </a:t>
            </a:r>
            <a:r>
              <a:rPr lang="fr-MA" sz="1500" dirty="0" err="1"/>
              <a:t>increase</a:t>
            </a:r>
            <a:r>
              <a:rPr lang="fr-MA" sz="1500" dirty="0"/>
              <a:t> </a:t>
            </a:r>
            <a:r>
              <a:rPr lang="fr-MA" sz="1500" dirty="0" err="1"/>
              <a:t>resources</a:t>
            </a:r>
            <a:r>
              <a:rPr lang="fr-MA" sz="1500" dirty="0"/>
              <a:t> at </a:t>
            </a:r>
            <a:r>
              <a:rPr lang="fr-MA" sz="1500" dirty="0" err="1"/>
              <a:t>both</a:t>
            </a:r>
            <a:r>
              <a:rPr lang="fr-MA" sz="1500" dirty="0"/>
              <a:t> national and international </a:t>
            </a:r>
            <a:r>
              <a:rPr lang="fr-MA" sz="1500" dirty="0" err="1"/>
              <a:t>levels</a:t>
            </a:r>
            <a:r>
              <a:rPr lang="fr-MA" sz="1500" dirty="0"/>
              <a:t>.</a:t>
            </a:r>
            <a:endParaRPr sz="1500" dirty="0">
              <a:solidFill>
                <a:schemeClr val="tx1">
                  <a:lumMod val="85000"/>
                  <a:lumOff val="15000"/>
                </a:schemeClr>
              </a:solidFill>
            </a:endParaRPr>
          </a:p>
        </p:txBody>
      </p:sp>
      <p:sp>
        <p:nvSpPr>
          <p:cNvPr id="10" name="CasellaDiTesto 26">
            <a:extLst>
              <a:ext uri="{FF2B5EF4-FFF2-40B4-BE49-F238E27FC236}">
                <a16:creationId xmlns:a16="http://schemas.microsoft.com/office/drawing/2014/main" id="{2456E6A3-561F-FE4A-A6E9-6FFA973F3DE2}"/>
              </a:ext>
            </a:extLst>
          </p:cNvPr>
          <p:cNvSpPr txBox="1"/>
          <p:nvPr/>
        </p:nvSpPr>
        <p:spPr>
          <a:xfrm>
            <a:off x="856183" y="1701593"/>
            <a:ext cx="5007559" cy="1748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lvl1pPr>
          </a:lstStyle>
          <a:p>
            <a:r>
              <a:rPr lang="fr-MA" sz="3500" b="1" dirty="0" err="1">
                <a:solidFill>
                  <a:srgbClr val="006A66"/>
                </a:solidFill>
              </a:rPr>
              <a:t>Why</a:t>
            </a:r>
            <a:r>
              <a:rPr lang="fr-MA" sz="3500" b="1" dirty="0">
                <a:solidFill>
                  <a:srgbClr val="006A66"/>
                </a:solidFill>
              </a:rPr>
              <a:t> </a:t>
            </a:r>
            <a:r>
              <a:rPr lang="fr-MA" sz="3500" b="1" dirty="0" err="1">
                <a:solidFill>
                  <a:srgbClr val="006A66"/>
                </a:solidFill>
              </a:rPr>
              <a:t>now</a:t>
            </a:r>
            <a:r>
              <a:rPr lang="fr-MA" sz="3500" b="1" dirty="0">
                <a:solidFill>
                  <a:srgbClr val="006A66"/>
                </a:solidFill>
              </a:rPr>
              <a:t> : </a:t>
            </a:r>
            <a:r>
              <a:rPr lang="fr-MA" sz="3500" dirty="0">
                <a:solidFill>
                  <a:srgbClr val="006A66"/>
                </a:solidFill>
              </a:rPr>
              <a:t>Progress, </a:t>
            </a:r>
            <a:r>
              <a:rPr lang="fr-MA" sz="3500" dirty="0" err="1">
                <a:solidFill>
                  <a:srgbClr val="006A66"/>
                </a:solidFill>
              </a:rPr>
              <a:t>persistence</a:t>
            </a:r>
            <a:r>
              <a:rPr lang="fr-MA" sz="3500" dirty="0">
                <a:solidFill>
                  <a:srgbClr val="006A66"/>
                </a:solidFill>
              </a:rPr>
              <a:t> and the </a:t>
            </a:r>
            <a:r>
              <a:rPr lang="fr-MA" sz="3500" dirty="0" err="1">
                <a:solidFill>
                  <a:srgbClr val="006A66"/>
                </a:solidFill>
              </a:rPr>
              <a:t>policy</a:t>
            </a:r>
            <a:r>
              <a:rPr lang="fr-MA" sz="3500" dirty="0">
                <a:solidFill>
                  <a:srgbClr val="006A66"/>
                </a:solidFill>
              </a:rPr>
              <a:t> </a:t>
            </a:r>
            <a:r>
              <a:rPr lang="fr-MA" sz="3500" dirty="0" err="1">
                <a:solidFill>
                  <a:srgbClr val="006A66"/>
                </a:solidFill>
              </a:rPr>
              <a:t>path</a:t>
            </a:r>
            <a:r>
              <a:rPr lang="fr-MA" sz="3500" dirty="0">
                <a:solidFill>
                  <a:srgbClr val="006A66"/>
                </a:solidFill>
              </a:rPr>
              <a:t> </a:t>
            </a:r>
            <a:r>
              <a:rPr lang="fr-MA" sz="3500" dirty="0" err="1">
                <a:solidFill>
                  <a:srgbClr val="006A66"/>
                </a:solidFill>
              </a:rPr>
              <a:t>forward</a:t>
            </a:r>
            <a:endParaRPr lang="fr-MA" sz="3500" dirty="0">
              <a:solidFill>
                <a:srgbClr val="006A66"/>
              </a:solidFill>
            </a:endParaRPr>
          </a:p>
        </p:txBody>
      </p:sp>
      <p:pic>
        <p:nvPicPr>
          <p:cNvPr id="12" name="Image 11">
            <a:extLst>
              <a:ext uri="{FF2B5EF4-FFF2-40B4-BE49-F238E27FC236}">
                <a16:creationId xmlns:a16="http://schemas.microsoft.com/office/drawing/2014/main" id="{95E75785-233A-4047-8E3C-0D1E9105A40E}"/>
              </a:ext>
            </a:extLst>
          </p:cNvPr>
          <p:cNvPicPr>
            <a:picLocks noChangeAspect="1"/>
          </p:cNvPicPr>
          <p:nvPr/>
        </p:nvPicPr>
        <p:blipFill>
          <a:blip r:embed="rId7"/>
          <a:stretch>
            <a:fillRect/>
          </a:stretch>
        </p:blipFill>
        <p:spPr>
          <a:xfrm>
            <a:off x="545113" y="203614"/>
            <a:ext cx="2419874" cy="780995"/>
          </a:xfrm>
          <a:prstGeom prst="rect">
            <a:avLst/>
          </a:prstGeom>
        </p:spPr>
      </p:pic>
    </p:spTree>
    <p:extLst>
      <p:ext uri="{BB962C8B-B14F-4D97-AF65-F5344CB8AC3E}">
        <p14:creationId xmlns:p14="http://schemas.microsoft.com/office/powerpoint/2010/main" val="3875834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499BA8D-40ED-9546-B554-66D131180FC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re 1">
            <a:extLst>
              <a:ext uri="{FF2B5EF4-FFF2-40B4-BE49-F238E27FC236}">
                <a16:creationId xmlns:a16="http://schemas.microsoft.com/office/drawing/2014/main" id="{DDD1A764-BCD6-904B-B0A0-95EEEEFFACAA}"/>
              </a:ext>
            </a:extLst>
          </p:cNvPr>
          <p:cNvSpPr txBox="1">
            <a:spLocks/>
          </p:cNvSpPr>
          <p:nvPr/>
        </p:nvSpPr>
        <p:spPr>
          <a:xfrm>
            <a:off x="3439165" y="2587095"/>
            <a:ext cx="6344227" cy="2060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000" b="1" dirty="0">
                <a:solidFill>
                  <a:schemeClr val="bg1"/>
                </a:solidFill>
                <a:latin typeface="Calibri" panose="020F0502020204030204" pitchFamily="34" charset="0"/>
                <a:ea typeface="Tahoma" panose="020B0604030504040204" pitchFamily="34" charset="0"/>
                <a:cs typeface="Calibri" panose="020F0502020204030204" pitchFamily="34" charset="0"/>
              </a:rPr>
              <a:t>6th Global </a:t>
            </a:r>
            <a:r>
              <a:rPr lang="fr-FR" sz="5000" b="1" dirty="0" err="1">
                <a:solidFill>
                  <a:schemeClr val="bg1"/>
                </a:solidFill>
                <a:latin typeface="Calibri" panose="020F0502020204030204" pitchFamily="34" charset="0"/>
                <a:ea typeface="Tahoma" panose="020B0604030504040204" pitchFamily="34" charset="0"/>
                <a:cs typeface="Calibri" panose="020F0502020204030204" pitchFamily="34" charset="0"/>
              </a:rPr>
              <a:t>Conference</a:t>
            </a:r>
            <a:r>
              <a:rPr lang="fr-FR" sz="5000" b="1" dirty="0">
                <a:solidFill>
                  <a:schemeClr val="bg1"/>
                </a:solidFill>
                <a:latin typeface="Calibri" panose="020F0502020204030204" pitchFamily="34" charset="0"/>
                <a:ea typeface="Tahoma" panose="020B0604030504040204" pitchFamily="34" charset="0"/>
                <a:cs typeface="Calibri" panose="020F0502020204030204" pitchFamily="34" charset="0"/>
              </a:rPr>
              <a:t> on the Elimination of Child Labour</a:t>
            </a:r>
          </a:p>
        </p:txBody>
      </p:sp>
    </p:spTree>
    <p:extLst>
      <p:ext uri="{BB962C8B-B14F-4D97-AF65-F5344CB8AC3E}">
        <p14:creationId xmlns:p14="http://schemas.microsoft.com/office/powerpoint/2010/main" val="3575201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C1F1C72-3BE3-7E44-B639-BBA92D2ADB4C}"/>
              </a:ext>
            </a:extLst>
          </p:cNvPr>
          <p:cNvPicPr>
            <a:picLocks noChangeAspect="1"/>
          </p:cNvPicPr>
          <p:nvPr/>
        </p:nvPicPr>
        <p:blipFill>
          <a:blip r:embed="rId3"/>
          <a:stretch>
            <a:fillRect/>
          </a:stretch>
        </p:blipFill>
        <p:spPr>
          <a:xfrm>
            <a:off x="0" y="1713"/>
            <a:ext cx="12192000" cy="6854573"/>
          </a:xfrm>
          <a:prstGeom prst="rect">
            <a:avLst/>
          </a:prstGeom>
        </p:spPr>
      </p:pic>
      <p:sp>
        <p:nvSpPr>
          <p:cNvPr id="3" name="Titre 1">
            <a:extLst>
              <a:ext uri="{FF2B5EF4-FFF2-40B4-BE49-F238E27FC236}">
                <a16:creationId xmlns:a16="http://schemas.microsoft.com/office/drawing/2014/main" id="{BD835C94-90C3-7A48-962C-74E4D1B82DC0}"/>
              </a:ext>
            </a:extLst>
          </p:cNvPr>
          <p:cNvSpPr txBox="1">
            <a:spLocks/>
          </p:cNvSpPr>
          <p:nvPr/>
        </p:nvSpPr>
        <p:spPr>
          <a:xfrm>
            <a:off x="3566753" y="1509188"/>
            <a:ext cx="7117289" cy="2278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Building on the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outcomes</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of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previous</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Global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Conferences</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and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guided</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by the Durban Call to Action, </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the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Sixth</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 Global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Conference</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will</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provide</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 a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platform</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 for dialogue and exchange,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fostering</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 the sharing of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innovative</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 and effective solutions,</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identifying</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persistent challenges and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defining</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urgent and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concrete</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measures</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to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accelerate</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the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elimination</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of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child</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labour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worldwide</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a:t>
            </a:r>
          </a:p>
        </p:txBody>
      </p:sp>
      <p:grpSp>
        <p:nvGrpSpPr>
          <p:cNvPr id="4" name="Group 66">
            <a:extLst>
              <a:ext uri="{FF2B5EF4-FFF2-40B4-BE49-F238E27FC236}">
                <a16:creationId xmlns:a16="http://schemas.microsoft.com/office/drawing/2014/main" id="{07CC300A-228A-C349-9CA3-051FB4A5C649}"/>
              </a:ext>
            </a:extLst>
          </p:cNvPr>
          <p:cNvGrpSpPr/>
          <p:nvPr/>
        </p:nvGrpSpPr>
        <p:grpSpPr>
          <a:xfrm>
            <a:off x="2954250" y="1539168"/>
            <a:ext cx="325182" cy="325178"/>
            <a:chOff x="6016222" y="4375596"/>
            <a:chExt cx="460095" cy="460089"/>
          </a:xfrm>
          <a:solidFill>
            <a:srgbClr val="F6BD32"/>
          </a:solidFill>
        </p:grpSpPr>
        <p:sp>
          <p:nvSpPr>
            <p:cNvPr id="5" name="Oval 67">
              <a:extLst>
                <a:ext uri="{FF2B5EF4-FFF2-40B4-BE49-F238E27FC236}">
                  <a16:creationId xmlns:a16="http://schemas.microsoft.com/office/drawing/2014/main" id="{D475D5A4-DC64-D04C-AB01-97D43B55D90A}"/>
                </a:ext>
              </a:extLst>
            </p:cNvPr>
            <p:cNvSpPr/>
            <p:nvPr/>
          </p:nvSpPr>
          <p:spPr>
            <a:xfrm>
              <a:off x="6016222" y="4375596"/>
              <a:ext cx="460095" cy="460089"/>
            </a:xfrm>
            <a:prstGeom prst="ellipse">
              <a:avLst/>
            </a:prstGeom>
            <a:solidFill>
              <a:srgbClr val="322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6" name="Group 68">
              <a:extLst>
                <a:ext uri="{FF2B5EF4-FFF2-40B4-BE49-F238E27FC236}">
                  <a16:creationId xmlns:a16="http://schemas.microsoft.com/office/drawing/2014/main" id="{96500B6E-2598-BD45-866D-C4B902A87C40}"/>
                </a:ext>
              </a:extLst>
            </p:cNvPr>
            <p:cNvGrpSpPr/>
            <p:nvPr/>
          </p:nvGrpSpPr>
          <p:grpSpPr>
            <a:xfrm>
              <a:off x="6176270" y="4535610"/>
              <a:ext cx="140000" cy="140061"/>
              <a:chOff x="3985022" y="4117138"/>
              <a:chExt cx="98822" cy="98866"/>
            </a:xfrm>
            <a:grpFill/>
          </p:grpSpPr>
          <p:cxnSp>
            <p:nvCxnSpPr>
              <p:cNvPr id="7" name="Straight Connector 69">
                <a:extLst>
                  <a:ext uri="{FF2B5EF4-FFF2-40B4-BE49-F238E27FC236}">
                    <a16:creationId xmlns:a16="http://schemas.microsoft.com/office/drawing/2014/main" id="{22F1FA78-4B1E-5949-8AD5-8DD90043C1F2}"/>
                  </a:ext>
                </a:extLst>
              </p:cNvPr>
              <p:cNvCxnSpPr/>
              <p:nvPr/>
            </p:nvCxnSpPr>
            <p:spPr>
              <a:xfrm flipV="1">
                <a:off x="3985022" y="4117181"/>
                <a:ext cx="98822" cy="98822"/>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cxnSp>
            <p:nvCxnSpPr>
              <p:cNvPr id="8" name="Straight Connector 70">
                <a:extLst>
                  <a:ext uri="{FF2B5EF4-FFF2-40B4-BE49-F238E27FC236}">
                    <a16:creationId xmlns:a16="http://schemas.microsoft.com/office/drawing/2014/main" id="{F7F48135-82FA-5840-A381-2E239EC1D03E}"/>
                  </a:ext>
                </a:extLst>
              </p:cNvPr>
              <p:cNvCxnSpPr>
                <a:cxnSpLocks/>
              </p:cNvCxnSpPr>
              <p:nvPr/>
            </p:nvCxnSpPr>
            <p:spPr>
              <a:xfrm>
                <a:off x="3985022" y="4117138"/>
                <a:ext cx="98822" cy="1"/>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cxnSp>
            <p:nvCxnSpPr>
              <p:cNvPr id="9" name="Straight Connector 71">
                <a:extLst>
                  <a:ext uri="{FF2B5EF4-FFF2-40B4-BE49-F238E27FC236}">
                    <a16:creationId xmlns:a16="http://schemas.microsoft.com/office/drawing/2014/main" id="{BB6ACA7E-C9C5-1942-ABB5-F88E21AA3E21}"/>
                  </a:ext>
                </a:extLst>
              </p:cNvPr>
              <p:cNvCxnSpPr>
                <a:cxnSpLocks/>
              </p:cNvCxnSpPr>
              <p:nvPr/>
            </p:nvCxnSpPr>
            <p:spPr>
              <a:xfrm rot="5400000">
                <a:off x="4034432" y="4166592"/>
                <a:ext cx="98822" cy="1"/>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10" name="Titre 1">
            <a:extLst>
              <a:ext uri="{FF2B5EF4-FFF2-40B4-BE49-F238E27FC236}">
                <a16:creationId xmlns:a16="http://schemas.microsoft.com/office/drawing/2014/main" id="{084C3D0E-E28F-0147-B6A4-B808A7203F67}"/>
              </a:ext>
            </a:extLst>
          </p:cNvPr>
          <p:cNvSpPr txBox="1">
            <a:spLocks/>
          </p:cNvSpPr>
          <p:nvPr/>
        </p:nvSpPr>
        <p:spPr>
          <a:xfrm>
            <a:off x="3566753" y="4073173"/>
            <a:ext cx="6791450" cy="20904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Through</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round tables, high-</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level</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discussions and interactive sessions, </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participants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will</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seek</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 to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generate</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 real impact in the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lives</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 of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children</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currently</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 </a:t>
            </a:r>
            <a:r>
              <a:rPr lang="fr-FR" sz="2200" b="1" dirty="0" err="1">
                <a:solidFill>
                  <a:srgbClr val="322761"/>
                </a:solidFill>
                <a:latin typeface="Calibri" panose="020F0502020204030204" pitchFamily="34" charset="0"/>
                <a:ea typeface="Tahoma" panose="020B0604030504040204" pitchFamily="34" charset="0"/>
                <a:cs typeface="Calibri" panose="020F0502020204030204" pitchFamily="34" charset="0"/>
              </a:rPr>
              <a:t>affected</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while</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laying</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the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groundwork</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for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sustained</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and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coordinated</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action </a:t>
            </a:r>
            <a:r>
              <a:rPr lang="fr-FR" sz="2200" dirty="0" err="1">
                <a:solidFill>
                  <a:srgbClr val="322761"/>
                </a:solidFill>
                <a:latin typeface="Calibri" panose="020F0502020204030204" pitchFamily="34" charset="0"/>
                <a:ea typeface="Tahoma" panose="020B0604030504040204" pitchFamily="34" charset="0"/>
                <a:cs typeface="Calibri" panose="020F0502020204030204" pitchFamily="34" charset="0"/>
              </a:rPr>
              <a:t>beyond</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 2030.</a:t>
            </a:r>
          </a:p>
        </p:txBody>
      </p:sp>
      <p:pic>
        <p:nvPicPr>
          <p:cNvPr id="18" name="Image 17">
            <a:extLst>
              <a:ext uri="{FF2B5EF4-FFF2-40B4-BE49-F238E27FC236}">
                <a16:creationId xmlns:a16="http://schemas.microsoft.com/office/drawing/2014/main" id="{846EB092-4442-A441-AAA1-FB17AEDF47A9}"/>
              </a:ext>
            </a:extLst>
          </p:cNvPr>
          <p:cNvPicPr>
            <a:picLocks noChangeAspect="1"/>
          </p:cNvPicPr>
          <p:nvPr/>
        </p:nvPicPr>
        <p:blipFill>
          <a:blip r:embed="rId4"/>
          <a:stretch>
            <a:fillRect/>
          </a:stretch>
        </p:blipFill>
        <p:spPr>
          <a:xfrm>
            <a:off x="9486796" y="491088"/>
            <a:ext cx="2222500" cy="228600"/>
          </a:xfrm>
          <a:prstGeom prst="rect">
            <a:avLst/>
          </a:prstGeom>
        </p:spPr>
      </p:pic>
      <p:grpSp>
        <p:nvGrpSpPr>
          <p:cNvPr id="24" name="Group 66">
            <a:extLst>
              <a:ext uri="{FF2B5EF4-FFF2-40B4-BE49-F238E27FC236}">
                <a16:creationId xmlns:a16="http://schemas.microsoft.com/office/drawing/2014/main" id="{871D61D6-1D24-C145-9ADD-7F492E79E7CA}"/>
              </a:ext>
            </a:extLst>
          </p:cNvPr>
          <p:cNvGrpSpPr/>
          <p:nvPr/>
        </p:nvGrpSpPr>
        <p:grpSpPr>
          <a:xfrm>
            <a:off x="2954250" y="4050020"/>
            <a:ext cx="325182" cy="325178"/>
            <a:chOff x="6016222" y="4375596"/>
            <a:chExt cx="460095" cy="460089"/>
          </a:xfrm>
          <a:solidFill>
            <a:srgbClr val="F6BD32"/>
          </a:solidFill>
        </p:grpSpPr>
        <p:sp>
          <p:nvSpPr>
            <p:cNvPr id="25" name="Oval 67">
              <a:extLst>
                <a:ext uri="{FF2B5EF4-FFF2-40B4-BE49-F238E27FC236}">
                  <a16:creationId xmlns:a16="http://schemas.microsoft.com/office/drawing/2014/main" id="{5D644B85-BC56-D14E-92FF-F2AF7964C372}"/>
                </a:ext>
              </a:extLst>
            </p:cNvPr>
            <p:cNvSpPr/>
            <p:nvPr/>
          </p:nvSpPr>
          <p:spPr>
            <a:xfrm>
              <a:off x="6016222" y="4375596"/>
              <a:ext cx="460095" cy="460089"/>
            </a:xfrm>
            <a:prstGeom prst="ellipse">
              <a:avLst/>
            </a:prstGeom>
            <a:solidFill>
              <a:srgbClr val="322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6" name="Group 68">
              <a:extLst>
                <a:ext uri="{FF2B5EF4-FFF2-40B4-BE49-F238E27FC236}">
                  <a16:creationId xmlns:a16="http://schemas.microsoft.com/office/drawing/2014/main" id="{72125FD2-A661-BB49-8054-239EE1B4B1E8}"/>
                </a:ext>
              </a:extLst>
            </p:cNvPr>
            <p:cNvGrpSpPr/>
            <p:nvPr/>
          </p:nvGrpSpPr>
          <p:grpSpPr>
            <a:xfrm>
              <a:off x="6176270" y="4535610"/>
              <a:ext cx="140000" cy="140061"/>
              <a:chOff x="3985022" y="4117138"/>
              <a:chExt cx="98822" cy="98866"/>
            </a:xfrm>
            <a:grpFill/>
          </p:grpSpPr>
          <p:cxnSp>
            <p:nvCxnSpPr>
              <p:cNvPr id="27" name="Straight Connector 69">
                <a:extLst>
                  <a:ext uri="{FF2B5EF4-FFF2-40B4-BE49-F238E27FC236}">
                    <a16:creationId xmlns:a16="http://schemas.microsoft.com/office/drawing/2014/main" id="{1BE3B8E7-0853-7849-B84A-BB81971FD951}"/>
                  </a:ext>
                </a:extLst>
              </p:cNvPr>
              <p:cNvCxnSpPr/>
              <p:nvPr/>
            </p:nvCxnSpPr>
            <p:spPr>
              <a:xfrm flipV="1">
                <a:off x="3985022" y="4117181"/>
                <a:ext cx="98822" cy="98822"/>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cxnSp>
            <p:nvCxnSpPr>
              <p:cNvPr id="28" name="Straight Connector 70">
                <a:extLst>
                  <a:ext uri="{FF2B5EF4-FFF2-40B4-BE49-F238E27FC236}">
                    <a16:creationId xmlns:a16="http://schemas.microsoft.com/office/drawing/2014/main" id="{84DB60F4-85C9-BD46-B898-4D2F6BAB900B}"/>
                  </a:ext>
                </a:extLst>
              </p:cNvPr>
              <p:cNvCxnSpPr>
                <a:cxnSpLocks/>
              </p:cNvCxnSpPr>
              <p:nvPr/>
            </p:nvCxnSpPr>
            <p:spPr>
              <a:xfrm>
                <a:off x="3985022" y="4117138"/>
                <a:ext cx="98822" cy="1"/>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cxnSp>
            <p:nvCxnSpPr>
              <p:cNvPr id="29" name="Straight Connector 71">
                <a:extLst>
                  <a:ext uri="{FF2B5EF4-FFF2-40B4-BE49-F238E27FC236}">
                    <a16:creationId xmlns:a16="http://schemas.microsoft.com/office/drawing/2014/main" id="{96E194D3-03F9-A746-9B19-EE1A2E5CC916}"/>
                  </a:ext>
                </a:extLst>
              </p:cNvPr>
              <p:cNvCxnSpPr>
                <a:cxnSpLocks/>
              </p:cNvCxnSpPr>
              <p:nvPr/>
            </p:nvCxnSpPr>
            <p:spPr>
              <a:xfrm rot="5400000">
                <a:off x="4034432" y="4166592"/>
                <a:ext cx="98822" cy="1"/>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grpSp>
      </p:grpSp>
      <p:pic>
        <p:nvPicPr>
          <p:cNvPr id="22" name="Image 21">
            <a:extLst>
              <a:ext uri="{FF2B5EF4-FFF2-40B4-BE49-F238E27FC236}">
                <a16:creationId xmlns:a16="http://schemas.microsoft.com/office/drawing/2014/main" id="{A8AA5D10-DADD-9E4E-B57E-6AD61B542F49}"/>
              </a:ext>
            </a:extLst>
          </p:cNvPr>
          <p:cNvPicPr>
            <a:picLocks noChangeAspect="1"/>
          </p:cNvPicPr>
          <p:nvPr/>
        </p:nvPicPr>
        <p:blipFill>
          <a:blip r:embed="rId5"/>
          <a:stretch>
            <a:fillRect/>
          </a:stretch>
        </p:blipFill>
        <p:spPr>
          <a:xfrm>
            <a:off x="7093098" y="306762"/>
            <a:ext cx="2199885" cy="709995"/>
          </a:xfrm>
          <a:prstGeom prst="rect">
            <a:avLst/>
          </a:prstGeom>
        </p:spPr>
      </p:pic>
    </p:spTree>
    <p:extLst>
      <p:ext uri="{BB962C8B-B14F-4D97-AF65-F5344CB8AC3E}">
        <p14:creationId xmlns:p14="http://schemas.microsoft.com/office/powerpoint/2010/main" val="73841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595B899-0B97-7C4D-865B-BE8D419F6747}"/>
              </a:ext>
            </a:extLst>
          </p:cNvPr>
          <p:cNvPicPr>
            <a:picLocks noChangeAspect="1"/>
          </p:cNvPicPr>
          <p:nvPr/>
        </p:nvPicPr>
        <p:blipFill>
          <a:blip r:embed="rId3"/>
          <a:stretch>
            <a:fillRect/>
          </a:stretch>
        </p:blipFill>
        <p:spPr>
          <a:xfrm>
            <a:off x="0" y="1713"/>
            <a:ext cx="12192000" cy="6854573"/>
          </a:xfrm>
          <a:prstGeom prst="rect">
            <a:avLst/>
          </a:prstGeom>
        </p:spPr>
      </p:pic>
      <p:sp>
        <p:nvSpPr>
          <p:cNvPr id="4" name="Titre 1">
            <a:extLst>
              <a:ext uri="{FF2B5EF4-FFF2-40B4-BE49-F238E27FC236}">
                <a16:creationId xmlns:a16="http://schemas.microsoft.com/office/drawing/2014/main" id="{549190F0-7522-7748-B2F5-FD7CA78C7E96}"/>
              </a:ext>
            </a:extLst>
          </p:cNvPr>
          <p:cNvSpPr txBox="1">
            <a:spLocks/>
          </p:cNvSpPr>
          <p:nvPr/>
        </p:nvSpPr>
        <p:spPr>
          <a:xfrm>
            <a:off x="3439165" y="2587096"/>
            <a:ext cx="6536733" cy="20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000" b="1" dirty="0">
                <a:solidFill>
                  <a:srgbClr val="322761"/>
                </a:solidFill>
                <a:latin typeface="Calibri" panose="020F0502020204030204" pitchFamily="34" charset="0"/>
                <a:ea typeface="Tahoma" panose="020B0604030504040204" pitchFamily="34" charset="0"/>
                <a:cs typeface="Calibri" panose="020F0502020204030204" pitchFamily="34" charset="0"/>
              </a:rPr>
              <a:t>6th Global </a:t>
            </a:r>
            <a:r>
              <a:rPr lang="fr-FR" sz="5000" b="1" dirty="0" err="1">
                <a:solidFill>
                  <a:srgbClr val="322761"/>
                </a:solidFill>
                <a:latin typeface="Calibri" panose="020F0502020204030204" pitchFamily="34" charset="0"/>
                <a:ea typeface="Tahoma" panose="020B0604030504040204" pitchFamily="34" charset="0"/>
                <a:cs typeface="Calibri" panose="020F0502020204030204" pitchFamily="34" charset="0"/>
              </a:rPr>
              <a:t>Conference</a:t>
            </a:r>
            <a:r>
              <a:rPr lang="fr-FR" sz="5000" b="1" dirty="0">
                <a:solidFill>
                  <a:srgbClr val="322761"/>
                </a:solidFill>
                <a:latin typeface="Calibri" panose="020F0502020204030204" pitchFamily="34" charset="0"/>
                <a:ea typeface="Tahoma" panose="020B0604030504040204" pitchFamily="34" charset="0"/>
                <a:cs typeface="Calibri" panose="020F0502020204030204" pitchFamily="34" charset="0"/>
              </a:rPr>
              <a:t> on the Elimination of Child Labour</a:t>
            </a:r>
          </a:p>
        </p:txBody>
      </p:sp>
    </p:spTree>
    <p:extLst>
      <p:ext uri="{BB962C8B-B14F-4D97-AF65-F5344CB8AC3E}">
        <p14:creationId xmlns:p14="http://schemas.microsoft.com/office/powerpoint/2010/main" val="1095397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E071CB2-F8D9-CE4C-A7EE-007D15D2EB83}"/>
              </a:ext>
            </a:extLst>
          </p:cNvPr>
          <p:cNvPicPr>
            <a:picLocks noChangeAspect="1"/>
          </p:cNvPicPr>
          <p:nvPr/>
        </p:nvPicPr>
        <p:blipFill>
          <a:blip r:embed="rId3"/>
          <a:stretch>
            <a:fillRect/>
          </a:stretch>
        </p:blipFill>
        <p:spPr>
          <a:xfrm>
            <a:off x="0" y="0"/>
            <a:ext cx="12192000" cy="6858000"/>
          </a:xfrm>
          <a:prstGeom prst="rect">
            <a:avLst/>
          </a:prstGeom>
        </p:spPr>
      </p:pic>
      <p:sp>
        <p:nvSpPr>
          <p:cNvPr id="6" name="Titre 1">
            <a:extLst>
              <a:ext uri="{FF2B5EF4-FFF2-40B4-BE49-F238E27FC236}">
                <a16:creationId xmlns:a16="http://schemas.microsoft.com/office/drawing/2014/main" id="{50B29A4C-14C3-6B48-B40E-4527A027DB35}"/>
              </a:ext>
            </a:extLst>
          </p:cNvPr>
          <p:cNvSpPr txBox="1">
            <a:spLocks/>
          </p:cNvSpPr>
          <p:nvPr/>
        </p:nvSpPr>
        <p:spPr>
          <a:xfrm>
            <a:off x="3439165" y="2579601"/>
            <a:ext cx="6667361" cy="20542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000" b="1" dirty="0">
                <a:solidFill>
                  <a:srgbClr val="2EB6BE"/>
                </a:solidFill>
                <a:latin typeface="Calibri" panose="020F0502020204030204" pitchFamily="34" charset="0"/>
                <a:ea typeface="Tahoma" panose="020B0604030504040204" pitchFamily="34" charset="0"/>
                <a:cs typeface="Calibri" panose="020F0502020204030204" pitchFamily="34" charset="0"/>
              </a:rPr>
              <a:t>6th Global </a:t>
            </a:r>
            <a:r>
              <a:rPr lang="fr-FR" sz="5000" b="1" dirty="0" err="1">
                <a:solidFill>
                  <a:srgbClr val="2EB6BE"/>
                </a:solidFill>
                <a:latin typeface="Calibri" panose="020F0502020204030204" pitchFamily="34" charset="0"/>
                <a:ea typeface="Tahoma" panose="020B0604030504040204" pitchFamily="34" charset="0"/>
                <a:cs typeface="Calibri" panose="020F0502020204030204" pitchFamily="34" charset="0"/>
              </a:rPr>
              <a:t>Conference</a:t>
            </a:r>
            <a:r>
              <a:rPr lang="fr-FR" sz="5000" b="1" dirty="0">
                <a:solidFill>
                  <a:srgbClr val="2EB6BE"/>
                </a:solidFill>
                <a:latin typeface="Calibri" panose="020F0502020204030204" pitchFamily="34" charset="0"/>
                <a:ea typeface="Tahoma" panose="020B0604030504040204" pitchFamily="34" charset="0"/>
                <a:cs typeface="Calibri" panose="020F0502020204030204" pitchFamily="34" charset="0"/>
              </a:rPr>
              <a:t> on the Elimination of Child Labour</a:t>
            </a:r>
          </a:p>
        </p:txBody>
      </p:sp>
    </p:spTree>
    <p:extLst>
      <p:ext uri="{BB962C8B-B14F-4D97-AF65-F5344CB8AC3E}">
        <p14:creationId xmlns:p14="http://schemas.microsoft.com/office/powerpoint/2010/main" val="1480637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E0133A3-3666-5C47-8578-532268BE867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re 1">
            <a:extLst>
              <a:ext uri="{FF2B5EF4-FFF2-40B4-BE49-F238E27FC236}">
                <a16:creationId xmlns:a16="http://schemas.microsoft.com/office/drawing/2014/main" id="{D54588CA-2759-2D46-B3C4-BC3369E8E3EB}"/>
              </a:ext>
            </a:extLst>
          </p:cNvPr>
          <p:cNvSpPr txBox="1">
            <a:spLocks/>
          </p:cNvSpPr>
          <p:nvPr/>
        </p:nvSpPr>
        <p:spPr>
          <a:xfrm>
            <a:off x="3439165" y="2587096"/>
            <a:ext cx="6378603" cy="2101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000" b="1" dirty="0">
                <a:solidFill>
                  <a:srgbClr val="322761"/>
                </a:solidFill>
                <a:latin typeface="Calibri" panose="020F0502020204030204" pitchFamily="34" charset="0"/>
                <a:ea typeface="Tahoma" panose="020B0604030504040204" pitchFamily="34" charset="0"/>
                <a:cs typeface="Calibri" panose="020F0502020204030204" pitchFamily="34" charset="0"/>
              </a:rPr>
              <a:t>6th Global </a:t>
            </a:r>
            <a:r>
              <a:rPr lang="fr-FR" sz="5000" b="1" dirty="0" err="1">
                <a:solidFill>
                  <a:srgbClr val="322761"/>
                </a:solidFill>
                <a:latin typeface="Calibri" panose="020F0502020204030204" pitchFamily="34" charset="0"/>
                <a:ea typeface="Tahoma" panose="020B0604030504040204" pitchFamily="34" charset="0"/>
                <a:cs typeface="Calibri" panose="020F0502020204030204" pitchFamily="34" charset="0"/>
              </a:rPr>
              <a:t>Conference</a:t>
            </a:r>
            <a:r>
              <a:rPr lang="fr-FR" sz="5000" b="1" dirty="0">
                <a:solidFill>
                  <a:srgbClr val="322761"/>
                </a:solidFill>
                <a:latin typeface="Calibri" panose="020F0502020204030204" pitchFamily="34" charset="0"/>
                <a:ea typeface="Tahoma" panose="020B0604030504040204" pitchFamily="34" charset="0"/>
                <a:cs typeface="Calibri" panose="020F0502020204030204" pitchFamily="34" charset="0"/>
              </a:rPr>
              <a:t> on the Elimination of Child Labour</a:t>
            </a:r>
          </a:p>
        </p:txBody>
      </p:sp>
    </p:spTree>
    <p:extLst>
      <p:ext uri="{BB962C8B-B14F-4D97-AF65-F5344CB8AC3E}">
        <p14:creationId xmlns:p14="http://schemas.microsoft.com/office/powerpoint/2010/main" val="31453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A53DAF8-DE5B-584C-8413-1CA26FD3D743}"/>
              </a:ext>
            </a:extLst>
          </p:cNvPr>
          <p:cNvPicPr>
            <a:picLocks noChangeAspect="1"/>
          </p:cNvPicPr>
          <p:nvPr/>
        </p:nvPicPr>
        <p:blipFill>
          <a:blip r:embed="rId3"/>
          <a:stretch>
            <a:fillRect/>
          </a:stretch>
        </p:blipFill>
        <p:spPr>
          <a:xfrm>
            <a:off x="0" y="1713"/>
            <a:ext cx="12192000" cy="6854573"/>
          </a:xfrm>
          <a:prstGeom prst="rect">
            <a:avLst/>
          </a:prstGeom>
        </p:spPr>
      </p:pic>
      <p:sp>
        <p:nvSpPr>
          <p:cNvPr id="4" name="Titre 1">
            <a:extLst>
              <a:ext uri="{FF2B5EF4-FFF2-40B4-BE49-F238E27FC236}">
                <a16:creationId xmlns:a16="http://schemas.microsoft.com/office/drawing/2014/main" id="{FFC06E65-2EE0-7549-9895-FC91DED3BDEA}"/>
              </a:ext>
            </a:extLst>
          </p:cNvPr>
          <p:cNvSpPr txBox="1">
            <a:spLocks/>
          </p:cNvSpPr>
          <p:nvPr/>
        </p:nvSpPr>
        <p:spPr>
          <a:xfrm>
            <a:off x="3439165" y="2587095"/>
            <a:ext cx="6399229" cy="20811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000" b="1" dirty="0">
                <a:solidFill>
                  <a:srgbClr val="AACD58"/>
                </a:solidFill>
                <a:latin typeface="Calibri" panose="020F0502020204030204" pitchFamily="34" charset="0"/>
                <a:ea typeface="Tahoma" panose="020B0604030504040204" pitchFamily="34" charset="0"/>
                <a:cs typeface="Calibri" panose="020F0502020204030204" pitchFamily="34" charset="0"/>
              </a:rPr>
              <a:t>6th Global </a:t>
            </a:r>
            <a:r>
              <a:rPr lang="fr-FR" sz="5000" b="1" dirty="0" err="1">
                <a:solidFill>
                  <a:srgbClr val="AACD58"/>
                </a:solidFill>
                <a:latin typeface="Calibri" panose="020F0502020204030204" pitchFamily="34" charset="0"/>
                <a:ea typeface="Tahoma" panose="020B0604030504040204" pitchFamily="34" charset="0"/>
                <a:cs typeface="Calibri" panose="020F0502020204030204" pitchFamily="34" charset="0"/>
              </a:rPr>
              <a:t>Conference</a:t>
            </a:r>
            <a:r>
              <a:rPr lang="fr-FR" sz="5000" b="1" dirty="0">
                <a:solidFill>
                  <a:srgbClr val="AACD58"/>
                </a:solidFill>
                <a:latin typeface="Calibri" panose="020F0502020204030204" pitchFamily="34" charset="0"/>
                <a:ea typeface="Tahoma" panose="020B0604030504040204" pitchFamily="34" charset="0"/>
                <a:cs typeface="Calibri" panose="020F0502020204030204" pitchFamily="34" charset="0"/>
              </a:rPr>
              <a:t> on the Elimination of Child Labour</a:t>
            </a:r>
          </a:p>
        </p:txBody>
      </p:sp>
    </p:spTree>
    <p:extLst>
      <p:ext uri="{BB962C8B-B14F-4D97-AF65-F5344CB8AC3E}">
        <p14:creationId xmlns:p14="http://schemas.microsoft.com/office/powerpoint/2010/main" val="3434930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F1BACE3-8421-5348-96C9-1361809160CD}"/>
              </a:ext>
            </a:extLst>
          </p:cNvPr>
          <p:cNvPicPr>
            <a:picLocks noChangeAspect="1"/>
          </p:cNvPicPr>
          <p:nvPr/>
        </p:nvPicPr>
        <p:blipFill>
          <a:blip r:embed="rId3"/>
          <a:stretch>
            <a:fillRect/>
          </a:stretch>
        </p:blipFill>
        <p:spPr>
          <a:xfrm>
            <a:off x="0" y="0"/>
            <a:ext cx="12192000" cy="6858000"/>
          </a:xfrm>
          <a:prstGeom prst="rect">
            <a:avLst/>
          </a:prstGeom>
        </p:spPr>
      </p:pic>
      <p:sp>
        <p:nvSpPr>
          <p:cNvPr id="6" name="Titre 1">
            <a:extLst>
              <a:ext uri="{FF2B5EF4-FFF2-40B4-BE49-F238E27FC236}">
                <a16:creationId xmlns:a16="http://schemas.microsoft.com/office/drawing/2014/main" id="{D112587A-0585-7140-9BA2-B19AF5C44F46}"/>
              </a:ext>
            </a:extLst>
          </p:cNvPr>
          <p:cNvSpPr txBox="1">
            <a:spLocks/>
          </p:cNvSpPr>
          <p:nvPr/>
        </p:nvSpPr>
        <p:spPr>
          <a:xfrm>
            <a:off x="4219176" y="2660332"/>
            <a:ext cx="7135873" cy="24812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fr-FR" sz="4200" b="1" dirty="0" err="1">
                <a:solidFill>
                  <a:schemeClr val="bg1"/>
                </a:solidFill>
                <a:latin typeface="Calibri" panose="020F0502020204030204" pitchFamily="34" charset="0"/>
                <a:ea typeface="Tahoma" panose="020B0604030504040204" pitchFamily="34" charset="0"/>
                <a:cs typeface="Calibri" panose="020F0502020204030204" pitchFamily="34" charset="0"/>
              </a:rPr>
              <a:t>Lorem</a:t>
            </a:r>
            <a:r>
              <a:rPr lang="fr-FR" sz="4200" b="1" dirty="0">
                <a:solidFill>
                  <a:schemeClr val="bg1"/>
                </a:solidFill>
                <a:latin typeface="Calibri" panose="020F0502020204030204" pitchFamily="34" charset="0"/>
                <a:ea typeface="Tahoma" panose="020B0604030504040204" pitchFamily="34" charset="0"/>
                <a:cs typeface="Calibri" panose="020F0502020204030204" pitchFamily="34" charset="0"/>
              </a:rPr>
              <a:t> </a:t>
            </a:r>
            <a:r>
              <a:rPr lang="fr-FR" sz="4200" b="1" dirty="0" err="1">
                <a:solidFill>
                  <a:schemeClr val="bg1"/>
                </a:solidFill>
                <a:latin typeface="Calibri" panose="020F0502020204030204" pitchFamily="34" charset="0"/>
                <a:ea typeface="Tahoma" panose="020B0604030504040204" pitchFamily="34" charset="0"/>
                <a:cs typeface="Calibri" panose="020F0502020204030204" pitchFamily="34" charset="0"/>
              </a:rPr>
              <a:t>Ipsum</a:t>
            </a:r>
            <a:r>
              <a:rPr lang="fr-FR" sz="4200" b="1" dirty="0">
                <a:solidFill>
                  <a:schemeClr val="bg1"/>
                </a:solidFill>
                <a:latin typeface="Calibri" panose="020F0502020204030204" pitchFamily="34" charset="0"/>
                <a:ea typeface="Tahoma" panose="020B0604030504040204" pitchFamily="34" charset="0"/>
                <a:cs typeface="Calibri" panose="020F0502020204030204" pitchFamily="34" charset="0"/>
              </a:rPr>
              <a:t> </a:t>
            </a:r>
            <a:r>
              <a:rPr lang="fr-FR" sz="4200" b="1" dirty="0" err="1">
                <a:solidFill>
                  <a:schemeClr val="bg1"/>
                </a:solidFill>
                <a:latin typeface="Calibri" panose="020F0502020204030204" pitchFamily="34" charset="0"/>
                <a:ea typeface="Tahoma" panose="020B0604030504040204" pitchFamily="34" charset="0"/>
                <a:cs typeface="Calibri" panose="020F0502020204030204" pitchFamily="34" charset="0"/>
              </a:rPr>
              <a:t>is</a:t>
            </a:r>
            <a:r>
              <a:rPr lang="fr-FR" sz="4200" b="1" dirty="0">
                <a:solidFill>
                  <a:schemeClr val="bg1"/>
                </a:solidFill>
                <a:latin typeface="Calibri" panose="020F0502020204030204" pitchFamily="34" charset="0"/>
                <a:ea typeface="Tahoma" panose="020B0604030504040204" pitchFamily="34" charset="0"/>
                <a:cs typeface="Calibri" panose="020F0502020204030204" pitchFamily="34" charset="0"/>
              </a:rPr>
              <a:t> </a:t>
            </a:r>
            <a:r>
              <a:rPr lang="fr-FR" sz="4200" b="1" dirty="0" err="1">
                <a:solidFill>
                  <a:schemeClr val="bg1"/>
                </a:solidFill>
                <a:latin typeface="Calibri" panose="020F0502020204030204" pitchFamily="34" charset="0"/>
                <a:ea typeface="Tahoma" panose="020B0604030504040204" pitchFamily="34" charset="0"/>
                <a:cs typeface="Calibri" panose="020F0502020204030204" pitchFamily="34" charset="0"/>
              </a:rPr>
              <a:t>simply</a:t>
            </a:r>
            <a:r>
              <a:rPr lang="fr-FR" sz="4200" b="1" dirty="0">
                <a:solidFill>
                  <a:schemeClr val="bg1"/>
                </a:solidFill>
                <a:latin typeface="Calibri" panose="020F0502020204030204" pitchFamily="34" charset="0"/>
                <a:ea typeface="Tahoma" panose="020B0604030504040204" pitchFamily="34" charset="0"/>
                <a:cs typeface="Calibri" panose="020F0502020204030204" pitchFamily="34" charset="0"/>
              </a:rPr>
              <a:t> </a:t>
            </a:r>
            <a:r>
              <a:rPr lang="fr-FR" sz="4200" b="1" dirty="0" err="1">
                <a:solidFill>
                  <a:schemeClr val="bg1"/>
                </a:solidFill>
                <a:latin typeface="Calibri" panose="020F0502020204030204" pitchFamily="34" charset="0"/>
                <a:ea typeface="Tahoma" panose="020B0604030504040204" pitchFamily="34" charset="0"/>
                <a:cs typeface="Calibri" panose="020F0502020204030204" pitchFamily="34" charset="0"/>
              </a:rPr>
              <a:t>dummy</a:t>
            </a:r>
            <a:r>
              <a:rPr lang="fr-FR" sz="4200" b="1" dirty="0">
                <a:solidFill>
                  <a:schemeClr val="bg1"/>
                </a:solidFill>
                <a:latin typeface="Calibri" panose="020F0502020204030204" pitchFamily="34" charset="0"/>
                <a:ea typeface="Tahoma" panose="020B0604030504040204" pitchFamily="34" charset="0"/>
                <a:cs typeface="Calibri" panose="020F0502020204030204" pitchFamily="34" charset="0"/>
              </a:rPr>
              <a:t> </a:t>
            </a:r>
            <a:r>
              <a:rPr lang="fr-FR" sz="4200" b="1" dirty="0" err="1">
                <a:solidFill>
                  <a:schemeClr val="bg1"/>
                </a:solidFill>
                <a:latin typeface="Calibri" panose="020F0502020204030204" pitchFamily="34" charset="0"/>
                <a:ea typeface="Tahoma" panose="020B0604030504040204" pitchFamily="34" charset="0"/>
                <a:cs typeface="Calibri" panose="020F0502020204030204" pitchFamily="34" charset="0"/>
              </a:rPr>
              <a:t>text</a:t>
            </a:r>
            <a:r>
              <a:rPr lang="fr-FR" sz="4200" b="1" dirty="0">
                <a:solidFill>
                  <a:schemeClr val="bg1"/>
                </a:solidFill>
                <a:latin typeface="Calibri" panose="020F0502020204030204" pitchFamily="34" charset="0"/>
                <a:ea typeface="Tahoma" panose="020B0604030504040204" pitchFamily="34" charset="0"/>
                <a:cs typeface="Calibri" panose="020F0502020204030204" pitchFamily="34" charset="0"/>
              </a:rPr>
              <a:t> of the printing and </a:t>
            </a:r>
            <a:r>
              <a:rPr lang="fr-FR" sz="4200" b="1" dirty="0" err="1">
                <a:solidFill>
                  <a:schemeClr val="bg1"/>
                </a:solidFill>
                <a:latin typeface="Calibri" panose="020F0502020204030204" pitchFamily="34" charset="0"/>
                <a:ea typeface="Tahoma" panose="020B0604030504040204" pitchFamily="34" charset="0"/>
                <a:cs typeface="Calibri" panose="020F0502020204030204" pitchFamily="34" charset="0"/>
              </a:rPr>
              <a:t>typesetting</a:t>
            </a:r>
            <a:r>
              <a:rPr lang="fr-FR" sz="4200" b="1" dirty="0">
                <a:solidFill>
                  <a:schemeClr val="bg1"/>
                </a:solidFill>
                <a:latin typeface="Calibri" panose="020F0502020204030204" pitchFamily="34" charset="0"/>
                <a:ea typeface="Tahoma" panose="020B0604030504040204" pitchFamily="34" charset="0"/>
                <a:cs typeface="Calibri" panose="020F0502020204030204" pitchFamily="34" charset="0"/>
              </a:rPr>
              <a:t> </a:t>
            </a:r>
            <a:r>
              <a:rPr lang="fr-FR" sz="4200" b="1" dirty="0" err="1">
                <a:solidFill>
                  <a:schemeClr val="bg1"/>
                </a:solidFill>
                <a:latin typeface="Calibri" panose="020F0502020204030204" pitchFamily="34" charset="0"/>
                <a:ea typeface="Tahoma" panose="020B0604030504040204" pitchFamily="34" charset="0"/>
                <a:cs typeface="Calibri" panose="020F0502020204030204" pitchFamily="34" charset="0"/>
              </a:rPr>
              <a:t>industry</a:t>
            </a:r>
            <a:endParaRPr lang="fr-FR" sz="4200" b="1"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pic>
        <p:nvPicPr>
          <p:cNvPr id="9" name="Image 8">
            <a:extLst>
              <a:ext uri="{FF2B5EF4-FFF2-40B4-BE49-F238E27FC236}">
                <a16:creationId xmlns:a16="http://schemas.microsoft.com/office/drawing/2014/main" id="{D76B161C-107E-DC46-8372-8FB410FBB365}"/>
              </a:ext>
            </a:extLst>
          </p:cNvPr>
          <p:cNvPicPr>
            <a:picLocks noChangeAspect="1"/>
          </p:cNvPicPr>
          <p:nvPr/>
        </p:nvPicPr>
        <p:blipFill>
          <a:blip r:embed="rId4"/>
          <a:stretch>
            <a:fillRect/>
          </a:stretch>
        </p:blipFill>
        <p:spPr>
          <a:xfrm>
            <a:off x="9420763" y="6251449"/>
            <a:ext cx="2159000" cy="114300"/>
          </a:xfrm>
          <a:prstGeom prst="rect">
            <a:avLst/>
          </a:prstGeom>
        </p:spPr>
      </p:pic>
      <p:pic>
        <p:nvPicPr>
          <p:cNvPr id="10" name="Image 9">
            <a:extLst>
              <a:ext uri="{FF2B5EF4-FFF2-40B4-BE49-F238E27FC236}">
                <a16:creationId xmlns:a16="http://schemas.microsoft.com/office/drawing/2014/main" id="{01D6A17A-B940-3044-A529-2FA1203EF87D}"/>
              </a:ext>
            </a:extLst>
          </p:cNvPr>
          <p:cNvPicPr>
            <a:picLocks noChangeAspect="1"/>
          </p:cNvPicPr>
          <p:nvPr/>
        </p:nvPicPr>
        <p:blipFill>
          <a:blip r:embed="rId5"/>
          <a:stretch>
            <a:fillRect/>
          </a:stretch>
        </p:blipFill>
        <p:spPr>
          <a:xfrm>
            <a:off x="8603591" y="687913"/>
            <a:ext cx="2928047" cy="945005"/>
          </a:xfrm>
          <a:prstGeom prst="rect">
            <a:avLst/>
          </a:prstGeom>
        </p:spPr>
      </p:pic>
      <p:pic>
        <p:nvPicPr>
          <p:cNvPr id="11" name="Image 10">
            <a:extLst>
              <a:ext uri="{FF2B5EF4-FFF2-40B4-BE49-F238E27FC236}">
                <a16:creationId xmlns:a16="http://schemas.microsoft.com/office/drawing/2014/main" id="{5D41FEA8-494D-C94B-829E-723E4F36182B}"/>
              </a:ext>
            </a:extLst>
          </p:cNvPr>
          <p:cNvPicPr>
            <a:picLocks noChangeAspect="1"/>
          </p:cNvPicPr>
          <p:nvPr/>
        </p:nvPicPr>
        <p:blipFill>
          <a:blip r:embed="rId6"/>
          <a:stretch>
            <a:fillRect/>
          </a:stretch>
        </p:blipFill>
        <p:spPr>
          <a:xfrm>
            <a:off x="6186233" y="838216"/>
            <a:ext cx="2199885" cy="709995"/>
          </a:xfrm>
          <a:prstGeom prst="rect">
            <a:avLst/>
          </a:prstGeom>
        </p:spPr>
      </p:pic>
    </p:spTree>
    <p:extLst>
      <p:ext uri="{BB962C8B-B14F-4D97-AF65-F5344CB8AC3E}">
        <p14:creationId xmlns:p14="http://schemas.microsoft.com/office/powerpoint/2010/main" val="2853178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33C10AF-D313-E94D-B41C-BE089CFBA8FB}"/>
              </a:ext>
            </a:extLst>
          </p:cNvPr>
          <p:cNvPicPr>
            <a:picLocks noChangeAspect="1"/>
          </p:cNvPicPr>
          <p:nvPr/>
        </p:nvPicPr>
        <p:blipFill>
          <a:blip r:embed="rId3"/>
          <a:stretch>
            <a:fillRect/>
          </a:stretch>
        </p:blipFill>
        <p:spPr>
          <a:xfrm>
            <a:off x="9249092" y="785652"/>
            <a:ext cx="2908300" cy="4368800"/>
          </a:xfrm>
          <a:prstGeom prst="rect">
            <a:avLst/>
          </a:prstGeom>
        </p:spPr>
      </p:pic>
      <p:sp>
        <p:nvSpPr>
          <p:cNvPr id="2" name="Rectangle 1">
            <a:extLst>
              <a:ext uri="{FF2B5EF4-FFF2-40B4-BE49-F238E27FC236}">
                <a16:creationId xmlns:a16="http://schemas.microsoft.com/office/drawing/2014/main" id="{D1A4650A-3CA3-414B-8528-846AC61D4230}"/>
              </a:ext>
            </a:extLst>
          </p:cNvPr>
          <p:cNvSpPr/>
          <p:nvPr/>
        </p:nvSpPr>
        <p:spPr>
          <a:xfrm>
            <a:off x="0" y="0"/>
            <a:ext cx="12192000" cy="1089660"/>
          </a:xfrm>
          <a:prstGeom prst="rect">
            <a:avLst/>
          </a:prstGeom>
          <a:solidFill>
            <a:srgbClr val="006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6A66"/>
              </a:solidFill>
            </a:endParaRPr>
          </a:p>
        </p:txBody>
      </p:sp>
      <p:sp>
        <p:nvSpPr>
          <p:cNvPr id="9" name="CasellaDiTesto 26">
            <a:extLst>
              <a:ext uri="{FF2B5EF4-FFF2-40B4-BE49-F238E27FC236}">
                <a16:creationId xmlns:a16="http://schemas.microsoft.com/office/drawing/2014/main" id="{C2DD0925-D012-9B4D-9ECA-183931414572}"/>
              </a:ext>
            </a:extLst>
          </p:cNvPr>
          <p:cNvSpPr txBox="1"/>
          <p:nvPr/>
        </p:nvSpPr>
        <p:spPr>
          <a:xfrm>
            <a:off x="772054" y="1611141"/>
            <a:ext cx="6375506"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lvl1pPr>
          </a:lstStyle>
          <a:p>
            <a:r>
              <a:rPr lang="fr-MA" sz="3200" b="1" dirty="0" err="1">
                <a:solidFill>
                  <a:srgbClr val="006A66"/>
                </a:solidFill>
              </a:rPr>
              <a:t>Morocco</a:t>
            </a:r>
            <a:r>
              <a:rPr lang="fr-MA" sz="3200" b="1" dirty="0">
                <a:solidFill>
                  <a:srgbClr val="006A66"/>
                </a:solidFill>
              </a:rPr>
              <a:t> to host </a:t>
            </a:r>
            <a:r>
              <a:rPr lang="fr-MA" sz="3200" b="1" dirty="0" err="1">
                <a:solidFill>
                  <a:srgbClr val="006A66"/>
                </a:solidFill>
              </a:rPr>
              <a:t>Sixth</a:t>
            </a:r>
            <a:r>
              <a:rPr lang="fr-MA" sz="3200" b="1" dirty="0">
                <a:solidFill>
                  <a:srgbClr val="006A66"/>
                </a:solidFill>
              </a:rPr>
              <a:t> Global </a:t>
            </a:r>
            <a:r>
              <a:rPr lang="fr-MA" sz="3200" b="1" dirty="0" err="1">
                <a:solidFill>
                  <a:srgbClr val="006A66"/>
                </a:solidFill>
              </a:rPr>
              <a:t>Conference</a:t>
            </a:r>
            <a:r>
              <a:rPr lang="fr-MA" sz="3200" b="1" dirty="0">
                <a:solidFill>
                  <a:srgbClr val="006A66"/>
                </a:solidFill>
              </a:rPr>
              <a:t> on the Elimination of Child Labour,</a:t>
            </a:r>
          </a:p>
          <a:p>
            <a:r>
              <a:rPr lang="fr-MA" sz="3200" dirty="0">
                <a:solidFill>
                  <a:srgbClr val="F6BD32"/>
                </a:solidFill>
              </a:rPr>
              <a:t>11–13 </a:t>
            </a:r>
            <a:r>
              <a:rPr lang="fr-MA" sz="3200" dirty="0" err="1">
                <a:solidFill>
                  <a:srgbClr val="F6BD32"/>
                </a:solidFill>
              </a:rPr>
              <a:t>February</a:t>
            </a:r>
            <a:r>
              <a:rPr lang="fr-MA" sz="3200" dirty="0">
                <a:solidFill>
                  <a:srgbClr val="F6BD32"/>
                </a:solidFill>
              </a:rPr>
              <a:t> 2026</a:t>
            </a:r>
          </a:p>
        </p:txBody>
      </p:sp>
      <p:sp>
        <p:nvSpPr>
          <p:cNvPr id="10" name="TextBox 12">
            <a:extLst>
              <a:ext uri="{FF2B5EF4-FFF2-40B4-BE49-F238E27FC236}">
                <a16:creationId xmlns:a16="http://schemas.microsoft.com/office/drawing/2014/main" id="{3964DCF4-939E-3041-B9AB-70C3A63983BF}"/>
              </a:ext>
            </a:extLst>
          </p:cNvPr>
          <p:cNvSpPr txBox="1"/>
          <p:nvPr/>
        </p:nvSpPr>
        <p:spPr>
          <a:xfrm>
            <a:off x="772054" y="3782063"/>
            <a:ext cx="7739429" cy="2031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dirty="0" err="1"/>
              <a:t>From</a:t>
            </a:r>
            <a:r>
              <a:rPr lang="fr-MA" dirty="0"/>
              <a:t> 11 to 13 </a:t>
            </a:r>
            <a:r>
              <a:rPr lang="fr-MA" dirty="0" err="1"/>
              <a:t>February</a:t>
            </a:r>
            <a:r>
              <a:rPr lang="fr-MA" dirty="0"/>
              <a:t> 2026, the </a:t>
            </a:r>
            <a:r>
              <a:rPr lang="fr-MA" dirty="0" err="1"/>
              <a:t>Government</a:t>
            </a:r>
            <a:r>
              <a:rPr lang="fr-MA" dirty="0"/>
              <a:t> of </a:t>
            </a:r>
            <a:r>
              <a:rPr lang="fr-MA" dirty="0" err="1"/>
              <a:t>Morocco</a:t>
            </a:r>
            <a:r>
              <a:rPr lang="fr-MA" dirty="0"/>
              <a:t> </a:t>
            </a:r>
            <a:r>
              <a:rPr lang="fr-MA" dirty="0" err="1"/>
              <a:t>will</a:t>
            </a:r>
            <a:r>
              <a:rPr lang="fr-MA" dirty="0"/>
              <a:t> host the </a:t>
            </a:r>
            <a:r>
              <a:rPr lang="fr-MA" dirty="0" err="1"/>
              <a:t>Sixth</a:t>
            </a:r>
            <a:r>
              <a:rPr lang="fr-MA" dirty="0"/>
              <a:t> Global </a:t>
            </a:r>
            <a:r>
              <a:rPr lang="fr-MA" dirty="0" err="1"/>
              <a:t>Conference</a:t>
            </a:r>
            <a:r>
              <a:rPr lang="fr-MA" dirty="0"/>
              <a:t> on the Elimination of Child Labour, </a:t>
            </a:r>
            <a:r>
              <a:rPr lang="fr-MA" dirty="0" err="1"/>
              <a:t>bringing</a:t>
            </a:r>
            <a:r>
              <a:rPr lang="fr-MA" dirty="0"/>
              <a:t> </a:t>
            </a:r>
            <a:r>
              <a:rPr lang="fr-MA" dirty="0" err="1"/>
              <a:t>together</a:t>
            </a:r>
            <a:r>
              <a:rPr lang="fr-MA" dirty="0"/>
              <a:t> </a:t>
            </a:r>
            <a:r>
              <a:rPr lang="fr-MA" dirty="0" err="1"/>
              <a:t>governments</a:t>
            </a:r>
            <a:r>
              <a:rPr lang="fr-MA" dirty="0"/>
              <a:t>, </a:t>
            </a:r>
            <a:r>
              <a:rPr lang="fr-MA" dirty="0" err="1"/>
              <a:t>employers</a:t>
            </a:r>
            <a:r>
              <a:rPr lang="fr-MA" dirty="0"/>
              <a:t>’ and </a:t>
            </a:r>
            <a:r>
              <a:rPr lang="fr-MA" dirty="0" err="1"/>
              <a:t>workers</a:t>
            </a:r>
            <a:r>
              <a:rPr lang="fr-MA" dirty="0"/>
              <a:t>’ </a:t>
            </a:r>
            <a:r>
              <a:rPr lang="fr-MA" dirty="0" err="1"/>
              <a:t>organizations</a:t>
            </a:r>
            <a:r>
              <a:rPr lang="fr-MA" dirty="0"/>
              <a:t>, civil society, the </a:t>
            </a:r>
            <a:r>
              <a:rPr lang="fr-MA" dirty="0" err="1"/>
              <a:t>private</a:t>
            </a:r>
            <a:r>
              <a:rPr lang="fr-MA" dirty="0"/>
              <a:t> </a:t>
            </a:r>
            <a:r>
              <a:rPr lang="fr-MA" dirty="0" err="1"/>
              <a:t>sector</a:t>
            </a:r>
            <a:r>
              <a:rPr lang="fr-MA" dirty="0"/>
              <a:t>, and international </a:t>
            </a:r>
            <a:r>
              <a:rPr lang="fr-MA" dirty="0" err="1"/>
              <a:t>partners</a:t>
            </a:r>
            <a:r>
              <a:rPr lang="fr-MA" dirty="0"/>
              <a:t> to </a:t>
            </a:r>
            <a:r>
              <a:rPr lang="fr-MA" dirty="0" err="1"/>
              <a:t>accelerate</a:t>
            </a:r>
            <a:r>
              <a:rPr lang="fr-MA" dirty="0"/>
              <a:t> </a:t>
            </a:r>
            <a:r>
              <a:rPr lang="fr-MA" dirty="0" err="1"/>
              <a:t>progress</a:t>
            </a:r>
            <a:r>
              <a:rPr lang="fr-MA" dirty="0"/>
              <a:t> </a:t>
            </a:r>
            <a:r>
              <a:rPr lang="fr-MA" dirty="0" err="1"/>
              <a:t>towards</a:t>
            </a:r>
            <a:r>
              <a:rPr lang="fr-MA" dirty="0"/>
              <a:t> </a:t>
            </a:r>
            <a:r>
              <a:rPr lang="fr-MA" dirty="0" err="1"/>
              <a:t>ending</a:t>
            </a:r>
            <a:r>
              <a:rPr lang="fr-MA" dirty="0"/>
              <a:t> </a:t>
            </a:r>
            <a:r>
              <a:rPr lang="fr-MA" dirty="0" err="1"/>
              <a:t>child</a:t>
            </a:r>
            <a:r>
              <a:rPr lang="fr-MA" dirty="0"/>
              <a:t> labour. The </a:t>
            </a:r>
            <a:r>
              <a:rPr lang="fr-MA" dirty="0" err="1"/>
              <a:t>Conference</a:t>
            </a:r>
            <a:r>
              <a:rPr lang="fr-MA" dirty="0"/>
              <a:t> </a:t>
            </a:r>
            <a:r>
              <a:rPr lang="fr-MA" dirty="0" err="1"/>
              <a:t>takes</a:t>
            </a:r>
            <a:r>
              <a:rPr lang="fr-MA" dirty="0"/>
              <a:t> place as ILO-UNICEF 2024 Global </a:t>
            </a:r>
            <a:r>
              <a:rPr lang="fr-MA" dirty="0" err="1"/>
              <a:t>Estimates</a:t>
            </a:r>
            <a:r>
              <a:rPr lang="fr-MA" dirty="0"/>
              <a:t> show </a:t>
            </a:r>
            <a:r>
              <a:rPr lang="fr-MA" dirty="0" err="1"/>
              <a:t>that</a:t>
            </a:r>
            <a:r>
              <a:rPr lang="fr-MA" dirty="0"/>
              <a:t> 138 million </a:t>
            </a:r>
            <a:r>
              <a:rPr lang="fr-MA" dirty="0" err="1"/>
              <a:t>children</a:t>
            </a:r>
            <a:r>
              <a:rPr lang="fr-MA" dirty="0"/>
              <a:t> </a:t>
            </a:r>
            <a:r>
              <a:rPr lang="fr-MA" dirty="0" err="1"/>
              <a:t>still</a:t>
            </a:r>
            <a:r>
              <a:rPr lang="fr-MA" dirty="0"/>
              <a:t> in </a:t>
            </a:r>
            <a:r>
              <a:rPr lang="fr-MA" dirty="0" err="1"/>
              <a:t>child</a:t>
            </a:r>
            <a:r>
              <a:rPr lang="fr-MA" dirty="0"/>
              <a:t> labour, </a:t>
            </a:r>
            <a:r>
              <a:rPr lang="fr-MA" dirty="0" err="1"/>
              <a:t>including</a:t>
            </a:r>
            <a:r>
              <a:rPr lang="fr-MA" dirty="0"/>
              <a:t> 54 million in </a:t>
            </a:r>
            <a:r>
              <a:rPr lang="fr-MA" dirty="0" err="1"/>
              <a:t>hazardous</a:t>
            </a:r>
            <a:r>
              <a:rPr lang="fr-MA" dirty="0"/>
              <a:t> </a:t>
            </a:r>
            <a:r>
              <a:rPr lang="fr-MA" dirty="0" err="1"/>
              <a:t>work</a:t>
            </a:r>
            <a:r>
              <a:rPr lang="fr-MA" dirty="0"/>
              <a:t>.</a:t>
            </a:r>
            <a:endParaRPr dirty="0">
              <a:solidFill>
                <a:schemeClr val="tx1">
                  <a:lumMod val="85000"/>
                  <a:lumOff val="15000"/>
                </a:schemeClr>
              </a:solidFill>
            </a:endParaRPr>
          </a:p>
        </p:txBody>
      </p:sp>
      <p:pic>
        <p:nvPicPr>
          <p:cNvPr id="12" name="Image 11">
            <a:extLst>
              <a:ext uri="{FF2B5EF4-FFF2-40B4-BE49-F238E27FC236}">
                <a16:creationId xmlns:a16="http://schemas.microsoft.com/office/drawing/2014/main" id="{7DE7C712-1C05-5B4F-9B22-02263F426E17}"/>
              </a:ext>
            </a:extLst>
          </p:cNvPr>
          <p:cNvPicPr>
            <a:picLocks noChangeAspect="1"/>
          </p:cNvPicPr>
          <p:nvPr/>
        </p:nvPicPr>
        <p:blipFill>
          <a:blip r:embed="rId4"/>
          <a:stretch>
            <a:fillRect/>
          </a:stretch>
        </p:blipFill>
        <p:spPr>
          <a:xfrm>
            <a:off x="9651524" y="6319362"/>
            <a:ext cx="2247900" cy="266700"/>
          </a:xfrm>
          <a:prstGeom prst="rect">
            <a:avLst/>
          </a:prstGeom>
        </p:spPr>
      </p:pic>
      <p:pic>
        <p:nvPicPr>
          <p:cNvPr id="16" name="Image 15">
            <a:extLst>
              <a:ext uri="{FF2B5EF4-FFF2-40B4-BE49-F238E27FC236}">
                <a16:creationId xmlns:a16="http://schemas.microsoft.com/office/drawing/2014/main" id="{E0D2FC02-C9B2-0340-B828-32093752071D}"/>
              </a:ext>
            </a:extLst>
          </p:cNvPr>
          <p:cNvPicPr>
            <a:picLocks noChangeAspect="1"/>
          </p:cNvPicPr>
          <p:nvPr/>
        </p:nvPicPr>
        <p:blipFill>
          <a:blip r:embed="rId5"/>
          <a:stretch>
            <a:fillRect/>
          </a:stretch>
        </p:blipFill>
        <p:spPr>
          <a:xfrm>
            <a:off x="8428979" y="36015"/>
            <a:ext cx="3158149" cy="1019269"/>
          </a:xfrm>
          <a:prstGeom prst="rect">
            <a:avLst/>
          </a:prstGeom>
        </p:spPr>
      </p:pic>
      <p:pic>
        <p:nvPicPr>
          <p:cNvPr id="14" name="Image 13">
            <a:extLst>
              <a:ext uri="{FF2B5EF4-FFF2-40B4-BE49-F238E27FC236}">
                <a16:creationId xmlns:a16="http://schemas.microsoft.com/office/drawing/2014/main" id="{CA54307A-8FC3-EF4E-AD15-E57CBFACFEB2}"/>
              </a:ext>
            </a:extLst>
          </p:cNvPr>
          <p:cNvPicPr>
            <a:picLocks noChangeAspect="1"/>
          </p:cNvPicPr>
          <p:nvPr/>
        </p:nvPicPr>
        <p:blipFill>
          <a:blip r:embed="rId6"/>
          <a:stretch>
            <a:fillRect/>
          </a:stretch>
        </p:blipFill>
        <p:spPr>
          <a:xfrm>
            <a:off x="492801" y="185783"/>
            <a:ext cx="2419874" cy="780995"/>
          </a:xfrm>
          <a:prstGeom prst="rect">
            <a:avLst/>
          </a:prstGeom>
        </p:spPr>
      </p:pic>
    </p:spTree>
    <p:extLst>
      <p:ext uri="{BB962C8B-B14F-4D97-AF65-F5344CB8AC3E}">
        <p14:creationId xmlns:p14="http://schemas.microsoft.com/office/powerpoint/2010/main" val="2232394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D91E67A7-A117-DD4F-A922-A39414AC574C}"/>
              </a:ext>
            </a:extLst>
          </p:cNvPr>
          <p:cNvPicPr>
            <a:picLocks noChangeAspect="1"/>
          </p:cNvPicPr>
          <p:nvPr/>
        </p:nvPicPr>
        <p:blipFill>
          <a:blip r:embed="rId3"/>
          <a:stretch>
            <a:fillRect/>
          </a:stretch>
        </p:blipFill>
        <p:spPr>
          <a:xfrm>
            <a:off x="-77152" y="785652"/>
            <a:ext cx="2908300" cy="4368800"/>
          </a:xfrm>
          <a:prstGeom prst="rect">
            <a:avLst/>
          </a:prstGeom>
        </p:spPr>
      </p:pic>
      <p:pic>
        <p:nvPicPr>
          <p:cNvPr id="23" name="Image 22">
            <a:extLst>
              <a:ext uri="{FF2B5EF4-FFF2-40B4-BE49-F238E27FC236}">
                <a16:creationId xmlns:a16="http://schemas.microsoft.com/office/drawing/2014/main" id="{C1A9EC08-288A-E346-AFBE-8B4FF471475A}"/>
              </a:ext>
            </a:extLst>
          </p:cNvPr>
          <p:cNvPicPr>
            <a:picLocks noChangeAspect="1"/>
          </p:cNvPicPr>
          <p:nvPr/>
        </p:nvPicPr>
        <p:blipFill>
          <a:blip r:embed="rId4"/>
          <a:stretch>
            <a:fillRect/>
          </a:stretch>
        </p:blipFill>
        <p:spPr>
          <a:xfrm>
            <a:off x="0" y="0"/>
            <a:ext cx="12192000" cy="1079500"/>
          </a:xfrm>
          <a:prstGeom prst="rect">
            <a:avLst/>
          </a:prstGeom>
        </p:spPr>
      </p:pic>
      <p:sp>
        <p:nvSpPr>
          <p:cNvPr id="11" name="TextBox 12">
            <a:extLst>
              <a:ext uri="{FF2B5EF4-FFF2-40B4-BE49-F238E27FC236}">
                <a16:creationId xmlns:a16="http://schemas.microsoft.com/office/drawing/2014/main" id="{285A9D1C-4433-8943-8440-80682686C626}"/>
              </a:ext>
            </a:extLst>
          </p:cNvPr>
          <p:cNvSpPr txBox="1"/>
          <p:nvPr/>
        </p:nvSpPr>
        <p:spPr>
          <a:xfrm>
            <a:off x="764911" y="3788937"/>
            <a:ext cx="6316534" cy="2185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a:solidFill>
                  <a:srgbClr val="404040"/>
                </a:solidFill>
              </a:defRPr>
            </a:pPr>
            <a:r>
              <a:rPr lang="fr-MA" sz="1700" dirty="0" err="1"/>
              <a:t>From</a:t>
            </a:r>
            <a:r>
              <a:rPr lang="fr-MA" sz="1700" dirty="0"/>
              <a:t> 11 to 13 </a:t>
            </a:r>
            <a:r>
              <a:rPr lang="fr-MA" sz="1700" dirty="0" err="1"/>
              <a:t>February</a:t>
            </a:r>
            <a:r>
              <a:rPr lang="fr-MA" sz="1700" dirty="0"/>
              <a:t> 2026, the </a:t>
            </a:r>
            <a:r>
              <a:rPr lang="fr-MA" sz="1700" dirty="0" err="1"/>
              <a:t>Government</a:t>
            </a:r>
            <a:r>
              <a:rPr lang="fr-MA" sz="1700" dirty="0"/>
              <a:t> of </a:t>
            </a:r>
            <a:r>
              <a:rPr lang="fr-MA" sz="1700" dirty="0" err="1"/>
              <a:t>Morocco</a:t>
            </a:r>
            <a:r>
              <a:rPr lang="fr-MA" sz="1700" dirty="0"/>
              <a:t> </a:t>
            </a:r>
            <a:r>
              <a:rPr lang="fr-MA" sz="1700" dirty="0" err="1"/>
              <a:t>will</a:t>
            </a:r>
            <a:r>
              <a:rPr lang="fr-MA" sz="1700" dirty="0"/>
              <a:t> host the </a:t>
            </a:r>
            <a:r>
              <a:rPr lang="fr-MA" sz="1700" dirty="0" err="1"/>
              <a:t>Sixth</a:t>
            </a:r>
            <a:r>
              <a:rPr lang="fr-MA" sz="1700" dirty="0"/>
              <a:t> Global </a:t>
            </a:r>
            <a:r>
              <a:rPr lang="fr-MA" sz="1700" dirty="0" err="1"/>
              <a:t>Conference</a:t>
            </a:r>
            <a:r>
              <a:rPr lang="fr-MA" sz="1700" dirty="0"/>
              <a:t> on the Elimination of Child Labour, </a:t>
            </a:r>
            <a:r>
              <a:rPr lang="fr-MA" sz="1700" dirty="0" err="1"/>
              <a:t>bringing</a:t>
            </a:r>
            <a:r>
              <a:rPr lang="fr-MA" sz="1700" dirty="0"/>
              <a:t> </a:t>
            </a:r>
            <a:r>
              <a:rPr lang="fr-MA" sz="1700" dirty="0" err="1"/>
              <a:t>together</a:t>
            </a:r>
            <a:r>
              <a:rPr lang="fr-MA" sz="1700" dirty="0"/>
              <a:t> </a:t>
            </a:r>
            <a:r>
              <a:rPr lang="fr-MA" sz="1700" dirty="0" err="1"/>
              <a:t>governments</a:t>
            </a:r>
            <a:r>
              <a:rPr lang="fr-MA" sz="1700" dirty="0"/>
              <a:t>, </a:t>
            </a:r>
            <a:r>
              <a:rPr lang="fr-MA" sz="1700" dirty="0" err="1"/>
              <a:t>employers</a:t>
            </a:r>
            <a:r>
              <a:rPr lang="fr-MA" sz="1700" dirty="0"/>
              <a:t>’ and </a:t>
            </a:r>
            <a:r>
              <a:rPr lang="fr-MA" sz="1700" dirty="0" err="1"/>
              <a:t>workers</a:t>
            </a:r>
            <a:r>
              <a:rPr lang="fr-MA" sz="1700" dirty="0"/>
              <a:t>’ </a:t>
            </a:r>
            <a:r>
              <a:rPr lang="fr-MA" sz="1700" dirty="0" err="1"/>
              <a:t>organizations</a:t>
            </a:r>
            <a:r>
              <a:rPr lang="fr-MA" sz="1700" dirty="0"/>
              <a:t>, civil society, the </a:t>
            </a:r>
            <a:r>
              <a:rPr lang="fr-MA" sz="1700" dirty="0" err="1"/>
              <a:t>private</a:t>
            </a:r>
            <a:r>
              <a:rPr lang="fr-MA" sz="1700" dirty="0"/>
              <a:t> </a:t>
            </a:r>
            <a:r>
              <a:rPr lang="fr-MA" sz="1700" dirty="0" err="1"/>
              <a:t>sector</a:t>
            </a:r>
            <a:r>
              <a:rPr lang="fr-MA" sz="1700" dirty="0"/>
              <a:t>, and international </a:t>
            </a:r>
            <a:r>
              <a:rPr lang="fr-MA" sz="1700" dirty="0" err="1"/>
              <a:t>partners</a:t>
            </a:r>
            <a:r>
              <a:rPr lang="fr-MA" sz="1700" dirty="0"/>
              <a:t> to </a:t>
            </a:r>
            <a:r>
              <a:rPr lang="fr-MA" sz="1700" dirty="0" err="1"/>
              <a:t>accelerate</a:t>
            </a:r>
            <a:r>
              <a:rPr lang="fr-MA" sz="1700" dirty="0"/>
              <a:t> </a:t>
            </a:r>
            <a:r>
              <a:rPr lang="fr-MA" sz="1700" dirty="0" err="1"/>
              <a:t>progress</a:t>
            </a:r>
            <a:r>
              <a:rPr lang="fr-MA" sz="1700" dirty="0"/>
              <a:t> </a:t>
            </a:r>
            <a:r>
              <a:rPr lang="fr-MA" sz="1700" dirty="0" err="1"/>
              <a:t>towards</a:t>
            </a:r>
            <a:r>
              <a:rPr lang="fr-MA" sz="1700" dirty="0"/>
              <a:t> </a:t>
            </a:r>
            <a:r>
              <a:rPr lang="fr-MA" sz="1700" dirty="0" err="1"/>
              <a:t>ending</a:t>
            </a:r>
            <a:r>
              <a:rPr lang="fr-MA" sz="1700" dirty="0"/>
              <a:t> </a:t>
            </a:r>
            <a:r>
              <a:rPr lang="fr-MA" sz="1700" dirty="0" err="1"/>
              <a:t>child</a:t>
            </a:r>
            <a:r>
              <a:rPr lang="fr-MA" sz="1700" dirty="0"/>
              <a:t> labour. The </a:t>
            </a:r>
            <a:r>
              <a:rPr lang="fr-MA" sz="1700" dirty="0" err="1"/>
              <a:t>Conference</a:t>
            </a:r>
            <a:r>
              <a:rPr lang="fr-MA" sz="1700" dirty="0"/>
              <a:t> </a:t>
            </a:r>
            <a:r>
              <a:rPr lang="fr-MA" sz="1700" dirty="0" err="1"/>
              <a:t>takes</a:t>
            </a:r>
            <a:r>
              <a:rPr lang="fr-MA" sz="1700" dirty="0"/>
              <a:t> place as ILO-UNICEF 2024 Global </a:t>
            </a:r>
            <a:r>
              <a:rPr lang="fr-MA" sz="1700" dirty="0" err="1"/>
              <a:t>Estimates</a:t>
            </a:r>
            <a:r>
              <a:rPr lang="fr-MA" sz="1700" dirty="0"/>
              <a:t> show </a:t>
            </a:r>
            <a:r>
              <a:rPr lang="fr-MA" sz="1700" dirty="0" err="1"/>
              <a:t>that</a:t>
            </a:r>
            <a:r>
              <a:rPr lang="fr-MA" sz="1700" dirty="0"/>
              <a:t> 138 million </a:t>
            </a:r>
            <a:r>
              <a:rPr lang="fr-MA" sz="1700" dirty="0" err="1"/>
              <a:t>children</a:t>
            </a:r>
            <a:r>
              <a:rPr lang="fr-MA" sz="1700" dirty="0"/>
              <a:t> </a:t>
            </a:r>
            <a:r>
              <a:rPr lang="fr-MA" sz="1700" dirty="0" err="1"/>
              <a:t>still</a:t>
            </a:r>
            <a:r>
              <a:rPr lang="fr-MA" sz="1700" dirty="0"/>
              <a:t> in </a:t>
            </a:r>
            <a:r>
              <a:rPr lang="fr-MA" sz="1700" dirty="0" err="1"/>
              <a:t>child</a:t>
            </a:r>
            <a:r>
              <a:rPr lang="fr-MA" sz="1700" dirty="0"/>
              <a:t> labour, </a:t>
            </a:r>
            <a:r>
              <a:rPr lang="fr-MA" sz="1700" dirty="0" err="1"/>
              <a:t>including</a:t>
            </a:r>
            <a:r>
              <a:rPr lang="fr-MA" sz="1700" dirty="0"/>
              <a:t> 54 million in </a:t>
            </a:r>
            <a:r>
              <a:rPr lang="fr-MA" sz="1700" dirty="0" err="1"/>
              <a:t>hazardous</a:t>
            </a:r>
            <a:r>
              <a:rPr lang="fr-MA" sz="1700" dirty="0"/>
              <a:t> </a:t>
            </a:r>
            <a:r>
              <a:rPr lang="fr-MA" sz="1700" dirty="0" err="1"/>
              <a:t>work</a:t>
            </a:r>
            <a:r>
              <a:rPr lang="fr-MA" sz="1700" dirty="0"/>
              <a:t>.</a:t>
            </a:r>
            <a:endParaRPr sz="1700" dirty="0">
              <a:solidFill>
                <a:schemeClr val="tx1">
                  <a:lumMod val="85000"/>
                  <a:lumOff val="15000"/>
                </a:schemeClr>
              </a:solidFill>
            </a:endParaRPr>
          </a:p>
        </p:txBody>
      </p:sp>
      <p:pic>
        <p:nvPicPr>
          <p:cNvPr id="12" name="Image 11">
            <a:extLst>
              <a:ext uri="{FF2B5EF4-FFF2-40B4-BE49-F238E27FC236}">
                <a16:creationId xmlns:a16="http://schemas.microsoft.com/office/drawing/2014/main" id="{496ECE14-24F3-2E45-9B6F-F744446D49CE}"/>
              </a:ext>
            </a:extLst>
          </p:cNvPr>
          <p:cNvPicPr>
            <a:picLocks noChangeAspect="1"/>
          </p:cNvPicPr>
          <p:nvPr/>
        </p:nvPicPr>
        <p:blipFill>
          <a:blip r:embed="rId5"/>
          <a:stretch>
            <a:fillRect/>
          </a:stretch>
        </p:blipFill>
        <p:spPr>
          <a:xfrm>
            <a:off x="9651524" y="6319362"/>
            <a:ext cx="2247900" cy="266700"/>
          </a:xfrm>
          <a:prstGeom prst="rect">
            <a:avLst/>
          </a:prstGeom>
        </p:spPr>
      </p:pic>
      <p:pic>
        <p:nvPicPr>
          <p:cNvPr id="25" name="Image 24">
            <a:extLst>
              <a:ext uri="{FF2B5EF4-FFF2-40B4-BE49-F238E27FC236}">
                <a16:creationId xmlns:a16="http://schemas.microsoft.com/office/drawing/2014/main" id="{5BB24F3D-7EA2-3948-BC85-64FFA4562E7C}"/>
              </a:ext>
            </a:extLst>
          </p:cNvPr>
          <p:cNvPicPr>
            <a:picLocks noChangeAspect="1"/>
          </p:cNvPicPr>
          <p:nvPr/>
        </p:nvPicPr>
        <p:blipFill>
          <a:blip r:embed="rId6"/>
          <a:stretch>
            <a:fillRect/>
          </a:stretch>
        </p:blipFill>
        <p:spPr>
          <a:xfrm>
            <a:off x="7560822" y="1670713"/>
            <a:ext cx="4258277" cy="4258277"/>
          </a:xfrm>
          <a:prstGeom prst="rect">
            <a:avLst/>
          </a:prstGeom>
        </p:spPr>
      </p:pic>
      <p:pic>
        <p:nvPicPr>
          <p:cNvPr id="16" name="Image 15">
            <a:extLst>
              <a:ext uri="{FF2B5EF4-FFF2-40B4-BE49-F238E27FC236}">
                <a16:creationId xmlns:a16="http://schemas.microsoft.com/office/drawing/2014/main" id="{4818E240-10EC-6F49-92D7-7A17F9B1AB36}"/>
              </a:ext>
            </a:extLst>
          </p:cNvPr>
          <p:cNvPicPr>
            <a:picLocks noChangeAspect="1"/>
          </p:cNvPicPr>
          <p:nvPr/>
        </p:nvPicPr>
        <p:blipFill>
          <a:blip r:embed="rId7"/>
          <a:stretch>
            <a:fillRect/>
          </a:stretch>
        </p:blipFill>
        <p:spPr>
          <a:xfrm>
            <a:off x="8414661" y="48126"/>
            <a:ext cx="3167490" cy="1015363"/>
          </a:xfrm>
          <a:prstGeom prst="rect">
            <a:avLst/>
          </a:prstGeom>
        </p:spPr>
      </p:pic>
      <p:sp>
        <p:nvSpPr>
          <p:cNvPr id="17" name="CasellaDiTesto 26">
            <a:extLst>
              <a:ext uri="{FF2B5EF4-FFF2-40B4-BE49-F238E27FC236}">
                <a16:creationId xmlns:a16="http://schemas.microsoft.com/office/drawing/2014/main" id="{0EF53C88-D96E-4445-BB7E-C467611266FA}"/>
              </a:ext>
            </a:extLst>
          </p:cNvPr>
          <p:cNvSpPr txBox="1"/>
          <p:nvPr/>
        </p:nvSpPr>
        <p:spPr>
          <a:xfrm>
            <a:off x="772054" y="1638641"/>
            <a:ext cx="6375506"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lvl1pPr>
          </a:lstStyle>
          <a:p>
            <a:r>
              <a:rPr lang="fr-MA" sz="3200" b="1" dirty="0" err="1">
                <a:solidFill>
                  <a:srgbClr val="006A66"/>
                </a:solidFill>
              </a:rPr>
              <a:t>Morocco</a:t>
            </a:r>
            <a:r>
              <a:rPr lang="fr-MA" sz="3200" b="1" dirty="0">
                <a:solidFill>
                  <a:srgbClr val="006A66"/>
                </a:solidFill>
              </a:rPr>
              <a:t> to host </a:t>
            </a:r>
            <a:r>
              <a:rPr lang="fr-MA" sz="3200" b="1" dirty="0" err="1">
                <a:solidFill>
                  <a:srgbClr val="006A66"/>
                </a:solidFill>
              </a:rPr>
              <a:t>Sixth</a:t>
            </a:r>
            <a:r>
              <a:rPr lang="fr-MA" sz="3200" b="1" dirty="0">
                <a:solidFill>
                  <a:srgbClr val="006A66"/>
                </a:solidFill>
              </a:rPr>
              <a:t> Global </a:t>
            </a:r>
            <a:r>
              <a:rPr lang="fr-MA" sz="3200" b="1" dirty="0" err="1">
                <a:solidFill>
                  <a:srgbClr val="006A66"/>
                </a:solidFill>
              </a:rPr>
              <a:t>Conference</a:t>
            </a:r>
            <a:r>
              <a:rPr lang="fr-MA" sz="3200" b="1" dirty="0">
                <a:solidFill>
                  <a:srgbClr val="006A66"/>
                </a:solidFill>
              </a:rPr>
              <a:t> on the Elimination of Child Labour,</a:t>
            </a:r>
          </a:p>
          <a:p>
            <a:r>
              <a:rPr lang="fr-MA" sz="3200" dirty="0">
                <a:solidFill>
                  <a:srgbClr val="F6BD32"/>
                </a:solidFill>
              </a:rPr>
              <a:t>11–13 </a:t>
            </a:r>
            <a:r>
              <a:rPr lang="fr-MA" sz="3200" dirty="0" err="1">
                <a:solidFill>
                  <a:srgbClr val="F6BD32"/>
                </a:solidFill>
              </a:rPr>
              <a:t>February</a:t>
            </a:r>
            <a:r>
              <a:rPr lang="fr-MA" sz="3200" dirty="0">
                <a:solidFill>
                  <a:srgbClr val="F6BD32"/>
                </a:solidFill>
              </a:rPr>
              <a:t> 2026</a:t>
            </a:r>
          </a:p>
        </p:txBody>
      </p:sp>
      <p:pic>
        <p:nvPicPr>
          <p:cNvPr id="14" name="Image 13">
            <a:extLst>
              <a:ext uri="{FF2B5EF4-FFF2-40B4-BE49-F238E27FC236}">
                <a16:creationId xmlns:a16="http://schemas.microsoft.com/office/drawing/2014/main" id="{FB6B03F4-32D1-AA47-9852-5ED621A44494}"/>
              </a:ext>
            </a:extLst>
          </p:cNvPr>
          <p:cNvPicPr>
            <a:picLocks noChangeAspect="1"/>
          </p:cNvPicPr>
          <p:nvPr/>
        </p:nvPicPr>
        <p:blipFill>
          <a:blip r:embed="rId8"/>
          <a:stretch>
            <a:fillRect/>
          </a:stretch>
        </p:blipFill>
        <p:spPr>
          <a:xfrm>
            <a:off x="545113" y="203614"/>
            <a:ext cx="2419874" cy="780995"/>
          </a:xfrm>
          <a:prstGeom prst="rect">
            <a:avLst/>
          </a:prstGeom>
        </p:spPr>
      </p:pic>
    </p:spTree>
    <p:extLst>
      <p:ext uri="{BB962C8B-B14F-4D97-AF65-F5344CB8AC3E}">
        <p14:creationId xmlns:p14="http://schemas.microsoft.com/office/powerpoint/2010/main" val="378485023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1272</Words>
  <Application>Microsoft Macintosh PowerPoint</Application>
  <PresentationFormat>Grand écran</PresentationFormat>
  <Paragraphs>99</Paragraphs>
  <Slides>20</Slides>
  <Notes>20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20</vt:i4>
      </vt:variant>
    </vt:vector>
  </HeadingPairs>
  <TitlesOfParts>
    <vt:vector size="27" baseType="lpstr">
      <vt:lpstr>Aero Matics Light</vt:lpstr>
      <vt:lpstr>Arial</vt:lpstr>
      <vt:lpstr>Bw Gradual</vt:lpstr>
      <vt:lpstr>Calibri</vt:lpstr>
      <vt:lpstr>Calibri Light</vt:lpstr>
      <vt:lpstr>Schibsted Grotesk</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118</cp:revision>
  <dcterms:created xsi:type="dcterms:W3CDTF">2025-12-16T09:30:12Z</dcterms:created>
  <dcterms:modified xsi:type="dcterms:W3CDTF">2025-12-28T10:59:53Z</dcterms:modified>
</cp:coreProperties>
</file>